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2" r:id="rId3"/>
    <p:sldId id="353" r:id="rId4"/>
    <p:sldId id="316" r:id="rId5"/>
    <p:sldId id="333" r:id="rId6"/>
    <p:sldId id="334" r:id="rId7"/>
    <p:sldId id="317" r:id="rId8"/>
    <p:sldId id="33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8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4" r:id="rId35"/>
    <p:sldId id="355" r:id="rId36"/>
    <p:sldId id="356" r:id="rId37"/>
    <p:sldId id="357" r:id="rId38"/>
    <p:sldId id="358" r:id="rId39"/>
    <p:sldId id="359" r:id="rId40"/>
    <p:sldId id="350" r:id="rId41"/>
    <p:sldId id="339" r:id="rId42"/>
    <p:sldId id="340" r:id="rId43"/>
    <p:sldId id="351" r:id="rId44"/>
    <p:sldId id="360" r:id="rId45"/>
  </p:sldIdLst>
  <p:sldSz cx="9144000" cy="6858000" type="screen4x3"/>
  <p:notesSz cx="7315200" cy="9601200"/>
  <p:embeddedFontLst>
    <p:embeddedFont>
      <p:font typeface="Tahoma" pitchFamily="34" charset="0"/>
      <p:regular r:id="rId48"/>
      <p:bold r:id="rId49"/>
    </p:embeddedFont>
    <p:embeddedFont>
      <p:font typeface="Math A" pitchFamily="18" charset="2"/>
      <p:regular r:id="rId50"/>
    </p:embeddedFont>
    <p:embeddedFont>
      <p:font typeface="Wingdings 2" pitchFamily="18" charset="2"/>
      <p:regular r:id="rId51"/>
    </p:embeddedFont>
    <p:embeddedFont>
      <p:font typeface="Comic Sans MS" pitchFamily="66" charset="0"/>
      <p:regular r:id="rId52"/>
      <p:bold r:id="rId53"/>
    </p:embeddedFont>
    <p:embeddedFont>
      <p:font typeface="Consolas" pitchFamily="49" charset="0"/>
      <p:regular r:id="rId54"/>
      <p:bold r:id="rId55"/>
      <p:italic r:id="rId56"/>
      <p:boldItalic r:id="rId57"/>
    </p:embeddedFont>
    <p:embeddedFont>
      <p:font typeface="Wingdings 3" pitchFamily="18" charset="2"/>
      <p:regular r:id="rId58"/>
    </p:embeddedFont>
    <p:embeddedFont>
      <p:font typeface="Math B" pitchFamily="2" charset="2"/>
      <p:regular r:id="rId59"/>
    </p:embeddedFont>
    <p:embeddedFont>
      <p:font typeface="Math C" pitchFamily="2" charset="2"/>
      <p:regular r:id="rId60"/>
    </p:embeddedFont>
    <p:embeddedFont>
      <p:font typeface="Corbel" pitchFamily="34" charset="0"/>
      <p:regular r:id="rId61"/>
      <p:bold r:id="rId62"/>
      <p:italic r:id="rId63"/>
      <p:boldItalic r:id="rId64"/>
    </p:embeddedFont>
    <p:embeddedFont>
      <p:font typeface="Calibri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52"/>
            <p14:sldId id="353"/>
            <p14:sldId id="316"/>
            <p14:sldId id="333"/>
            <p14:sldId id="334"/>
            <p14:sldId id="317"/>
            <p14:sldId id="33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4"/>
            <p14:sldId id="355"/>
            <p14:sldId id="356"/>
            <p14:sldId id="357"/>
            <p14:sldId id="358"/>
            <p14:sldId id="359"/>
            <p14:sldId id="350"/>
            <p14:sldId id="339"/>
            <p14:sldId id="340"/>
            <p14:sldId id="351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9835" autoAdjust="0"/>
  </p:normalViewPr>
  <p:slideViewPr>
    <p:cSldViewPr>
      <p:cViewPr varScale="1">
        <p:scale>
          <a:sx n="126" d="100"/>
          <a:sy n="126" d="100"/>
        </p:scale>
        <p:origin x="-9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20-Jun-11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9.4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6911 31 18,'0'0'25,"0"0"-2,9-21 0,-9 21-4,0-13-1,0 13-3,0 0-3,0 0 0,0 0-3,0 0-2,0 0-2,0 0-2,-14 10-1,14-10-1,-21 16 0,8-4-1,-2 4 0,-6 4 1,1 2-1,1 0 1,-2 3-1,3 0 1,2-2 0,2 5-1,0-6 1,7 2-1,3-1 0,2-1 1,4 2-2,2-2 2,6 1-1,4-2 0,2 1 0,3 2 1,1-2-1,2 3 0,2 0 1,-2 1-1,-3 2 0,-1 1 0,-5 4 0,-1 2 0,-5 3 0,-4 3 1,-3 2-1,-3 3 0,-4 4 0,-2 0 0,-4 6 0,-2-1 0,-3 4 0,-5-1 0,-2 0 0,-3 3 0,0-3 0,-1 3 0,1-10 1,3-2-2,6-7 2,5-3-2,8-7 1,8-7 0,5-6 0,6-7 0,8-3-1,3-1 2,1-3-1,0-1 0,-2 1 0,-2 2 0,-7 3 0,-3 6 0,-10 5 0,-5 6 0,-8 5 0,-3 6 0,-4 3 0,0 2 0,1 1 0,1-3 0,1 0 0,4-4 0,4-2 0,6-4 0,2 0 0,2-3 0,6 0-1,-1-1 2,8-2-2,1 4 1,2-4 0,-1 1 0,1-4 0,1 0-1,-3-2 2,0-1-2,-5 0 1,-4-6 0,-2 2 0,-3-2 0,-2 3 0,-2 2 1,-1-2-1,-3 2 0,0-1 0,1-2 0,1-2 0,4-13 1,-4 19-1,4-19 0,0 0-1,0 0 0,0 0-2,8-16-1,-8 16-1,6-23-1,-6 23-1,2-27-1,-2 27 0,-6-26 2,6 26 0,-18-28 1,18 28 2,-25-31 1,11 15 2,-4-2 2,-3 0 1,2 4 1,-4-7 1,6 8 1,-8-5-1,11 12 3,-11-7-3,10 10 0,-4-6-1,19 9 0,-27-1 0,27 1-2,-16 1 1,16-1-1,0 0-1,0 0 1,0 0-1,0 0-1,0 0 1,0 0-1,0 0 0,0 0 0,5 17 0,-5-17 0,17 25 0,-3-11 0,-1 4 1,2 1-1,-1 0 0,4 2 0,-2-7 1,3 1 0,0-2 0,0 2-1,1-3 1,-3 1 0,1-1 0,-2 1 0,-1-1-1,-2 0 1,-13-12 1,19 16-1,-19-16 0,21 4 1,-21-4 0,23-12-1,-10-1 1,4-4-1,2-10 1,4-7-2,4-5 1,4-4 0,-1 2 0,3 1-2,-1 5 0,-4 2-3,9 22-20,-19 2-15,-1 4 0,-17 5-3,15 0 2</inkml:trace>
  <inkml:trace contextRef="#ctx0" brushRef="#br0" timeOffset="10911">6014 3273 20,'0'0'25,"0"0"-2,0 0-1,0 0-3,-14-10-4,14 10-1,0 0-3,0 0 0,0 0-4,0 0 1,-16 3-2,16-3-1,0 0-1,0 0-1,-17 4-1,17-4 1,0 0-2,-16 9 1,16-9-1,0 0 0,-17 6 0,17-6 0,0 0 0,-18 4-1,18-4 1,-13 3-1,13-3 1,-14 4-1,14-4 1,-13 5-2,13-5 2,0 0-2,-16 7 2,16-7 0,0 0-1,-15 5 0,15-5 1,0 0 0,-17 3-1,17-3 1,-19 3-1,19-3 0,-23 2 1,23-2-1,-23 3 0,23-3 0,-24 0 0,24 0 1,-17 0-1,17 0 1,-16-1-1,16 1 1,-18 0-1,18 0 1,-21-2-1,21 2 1,-25 2-1,11-4 0,-1 4 0,0-4 0,-1 4 1,0-2-1,0 0 0,0-2 0,-1 2 0,3 2 1,-3-4-1,0 4 0,-2-4 0,0 2 0,-3 0 0,-2 2 1,-2-2 0,-1 0-1,-2 3 0,-4 0 0,-1 0 1,-4 0-1,0 1 1,-2-1-1,-4 1 1,-4 2-1,-4-1 0,1-1 1,-5 1-1,-1 0 0,-4 1 1,-1 2-1,-2-5 0,2-2 0,-1-1 1,-2 0-1,2-3 0,0-1 0,2-2 1,1-3-1,4 3 0,-3 0 0,3-3 0,2 2 0,0-3 0,2 1 1,-1 0-2,2-1 2,-5-2-1,4 0 0,-1-1 0,1 1 1,-4-1-2,0 0 1,0-2 0,0 0 0,2 1 1,-1-2-1,-2-1 0,2 0 0,1-2 1,1 0-2,-1-2 2,2 0-1,-1-1 0,-1 0 0,4-3 0,-3 2 1,3-1-1,0 1 0,0-4 1,-2 2-1,1 0 1,0 0-1,1 2 0,0-1 0,-5-1 0,1-1 0,1 2 0,1 1 0,-1-4 1,0 4-1,0-4 0,-1 2 0,0-3 0,-1 0 1,2 0-2,-1 0 1,-1 3 0,1-1 0,3-2 0,-1 3 1,2 0-1,3 2-1,-3-2 2,2-2-1,1-1 0,2 0 0,1 0 0,0-1 0,2 1 0,-3 0 0,4 2 0,-1-1 1,-3 4-1,3-1 0,-2 1 1,1 2-1,0 0 0,1 1 0,2 1 0,-1 1 0,1-1 0,2 3 0,3 0 1,-2-2-1,2 0 0,1 2 0,1 1 0,3-2 0,2 3 0,1-2 0,2 5 1,3-1-1,4 2 0,2-1 0,2 2 0,0 2 1,14 7-1,-19-13 0,19 13 0,-14-10 0,14 10 0,0 0 0,-15-8 0,15 8 0,0 0 0,0 0 0,0 0 0,0 0 1,0 0-1,0 0 0,0 0 0,-13-7 0,13 7 0,0 0-1,0 0 1,0 0 0,0 0 0,0 0 0,0 0 0,0 0-1,0 0 1,13 3 0,-13-3 0,0 0 0,19 10 0,-19-10 0,18 9 0,-18-9 0,20 9 0,-20-9 0,24 7 0,-24-7 0,23 6 0,-23-6 0,22 6 0,-22-6 0,22 4 0,-22-4 0,22 6 0,-8-3 0,-14-3-1,23 4 2,-23-4-2,22 5 1,-22-5 0,19 3 0,-19-3 1,18 0-2,-18 0 1,13 1 0,-13-1 0,0 0 0,0 0-1,0 0 1,0 0 0,13 0 0,-13 0 0,0 0 0,0 0-1,0 0 1,15-7 0,-15 7-1,16-9 1,-16 9-1,22-9 1,-22 9 0,24-4 0,-24 4 0,20-5-1,-20 5 1,15-1 0,-15 1 0,0 0 0,0 0-1,0 0 1,0 0 0,0 0 1,0 0-1,0 0 0,13-1 0,-13 1 0,0 0 0,0 0 0,0 0 0,0 0-1,0 0 1,0 0 0,0 0 0,0 0 0,0 0 0,0 0 0,-16 1 0,16-1 0,-22 0 0,7 0 0,-2 0 0,-1-1 0,-2 2 0,-4-2 0,1-1 0,-1-1 0,0 2 0,2-1 0,0-1 0,0 2 1,3-4-1,3 2 0,1 2 0,2-2 0,-2 0 0,15 3 0,-22-4 0,22 4 0,-20-2 0,20 2 0,-18-1 0,18 1 0,-15 0 0,15 0 0,-13 3 0,13-3 0,0 0 0,0 0 0,-15 10 0,15-10 0,0 0 0,-4 16 0,4-16 0,2 18 0,-2-18 0,1 20 0,-1-20 0,6 25 0,-2-10 0,-4-15 0,12 28 1,-5-15-1,2 3 0,-1-1 0,0 1 0,3 0 0,-2 1 0,1-1 0,-1-2 0,1 0-1,-10-14 2,18 20-1,-18-20 0,17 15 0,-17-15 0,15 13 0,-15-13 0,0 0 0,16 13 0,-16-13 0,0 0 0,7 14 0,-7-14 0,0 0 0,0 0 1,0 0-1,0 0 1,0 0-1,0 0 0,0 0 1,0 0-1,0 0 0,0 0 0,0 0 1,0 0-1,0 0-1,0 0 1,11 16-1,-11-16-2,12 15-6,-12-15-21,0 0-10,13 5-1,-13-5 0,17 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33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-13 1975 13,'-3'13'23,"3"-13"-5,0 0 2,0 0-1,0 0-3,0 0-3,0 0-1,0 0-4,0 0 0,0 0-3,0 0-2,0 0 0,2-16-1,-2 16 0,0 0 0,16-17-1,-16 17 2,19-16-1,-19 16 0,24-18 0,-24 18 0,29-22 0,-11 8 0,2-1 0,6 1-1,2-6 1,1-2-2,2 1 1,1-3 0,2 0 0,-1 2 0,1 0 0,-5 0 0,1 5 0,-1-1 0,-1 3 0,-3-1 0,3 1 0,2-3 0,1 0 0,3-1 0,3-2-1,1-1 1,3 0 0,3-2 0,2 0-1,-3 2 0,1-2 1,-3-1 0,4 1 0,-4 0-1,2 0 1,1-1 0,3 0-1,3-4 1,3 0-1,3-1 0,3 0 0,3-1 1,2 1-1,1 2 0,-2-1 0,-1 3 1,-2 0 0,-1-2-2,0 1 2,-3 0-1,2 2 0,-3 0 0,1 0 0,1-1-1,2 1 1,-3 4 0,0 0 0,0 3 0,-1-1 0,-1 1 0,-2 0 0,-2 4 0,-3-1 0,0 0 0,-2 0 0,-1 0 0,2-1 0,-1-1 0,0 2 0,0-2 1,1-1-1,-2 1 0,-1 1 0,0 1 0,-6 5 0,0-2 0,-1 1 0,0 2 0,1 0 0,2-2 0,3-1 0,1 3 0,1-5 0,0 2 0,0 2 0,0 0 0,-2-1 0,-5 7 0,-2-1 0,-4-1 0,-2 5 0,2-5 0,-1 1 0,1 2 1,0-1-1,1 1 0,1-3 0,1 2 0,1-2 0,-1 1 0,1 4 0,4-5 0,-2 3 1,1-2-1,3 2 0,3-1 1,4 1-1,0 0 0,4-2 0,-2 5 0,5-3 1,-4 2-1,1-1 0,1-1 0,-3 2 0,0-3 0,-3 2 1,-2-2-1,-1 1 0,-1 1 0,-2-1 0,-6 5-1,-1-4 2,-3 4-1,-1-2 0,-2 1 0,-3 1 0,-5-4 1,3 2-1,-6-1 0,1 1 0,-2 1 0,0-2 0,-2 1 0,0 1 0,0 1 0,-1-1 0,-13-1 0,22 0 0,-22 0 0,19 2 0,-19-2 0,15 0-1,-15 0 1,0 0 0,13 1 1,-13-1-2,0 0 1,0 0 0,0 0 1,0 0-1,0 0 0,0 0 0,0 0 0,0 0 0,0 0 0,0 0 1,0 0-1,0 0 0,0 0 0,0 0 0,0 0 1,0 0-1,0 0 0,0 0 0,0 0-1,0 0 1,0 0 0,0 0 0,0 0-1,0 0 2,0 0-2,0 0 1,0 0 1,0 0-1,0 0 0,0 0 0,0 0 0,0 0 0,0 0 0,0 0 0,0 0 0,0 0 0,0 0 0,0 0 0,0 0-1,0 0 1,14 5 1,-14-5-2,0 0 1,0 0 0,0 0 0,13-2 0,-13 2 0,0 0 0,0 0 0,0 0 0,0 0 0,0 0 0,0 0 0,0 0 0,0 0 1,0 0-1,0 0 0,0 0 0,0 0 0,0 0 0,0 0 0,0 0 0,0 0 0,0 0 0,0 0 1,0 0-1,0 0-1,0 0 1,0 0 0,0 0 0,0 0 0,0 0 0,0 0 0,0 0 0,0 0 0,0 0 0,0 0 1,0 0-1,0 0 0,0 0-1,0 0 2,0 0-1,0 0 0,0 0 0,0 0 0,0 0 0,0 0 1,0 0-1,0 0 0,0 0 0,0 0 0,0 0 0,0 0 0,0 0 0,0 0 0,0 0 0,0 0 0,0 0 0,0 0 0,0 0 0,0 0 0,0 0 0,0 0 0,0 0 1,0 0-1,0 0 0,0 0 0,0 0 0,0 0 0,0 0 0,0 0 0,0 0 0,0 0 0,0 0 0,0 0 0,0 0 0,0 0 0,0 0 0,0 0 0,0 0 0,0 0 0,13 6 0,-13-6 1,0 0-1,0 0-1,0 0 2,0 0-2,0 0 1,0 0 0,0 0 0,0 0 1,0 0-2,0 0 1,0 0 1,0 0-1,0 0-1,0 0 1,0 0 0,0 0 0,0 0 0,0 0 0,0 0 0,0 0 0,0 0 0,0 0 0,0 0 0,0 0 0,0 0 0,0 0 0,0 0 0,0 0 0,0 0-1,0 0 1,0 0 0,0 0 0,0 0 0,0 0 0,0 0 0,0 0 0,0 0 0,13 1 0,-13-1 0,0 0 0,18 2-1,-18-2 2,16 3-1,-16-3 0,15 3 0,-15-3 0,13 3 0,-13-3 0,14 3 0,-14-3 0,0 0 0,13 3 0,-13-3 1,0 0-1,0 0 0,13-2 0,-13 2 0,0 0 0,0 0 0,13 2 0,-13-2 0,0 0 0,0 0 0,0 0 0,15 7 0,-15-7 0,0 0 0,0 0 0,16 6 0,-16-6 0,0 0 0,18 5 0,-18-5 0,15 6 0,-15-6 0,13 4 0,-13-4 0,0 0 0,16 6 1,-16-6-1,0 0 0,14 3 0,-14-3 0,0 0 0,16 5-1,-16-5 1,13 7 0,-13-7 0,19 4 0,-19-4 0,21 3 0,-21-3 0,19-1 0,-19 1 1,16-3-2,-16 3 1,0 0 0,16 3 0,-16-3 0,0 0 0,0 0 0,0 0 0,0 0 0,0 0 0,14 6 0,-14-6 0,0 0 0,0 0 0,0 0 0,0 0 0,0 0 0,0 0 0,0 0 0,0 0 0,0 0 0,13 7 0,-13-7 0,0 0 0,0 0 0,0 0 0,0 0 1,0 0-1,0 0 0,0 0 0,0 0 1,0 0-1,0 0 1,0 0-1,0 0 0,0 0 1,0 0-1,0 0 0,1-13 0,-1 13 0,0 0 0,-5-19 0,5 19 0,-8-20 0,8 20 0,-13-16 0,13 16 0,-13-17 1,13 17-1,-14-14-1,14 14 2,-17-15-2,17 15 1,-14-21 0,14 21 0,-17-22 0,17 22 1,-18-24-1,9 9-1,9 15 1,-16-24 0,16 24 0,-15-18 0,15 18 0,-12-15 0,12 15 0,0 0 0,-13-13 1,13 13-1,0 0 0,0 0-1,0 0 1,0 0 0,0 0 0,0 0 0,0 0 0,0 0 0,0 0-1,0 0 1,0 0 0,0 0 0,0 0 0,0 0-1,0 0 1,8 16 0,-8-16 0,10 20 0,-10-20 0,12 22 0,-12-22 0,13 22 0,-13-22 0,13 24 0,-7-11 0,1 1 0,-1 1 0,-1 0-1,1 0 1,4 1 0,-4-1 0,3 1 0,-9-16 0,16 25 0,-16-25 1,15 20-1,-15-20 0,10 13-1,-10-13 1,0 0 0,9 15 0,-9-15 0,0 0 0,0 0 0,0 0 0,0 0 1,0 0-1,0 0 0,0 0-1,0 0 1,0 0 0,0 0 0,0 0 0,4 15 0,-4-15 0,0 0 0,0 0 0,0 0 0,5 16 0,-5-16 0,0 0 0,4 17 0,-4-17 0,0 0-1,5 13 1,-5-13 0,0 0 0,0 0 1,0 0-1,0 0-1,0 0 1,0 0 1,0 0-1,0 0 0,0 0 0,0 0 0,0 0 0,1 13 0,-1-13 0,0 0 1,-13 12-1,13-12 0,-22 12 0,7-1 1,-3 1-1,-2 0 0,-5 1 0,-1 5 0,0-3 1,-2 1-1,-2 0 0,1 1 1,1-4-1,3-1 0,1-2 1,7-2-1,2 1 0,15-9 1,-19 10-1,19-10 1,0 0-1,0 0 1,0 0-1,-14 14 0,14-14 1,0 0-1,0 0 0,0 0 0,0 0 1,0 0-1,0 0 0,0 0 1,0 0-1,0 0-1,0 0-2,0 0-1,0 0-7,0 0-21,14 3-7,-14-3-2,19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40:41.9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4873 1461 11,'0'0'16,"-3"13"0,3-13 0,0 0 0,0 0-2,0 0-1,0 0-2,0 0-1,0 0-2,0 0-1,0 0-2,-2-16 0,2 16-2,0 0 0,0 0 0,0 0-1,0 0 0,-5-14 0,5 14 0,0 0 0,0 0-1,-17-16 2,17 16-2,0 0 1,-16-15-1,16 15 1,-15-13-1,15 13 0,-19-15 0,19 15 0,-23-19 0,9 8 0,0 0 0,-4-2 0,0 1 0,-1-1 0,0 1 0,-2 1 0,5 0 0,-4-2 0,3 4 0,1-3 0,1 2 0,1 1 0,-1-2 0,0 2 0,0-2 0,-2 1 0,1 1 0,-2-2 0,-3 2-1,-2-3 1,-1 2 0,-2-2-1,-1 0 0,-2-1 1,-4 0-1,-1-2 1,-1 2-1,-3 1 0,-2-1 0,0-1 1,-3 3-1,0-3 0,4 1 1,-4 1-1,3-2 0,0 2 0,5-1 0,-2 1 1,3 0-1,2 0 0,-1 1 1,4-1-1,1 2 0,-2-5 1,2 3-1,-1-3 0,0 4 0,-1-1 0,-1 0 0,2 2 1,1-2-1,0 2 0,1 1 0,2 2 1,2 1-1,0-3 0,3 2 1,1-1-1,-2 1 0,-1 1 0,3-1 0,-2-2 0,0 1 0,1 0 1,-2-1-1,1 1 0,0 1 0,2-2 0,-1 3 0,-1-1 0,-1 0 0,0 2 0,-2-1 0,2-1 1,-3 3-1,0-2 0,0-2 0,-2 1 0,2-2 0,0 2 0,0 0 0,-1-2 1,-1 0-1,-1 2 0,-1-2 0,-1 1-1,-1 2 2,-1-1-1,0 0 0,-2-2 0,0 3 0,-2-1 0,0 1 0,-1-3 0,0 2 0,1 1 0,-3-2 0,2 1 0,0 0 0,0-1 0,-1 1 0,1 0 0,2 1 0,-2 0 0,3 0 0,-1 0-1,-1 0 1,-1 2 1,3-2-1,-1 2-1,-2 1 2,0-3-2,1 1 2,-3 1-1,4-3 0,2-1-1,3-1 0,2 2 1,2-2 0,4 2 0,2 1-1,4-1 1,-2 4-1,0-2 2,2 2-1,0 0 0,1 0 0,-1 0 0,1 1 0,2-1 0,0 1 0,13 2-1,-24 0 1,24 0 0,-21-1 0,21 1 1,-19-2-1,19 2 0,-22-1 0,7-1 0,1-1 0,-3 3 0,-2-1 0,-3 1-1,0 0 1,0-2 0,1 2 0,-1-1 0,2-1 0,-1 1 0,5-1 0,-2 0 0,0 0 0,-1 2 0,-1-1 0,-3 1 0,1-2 0,0 1 0,-1 1 0,-1-3 0,-1 0 0,0 0 1,-2-2-1,-1 4-1,0-2 1,2 0 0,-4 0 0,2 2 0,0 1 0,2-3 0,-1 3 0,4-2 0,2 1 0,-1-1 0,4 2 0,5-1 0,13 1 0,-19-2 0,19 2 0,0 0 0,0 0 0,0 0 0,0 0 0,0 0 1,0 0-1,0 0 0,0 0 0,-15-1 0,15 1 0,0 0 0,-17 3 0,17-3 0,-20 4 0,20-4 0,-20 2 0,20-2 0,-16 1 0,16-1 0,0 0 0,-17-3 1,17 3-2,0 0 1,0 0 0,0 0 0,0 0 0,0 0 0,-17 5 0,17-5 0,-14-2 0,14 2 0,-14-3 0,14 3 0,-14 2 0,14-2 0,0 0 0,0 0 0,0 0 0,0 0 0,0 0 0,0 0 0,0 0 0,0 0 0,0 0 0,0 0 0,0 0-1,0 0 1,0 0 0,0 0 0,0 0 0,0 0 1,17-14-1,-17 14 0,23-10 0,-8 4-1,1 0 1,5 1 0,-1-3 0,4 1 0,1-2 0,0 0 0,2-1 0,-1-2 0,1 0 0,-5 1 0,0-1 0,-1 2 0,-4 1 0,-1 1 0,-2 2-1,-14 6 1,17-5 1,-17 5-1,14-5 0,-14 5 0,0 0 0,0 0 1,-25 8-1,5-6 0,-3 1 0,-7 3 0,-4 0 0,-1 2 0,-2 0 0,-1 0 0,1 2 1,3-1-1,3 0 0,6 1 0,5-3 0,2 2 0,18-9 0,-22 13 0,22-13 0,-18 12-1,18-12 2,-18 13-1,18-13 1,-22 11-1,9-7 1,13-4-1,-21 12 1,21-12 0,-11 13-1,11-13 1,3 19 0,7-6-1,2 4 1,4 0-1,2 1 0,1 0 2,0 1-2,0 0 2,0-2-2,0 1 1,1-5-1,-3 2 1,2-2 0,1-2-1,-1 2 0,1 0-1,2-3-1,3 6-3,-10-13-15,10 11-18,-4-3 0,-2 6 0,-1-3-2</inkml:trace>
  <inkml:trace contextRef="#ctx0" brushRef="#br0" timeOffset="4451">72 4005 24,'0'0'26,"0"0"-3,0 0-3,0 0-4,0 0-3,0 0-2,0 0-3,0 0 0,0 0-2,0 0 0,16 0-3,-16 0 1,0 0 0,0 0-2,21-2 1,-21 2-1,16 0-1,-16 0 1,22-1 0,-22 1 0,28-2 0,-13-1-1,4 3 1,-3-4-1,3 1 1,-1-1-1,1 2 1,-3-1-1,0 2 0,-2-2-1,0 3 2,0-2-2,-14 2 1,23-3-1,-9 2 1,-1-2-1,2 3 0,-2-2 1,2 1 0,2 0-1,1 1 1,0-2 0,1 2-1,-2 0 1,3-1 0,0-1-1,1 1 1,-2-2 0,2 1 0,-2 1-1,3-2 1,0 0-1,0 1 1,2-2-1,2 1 0,1-3 1,1 2-1,0-1 1,6 1 0,0-2 0,-1 2-1,3-1 1,1 1 0,-1-1-1,4 1 1,0-2 0,-2 0 0,4-3-1,0 2 0,3-2 0,2-1 1,1-2-1,5-3 0,2 5 0,-1-5 0,2 1 0,2-1 1,2-1-1,-1 0 1,-1-3-1,1 2 0,-3-3 1,3-1-1,0-1 1,1 0-1,-1 0 1,3-3-1,3 0 0,1 0 1,3-1-1,3-1 0,4-1 0,0-1 0,-1 1 0,2-2 0,0 2 1,2 1-1,-2-3 0,2 1 0,0-4 1,-1 1-1,1 0 0,1-1 1,2-1-1,-1-1 0,3 1 0,-3-1 1,0 4-1,-1-1-1,-2-2 1,2 2 0,-7-2 0,-2 1 0,-5-3 1,-2 3-1,-5 1 0,-3 0 0,-8 2 0,-2 1 0,-5 2 0,-4 1 0,-1 7 0,-6-2-1,-2 2 1,-2 1 0,-4 2 0,-3 3 1,-2 1-1,-2 2 0,0 1 0,-15 9 0,24-15 0,-24 15 0,17-10 0,-17 10 0,16-6-1,-16 6 1,0 0 0,18-4 0,-18 4 0,0 0 0,18-5 0,-18 5 0,17-7 0,-17 7 0,21-6 0,-21 6 0,22-4 0,-22 4 0,16-5 0,-16 5 0,0 0 0,15-4 0,-15 4 0,0 0 0,0 0 0,0 0 0,0 0 0,0 0 0,0 0 0,0 0 1,0 0-1,-15-3 0,15 3 0,-25 1 0,6 2 0,-3-1 0,-3-1 0,-4 2 0,-2 0 0,-2 0 0,-4 0 0,-1 1 0,-2-2 0,1 2 0,-1-1 0,3 0 0,2 0 0,4-1 0,6-1-1,5 1 1,6-2 0,14 0 0,-18 1 0,18-1 0,0 0 0,0 0 0,0 0 0,0 0 0,18-1 0,-18 1 0,23-5 0,-10 4-1,5-2 2,1 0-1,3 0 0,5 0 0,2-1-1,2 1 1,2 1 0,1-1 0,1 5 0,0-1 0,1 2 0,-2 0 0,0 1 1,-2 1-1,-1-2 0,0 0 1,-5-3-1,-2-2 0,-5 4 1,-3-4-1,-2 1 0,-14 1 0,17-2 1,-17 2-1,0 0 0,0 0 0,0 0 1,0 0-1,2 16 0,-2-16 1,-24 28-1,6-8 1,-2 5-1,-7 1 0,-2 2 1,-1 3-1,1-2 0,-1-1 0,7-3-1,-2-7-5,19 8-24,-9-15-11,15-11-1,0 0-1,31-36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9.4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6911 31 18,'0'0'25,"0"0"-2,9-21 0,-9 21-4,0-13-1,0 13-3,0 0-3,0 0 0,0 0-3,0 0-2,0 0-2,0 0-2,-14 10-1,14-10-1,-21 16 0,8-4-1,-2 4 0,-6 4 1,1 2-1,1 0 1,-2 3-1,3 0 1,2-2 0,2 5-1,0-6 1,7 2-1,3-1 0,2-1 1,4 2-2,2-2 2,6 1-1,4-2 0,2 1 0,3 2 1,1-2-1,2 3 0,2 0 1,-2 1-1,-3 2 0,-1 1 0,-5 4 0,-1 2 0,-5 3 0,-4 3 1,-3 2-1,-3 3 0,-4 4 0,-2 0 0,-4 6 0,-2-1 0,-3 4 0,-5-1 0,-2 0 0,-3 3 0,0-3 0,-1 3 0,1-10 1,3-2-2,6-7 2,5-3-2,8-7 1,8-7 0,5-6 0,6-7 0,8-3-1,3-1 2,1-3-1,0-1 0,-2 1 0,-2 2 0,-7 3 0,-3 6 0,-10 5 0,-5 6 0,-8 5 0,-3 6 0,-4 3 0,0 2 0,1 1 0,1-3 0,1 0 0,4-4 0,4-2 0,6-4 0,2 0 0,2-3 0,6 0-1,-1-1 2,8-2-2,1 4 1,2-4 0,-1 1 0,1-4 0,1 0-1,-3-2 2,0-1-2,-5 0 1,-4-6 0,-2 2 0,-3-2 0,-2 3 0,-2 2 1,-1-2-1,-3 2 0,0-1 0,1-2 0,1-2 0,4-13 1,-4 19-1,4-19 0,0 0-1,0 0 0,0 0-2,8-16-1,-8 16-1,6-23-1,-6 23-1,2-27-1,-2 27 0,-6-26 2,6 26 0,-18-28 1,18 28 2,-25-31 1,11 15 2,-4-2 2,-3 0 1,2 4 1,-4-7 1,6 8 1,-8-5-1,11 12 3,-11-7-3,10 10 0,-4-6-1,19 9 0,-27-1 0,27 1-2,-16 1 1,16-1-1,0 0-1,0 0 1,0 0-1,0 0-1,0 0 1,0 0-1,0 0 0,0 0 0,5 17 0,-5-17 0,17 25 0,-3-11 0,-1 4 1,2 1-1,-1 0 0,4 2 0,-2-7 1,3 1 0,0-2 0,0 2-1,1-3 1,-3 1 0,1-1 0,-2 1 0,-1-1-1,-2 0 1,-13-12 1,19 16-1,-19-16 0,21 4 1,-21-4 0,23-12-1,-10-1 1,4-4-1,2-10 1,4-7-2,4-5 1,4-4 0,-1 2 0,3 1-2,-1 5 0,-4 2-3,9 22-20,-19 2-15,-1 4 0,-17 5-3,15 0 2</inkml:trace>
  <inkml:trace contextRef="#ctx0" brushRef="#br0" timeOffset="10911">6014 3273 20,'0'0'25,"0"0"-2,0 0-1,0 0-3,-14-10-4,14 10-1,0 0-3,0 0 0,0 0-4,0 0 1,-16 3-2,16-3-1,0 0-1,0 0-1,-17 4-1,17-4 1,0 0-2,-16 9 1,16-9-1,0 0 0,-17 6 0,17-6 0,0 0 0,-18 4-1,18-4 1,-13 3-1,13-3 1,-14 4-1,14-4 1,-13 5-2,13-5 2,0 0-2,-16 7 2,16-7 0,0 0-1,-15 5 0,15-5 1,0 0 0,-17 3-1,17-3 1,-19 3-1,19-3 0,-23 2 1,23-2-1,-23 3 0,23-3 0,-24 0 0,24 0 1,-17 0-1,17 0 1,-16-1-1,16 1 1,-18 0-1,18 0 1,-21-2-1,21 2 1,-25 2-1,11-4 0,-1 4 0,0-4 0,-1 4 1,0-2-1,0 0 0,0-2 0,-1 2 0,3 2 1,-3-4-1,0 4 0,-2-4 0,0 2 0,-3 0 0,-2 2 1,-2-2 0,-1 0-1,-2 3 0,-4 0 0,-1 0 1,-4 0-1,0 1 1,-2-1-1,-4 1 1,-4 2-1,-4-1 0,1-1 1,-5 1-1,-1 0 0,-4 1 1,-1 2-1,-2-5 0,2-2 0,-1-1 1,-2 0-1,2-3 0,0-1 0,2-2 1,1-3-1,4 3 0,-3 0 0,3-3 0,2 2 0,0-3 0,2 1 1,-1 0-2,2-1 2,-5-2-1,4 0 0,-1-1 0,1 1 1,-4-1-2,0 0 1,0-2 0,0 0 0,2 1 1,-1-2-1,-2-1 0,2 0 0,1-2 1,1 0-2,-1-2 2,2 0-1,-1-1 0,-1 0 0,4-3 0,-3 2 1,3-1-1,0 1 0,0-4 1,-2 2-1,1 0 1,0 0-1,1 2 0,0-1 0,-5-1 0,1-1 0,1 2 0,1 1 0,-1-4 1,0 4-1,0-4 0,-1 2 0,0-3 0,-1 0 1,2 0-2,-1 0 1,-1 3 0,1-1 0,3-2 0,-1 3 1,2 0-1,3 2-1,-3-2 2,2-2-1,1-1 0,2 0 0,1 0 0,0-1 0,2 1 0,-3 0 0,4 2 0,-1-1 1,-3 4-1,3-1 0,-2 1 1,1 2-1,0 0 0,1 1 0,2 1 0,-1 1 0,1-1 0,2 3 0,3 0 1,-2-2-1,2 0 0,1 2 0,1 1 0,3-2 0,2 3 0,1-2 0,2 5 1,3-1-1,4 2 0,2-1 0,2 2 0,0 2 1,14 7-1,-19-13 0,19 13 0,-14-10 0,14 10 0,0 0 0,-15-8 0,15 8 0,0 0 0,0 0 0,0 0 0,0 0 1,0 0-1,0 0 0,0 0 0,-13-7 0,13 7 0,0 0-1,0 0 1,0 0 0,0 0 0,0 0 0,0 0 0,0 0-1,0 0 1,13 3 0,-13-3 0,0 0 0,19 10 0,-19-10 0,18 9 0,-18-9 0,20 9 0,-20-9 0,24 7 0,-24-7 0,23 6 0,-23-6 0,22 6 0,-22-6 0,22 4 0,-22-4 0,22 6 0,-8-3 0,-14-3-1,23 4 2,-23-4-2,22 5 1,-22-5 0,19 3 0,-19-3 1,18 0-2,-18 0 1,13 1 0,-13-1 0,0 0 0,0 0-1,0 0 1,0 0 0,13 0 0,-13 0 0,0 0 0,0 0-1,0 0 1,15-7 0,-15 7-1,16-9 1,-16 9-1,22-9 1,-22 9 0,24-4 0,-24 4 0,20-5-1,-20 5 1,15-1 0,-15 1 0,0 0 0,0 0-1,0 0 1,0 0 0,0 0 1,0 0-1,0 0 0,13-1 0,-13 1 0,0 0 0,0 0 0,0 0 0,0 0-1,0 0 1,0 0 0,0 0 0,0 0 0,0 0 0,0 0 0,-16 1 0,16-1 0,-22 0 0,7 0 0,-2 0 0,-1-1 0,-2 2 0,-4-2 0,1-1 0,-1-1 0,0 2 0,2-1 0,0-1 0,0 2 1,3-4-1,3 2 0,1 2 0,2-2 0,-2 0 0,15 3 0,-22-4 0,22 4 0,-20-2 0,20 2 0,-18-1 0,18 1 0,-15 0 0,15 0 0,-13 3 0,13-3 0,0 0 0,0 0 0,-15 10 0,15-10 0,0 0 0,-4 16 0,4-16 0,2 18 0,-2-18 0,1 20 0,-1-20 0,6 25 0,-2-10 0,-4-15 0,12 28 1,-5-15-1,2 3 0,-1-1 0,0 1 0,3 0 0,-2 1 0,1-1 0,-1-2 0,1 0-1,-10-14 2,18 20-1,-18-20 0,17 15 0,-17-15 0,15 13 0,-15-13 0,0 0 0,16 13 0,-16-13 0,0 0 0,7 14 0,-7-14 0,0 0 0,0 0 1,0 0-1,0 0 1,0 0-1,0 0 0,0 0 1,0 0-1,0 0 0,0 0 0,0 0 1,0 0-1,0 0-1,0 0 1,11 16-1,-11-16-2,12 15-6,-12-15-21,0 0-10,13 5-1,-13-5 0,17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33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-13 1975 13,'-3'13'23,"3"-13"-5,0 0 2,0 0-1,0 0-3,0 0-3,0 0-1,0 0-4,0 0 0,0 0-3,0 0-2,0 0 0,2-16-1,-2 16 0,0 0 0,16-17-1,-16 17 2,19-16-1,-19 16 0,24-18 0,-24 18 0,29-22 0,-11 8 0,2-1 0,6 1-1,2-6 1,1-2-2,2 1 1,1-3 0,2 0 0,-1 2 0,1 0 0,-5 0 0,1 5 0,-1-1 0,-1 3 0,-3-1 0,3 1 0,2-3 0,1 0 0,3-1 0,3-2-1,1-1 1,3 0 0,3-2 0,2 0-1,-3 2 0,1-2 1,-3-1 0,4 1 0,-4 0-1,2 0 1,1-1 0,3 0-1,3-4 1,3 0-1,3-1 0,3 0 0,3-1 1,2 1-1,1 2 0,-2-1 0,-1 3 1,-2 0 0,-1-2-2,0 1 2,-3 0-1,2 2 0,-3 0 0,1 0 0,1-1-1,2 1 1,-3 4 0,0 0 0,0 3 0,-1-1 0,-1 1 0,-2 0 0,-2 4 0,-3-1 0,0 0 0,-2 0 0,-1 0 0,2-1 0,-1-1 0,0 2 0,0-2 1,1-1-1,-2 1 0,-1 1 0,0 1 0,-6 5 0,0-2 0,-1 1 0,0 2 0,1 0 0,2-2 0,3-1 0,1 3 0,1-5 0,0 2 0,0 2 0,0 0 0,-2-1 0,-5 7 0,-2-1 0,-4-1 0,-2 5 0,2-5 0,-1 1 0,1 2 1,0-1-1,1 1 0,1-3 0,1 2 0,1-2 0,-1 1 0,1 4 0,4-5 0,-2 3 1,1-2-1,3 2 0,3-1 1,4 1-1,0 0 0,4-2 0,-2 5 0,5-3 1,-4 2-1,1-1 0,1-1 0,-3 2 0,0-3 0,-3 2 1,-2-2-1,-1 1 0,-1 1 0,-2-1 0,-6 5-1,-1-4 2,-3 4-1,-1-2 0,-2 1 0,-3 1 0,-5-4 1,3 2-1,-6-1 0,1 1 0,-2 1 0,0-2 0,-2 1 0,0 1 0,0 1 0,-1-1 0,-13-1 0,22 0 0,-22 0 0,19 2 0,-19-2 0,15 0-1,-15 0 1,0 0 0,13 1 1,-13-1-2,0 0 1,0 0 0,0 0 1,0 0-1,0 0 0,0 0 0,0 0 0,0 0 0,0 0 0,0 0 1,0 0-1,0 0 0,0 0 0,0 0 0,0 0 1,0 0-1,0 0 0,0 0 0,0 0-1,0 0 1,0 0 0,0 0 0,0 0-1,0 0 2,0 0-2,0 0 1,0 0 1,0 0-1,0 0 0,0 0 0,0 0 0,0 0 0,0 0 0,0 0 0,0 0 0,0 0 0,0 0 0,0 0 0,0 0-1,0 0 1,14 5 1,-14-5-2,0 0 1,0 0 0,0 0 0,13-2 0,-13 2 0,0 0 0,0 0 0,0 0 0,0 0 0,0 0 0,0 0 0,0 0 0,0 0 1,0 0-1,0 0 0,0 0 0,0 0 0,0 0 0,0 0 0,0 0 0,0 0 0,0 0 0,0 0 1,0 0-1,0 0-1,0 0 1,0 0 0,0 0 0,0 0 0,0 0 0,0 0 0,0 0 0,0 0 0,0 0 0,0 0 1,0 0-1,0 0 0,0 0-1,0 0 2,0 0-1,0 0 0,0 0 0,0 0 0,0 0 0,0 0 1,0 0-1,0 0 0,0 0 0,0 0 0,0 0 0,0 0 0,0 0 0,0 0 0,0 0 0,0 0 0,0 0 0,0 0 0,0 0 0,0 0 0,0 0 0,0 0 0,0 0 1,0 0-1,0 0 0,0 0 0,0 0 0,0 0 0,0 0 0,0 0 0,0 0 0,0 0 0,0 0 0,0 0 0,0 0 0,0 0 0,0 0 0,0 0 0,0 0 0,0 0 0,13 6 0,-13-6 1,0 0-1,0 0-1,0 0 2,0 0-2,0 0 1,0 0 0,0 0 0,0 0 1,0 0-2,0 0 1,0 0 1,0 0-1,0 0-1,0 0 1,0 0 0,0 0 0,0 0 0,0 0 0,0 0 0,0 0 0,0 0 0,0 0 0,0 0 0,0 0 0,0 0 0,0 0 0,0 0 0,0 0 0,0 0-1,0 0 1,0 0 0,0 0 0,0 0 0,0 0 0,0 0 0,0 0 0,0 0 0,13 1 0,-13-1 0,0 0 0,18 2-1,-18-2 2,16 3-1,-16-3 0,15 3 0,-15-3 0,13 3 0,-13-3 0,14 3 0,-14-3 0,0 0 0,13 3 0,-13-3 1,0 0-1,0 0 0,13-2 0,-13 2 0,0 0 0,0 0 0,13 2 0,-13-2 0,0 0 0,0 0 0,0 0 0,15 7 0,-15-7 0,0 0 0,0 0 0,16 6 0,-16-6 0,0 0 0,18 5 0,-18-5 0,15 6 0,-15-6 0,13 4 0,-13-4 0,0 0 0,16 6 1,-16-6-1,0 0 0,14 3 0,-14-3 0,0 0 0,16 5-1,-16-5 1,13 7 0,-13-7 0,19 4 0,-19-4 0,21 3 0,-21-3 0,19-1 0,-19 1 1,16-3-2,-16 3 1,0 0 0,16 3 0,-16-3 0,0 0 0,0 0 0,0 0 0,0 0 0,0 0 0,14 6 0,-14-6 0,0 0 0,0 0 0,0 0 0,0 0 0,0 0 0,0 0 0,0 0 0,0 0 0,0 0 0,13 7 0,-13-7 0,0 0 0,0 0 0,0 0 0,0 0 1,0 0-1,0 0 0,0 0 0,0 0 1,0 0-1,0 0 1,0 0-1,0 0 0,0 0 1,0 0-1,0 0 0,1-13 0,-1 13 0,0 0 0,-5-19 0,5 19 0,-8-20 0,8 20 0,-13-16 0,13 16 0,-13-17 1,13 17-1,-14-14-1,14 14 2,-17-15-2,17 15 1,-14-21 0,14 21 0,-17-22 0,17 22 1,-18-24-1,9 9-1,9 15 1,-16-24 0,16 24 0,-15-18 0,15 18 0,-12-15 0,12 15 0,0 0 0,-13-13 1,13 13-1,0 0 0,0 0-1,0 0 1,0 0 0,0 0 0,0 0 0,0 0 0,0 0 0,0 0-1,0 0 1,0 0 0,0 0 0,0 0 0,0 0-1,0 0 1,8 16 0,-8-16 0,10 20 0,-10-20 0,12 22 0,-12-22 0,13 22 0,-13-22 0,13 24 0,-7-11 0,1 1 0,-1 1 0,-1 0-1,1 0 1,4 1 0,-4-1 0,3 1 0,-9-16 0,16 25 0,-16-25 1,15 20-1,-15-20 0,10 13-1,-10-13 1,0 0 0,9 15 0,-9-15 0,0 0 0,0 0 0,0 0 0,0 0 1,0 0-1,0 0 0,0 0-1,0 0 1,0 0 0,0 0 0,0 0 0,4 15 0,-4-15 0,0 0 0,0 0 0,0 0 0,5 16 0,-5-16 0,0 0 0,4 17 0,-4-17 0,0 0-1,5 13 1,-5-13 0,0 0 0,0 0 1,0 0-1,0 0-1,0 0 1,0 0 1,0 0-1,0 0 0,0 0 0,0 0 0,0 0 0,1 13 0,-1-13 0,0 0 1,-13 12-1,13-12 0,-22 12 0,7-1 1,-3 1-1,-2 0 0,-5 1 0,-1 5 0,0-3 1,-2 1-1,-2 0 0,1 1 1,1-4-1,3-1 0,1-2 1,7-2-1,2 1 0,15-9 1,-19 10-1,19-10 1,0 0-1,0 0 1,0 0-1,-14 14 0,14-14 1,0 0-1,0 0 0,0 0 0,0 0 1,0 0-1,0 0 0,0 0 1,0 0-1,0 0-1,0 0-2,0 0-1,0 0-7,0 0-21,14 3-7,-14-3-2,19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9.4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6911 31 18,'0'0'25,"0"0"-2,9-21 0,-9 21-4,0-13-1,0 13-3,0 0-3,0 0 0,0 0-3,0 0-2,0 0-2,0 0-2,-14 10-1,14-10-1,-21 16 0,8-4-1,-2 4 0,-6 4 1,1 2-1,1 0 1,-2 3-1,3 0 1,2-2 0,2 5-1,0-6 1,7 2-1,3-1 0,2-1 1,4 2-2,2-2 2,6 1-1,4-2 0,2 1 0,3 2 1,1-2-1,2 3 0,2 0 1,-2 1-1,-3 2 0,-1 1 0,-5 4 0,-1 2 0,-5 3 0,-4 3 1,-3 2-1,-3 3 0,-4 4 0,-2 0 0,-4 6 0,-2-1 0,-3 4 0,-5-1 0,-2 0 0,-3 3 0,0-3 0,-1 3 0,1-10 1,3-2-2,6-7 2,5-3-2,8-7 1,8-7 0,5-6 0,6-7 0,8-3-1,3-1 2,1-3-1,0-1 0,-2 1 0,-2 2 0,-7 3 0,-3 6 0,-10 5 0,-5 6 0,-8 5 0,-3 6 0,-4 3 0,0 2 0,1 1 0,1-3 0,1 0 0,4-4 0,4-2 0,6-4 0,2 0 0,2-3 0,6 0-1,-1-1 2,8-2-2,1 4 1,2-4 0,-1 1 0,1-4 0,1 0-1,-3-2 2,0-1-2,-5 0 1,-4-6 0,-2 2 0,-3-2 0,-2 3 0,-2 2 1,-1-2-1,-3 2 0,0-1 0,1-2 0,1-2 0,4-13 1,-4 19-1,4-19 0,0 0-1,0 0 0,0 0-2,8-16-1,-8 16-1,6-23-1,-6 23-1,2-27-1,-2 27 0,-6-26 2,6 26 0,-18-28 1,18 28 2,-25-31 1,11 15 2,-4-2 2,-3 0 1,2 4 1,-4-7 1,6 8 1,-8-5-1,11 12 3,-11-7-3,10 10 0,-4-6-1,19 9 0,-27-1 0,27 1-2,-16 1 1,16-1-1,0 0-1,0 0 1,0 0-1,0 0-1,0 0 1,0 0-1,0 0 0,0 0 0,5 17 0,-5-17 0,17 25 0,-3-11 0,-1 4 1,2 1-1,-1 0 0,4 2 0,-2-7 1,3 1 0,0-2 0,0 2-1,1-3 1,-3 1 0,1-1 0,-2 1 0,-1-1-1,-2 0 1,-13-12 1,19 16-1,-19-16 0,21 4 1,-21-4 0,23-12-1,-10-1 1,4-4-1,2-10 1,4-7-2,4-5 1,4-4 0,-1 2 0,3 1-2,-1 5 0,-4 2-3,9 22-20,-19 2-15,-1 4 0,-17 5-3,15 0 2</inkml:trace>
  <inkml:trace contextRef="#ctx0" brushRef="#br0" timeOffset="10911">6014 3273 20,'0'0'25,"0"0"-2,0 0-1,0 0-3,-14-10-4,14 10-1,0 0-3,0 0 0,0 0-4,0 0 1,-16 3-2,16-3-1,0 0-1,0 0-1,-17 4-1,17-4 1,0 0-2,-16 9 1,16-9-1,0 0 0,-17 6 0,17-6 0,0 0 0,-18 4-1,18-4 1,-13 3-1,13-3 1,-14 4-1,14-4 1,-13 5-2,13-5 2,0 0-2,-16 7 2,16-7 0,0 0-1,-15 5 0,15-5 1,0 0 0,-17 3-1,17-3 1,-19 3-1,19-3 0,-23 2 1,23-2-1,-23 3 0,23-3 0,-24 0 0,24 0 1,-17 0-1,17 0 1,-16-1-1,16 1 1,-18 0-1,18 0 1,-21-2-1,21 2 1,-25 2-1,11-4 0,-1 4 0,0-4 0,-1 4 1,0-2-1,0 0 0,0-2 0,-1 2 0,3 2 1,-3-4-1,0 4 0,-2-4 0,0 2 0,-3 0 0,-2 2 1,-2-2 0,-1 0-1,-2 3 0,-4 0 0,-1 0 1,-4 0-1,0 1 1,-2-1-1,-4 1 1,-4 2-1,-4-1 0,1-1 1,-5 1-1,-1 0 0,-4 1 1,-1 2-1,-2-5 0,2-2 0,-1-1 1,-2 0-1,2-3 0,0-1 0,2-2 1,1-3-1,4 3 0,-3 0 0,3-3 0,2 2 0,0-3 0,2 1 1,-1 0-2,2-1 2,-5-2-1,4 0 0,-1-1 0,1 1 1,-4-1-2,0 0 1,0-2 0,0 0 0,2 1 1,-1-2-1,-2-1 0,2 0 0,1-2 1,1 0-2,-1-2 2,2 0-1,-1-1 0,-1 0 0,4-3 0,-3 2 1,3-1-1,0 1 0,0-4 1,-2 2-1,1 0 1,0 0-1,1 2 0,0-1 0,-5-1 0,1-1 0,1 2 0,1 1 0,-1-4 1,0 4-1,0-4 0,-1 2 0,0-3 0,-1 0 1,2 0-2,-1 0 1,-1 3 0,1-1 0,3-2 0,-1 3 1,2 0-1,3 2-1,-3-2 2,2-2-1,1-1 0,2 0 0,1 0 0,0-1 0,2 1 0,-3 0 0,4 2 0,-1-1 1,-3 4-1,3-1 0,-2 1 1,1 2-1,0 0 0,1 1 0,2 1 0,-1 1 0,1-1 0,2 3 0,3 0 1,-2-2-1,2 0 0,1 2 0,1 1 0,3-2 0,2 3 0,1-2 0,2 5 1,3-1-1,4 2 0,2-1 0,2 2 0,0 2 1,14 7-1,-19-13 0,19 13 0,-14-10 0,14 10 0,0 0 0,-15-8 0,15 8 0,0 0 0,0 0 0,0 0 0,0 0 1,0 0-1,0 0 0,0 0 0,-13-7 0,13 7 0,0 0-1,0 0 1,0 0 0,0 0 0,0 0 0,0 0 0,0 0-1,0 0 1,13 3 0,-13-3 0,0 0 0,19 10 0,-19-10 0,18 9 0,-18-9 0,20 9 0,-20-9 0,24 7 0,-24-7 0,23 6 0,-23-6 0,22 6 0,-22-6 0,22 4 0,-22-4 0,22 6 0,-8-3 0,-14-3-1,23 4 2,-23-4-2,22 5 1,-22-5 0,19 3 0,-19-3 1,18 0-2,-18 0 1,13 1 0,-13-1 0,0 0 0,0 0-1,0 0 1,0 0 0,13 0 0,-13 0 0,0 0 0,0 0-1,0 0 1,15-7 0,-15 7-1,16-9 1,-16 9-1,22-9 1,-22 9 0,24-4 0,-24 4 0,20-5-1,-20 5 1,15-1 0,-15 1 0,0 0 0,0 0-1,0 0 1,0 0 0,0 0 1,0 0-1,0 0 0,13-1 0,-13 1 0,0 0 0,0 0 0,0 0 0,0 0-1,0 0 1,0 0 0,0 0 0,0 0 0,0 0 0,0 0 0,-16 1 0,16-1 0,-22 0 0,7 0 0,-2 0 0,-1-1 0,-2 2 0,-4-2 0,1-1 0,-1-1 0,0 2 0,2-1 0,0-1 0,0 2 1,3-4-1,3 2 0,1 2 0,2-2 0,-2 0 0,15 3 0,-22-4 0,22 4 0,-20-2 0,20 2 0,-18-1 0,18 1 0,-15 0 0,15 0 0,-13 3 0,13-3 0,0 0 0,0 0 0,-15 10 0,15-10 0,0 0 0,-4 16 0,4-16 0,2 18 0,-2-18 0,1 20 0,-1-20 0,6 25 0,-2-10 0,-4-15 0,12 28 1,-5-15-1,2 3 0,-1-1 0,0 1 0,3 0 0,-2 1 0,1-1 0,-1-2 0,1 0-1,-10-14 2,18 20-1,-18-20 0,17 15 0,-17-15 0,15 13 0,-15-13 0,0 0 0,16 13 0,-16-13 0,0 0 0,7 14 0,-7-14 0,0 0 0,0 0 1,0 0-1,0 0 1,0 0-1,0 0 0,0 0 1,0 0-1,0 0 0,0 0 0,0 0 1,0 0-1,0 0-1,0 0 1,11 16-1,-11-16-2,12 15-6,-12-15-21,0 0-10,13 5-1,-13-5 0,17 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33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-13 1975 13,'-3'13'23,"3"-13"-5,0 0 2,0 0-1,0 0-3,0 0-3,0 0-1,0 0-4,0 0 0,0 0-3,0 0-2,0 0 0,2-16-1,-2 16 0,0 0 0,16-17-1,-16 17 2,19-16-1,-19 16 0,24-18 0,-24 18 0,29-22 0,-11 8 0,2-1 0,6 1-1,2-6 1,1-2-2,2 1 1,1-3 0,2 0 0,-1 2 0,1 0 0,-5 0 0,1 5 0,-1-1 0,-1 3 0,-3-1 0,3 1 0,2-3 0,1 0 0,3-1 0,3-2-1,1-1 1,3 0 0,3-2 0,2 0-1,-3 2 0,1-2 1,-3-1 0,4 1 0,-4 0-1,2 0 1,1-1 0,3 0-1,3-4 1,3 0-1,3-1 0,3 0 0,3-1 1,2 1-1,1 2 0,-2-1 0,-1 3 1,-2 0 0,-1-2-2,0 1 2,-3 0-1,2 2 0,-3 0 0,1 0 0,1-1-1,2 1 1,-3 4 0,0 0 0,0 3 0,-1-1 0,-1 1 0,-2 0 0,-2 4 0,-3-1 0,0 0 0,-2 0 0,-1 0 0,2-1 0,-1-1 0,0 2 0,0-2 1,1-1-1,-2 1 0,-1 1 0,0 1 0,-6 5 0,0-2 0,-1 1 0,0 2 0,1 0 0,2-2 0,3-1 0,1 3 0,1-5 0,0 2 0,0 2 0,0 0 0,-2-1 0,-5 7 0,-2-1 0,-4-1 0,-2 5 0,2-5 0,-1 1 0,1 2 1,0-1-1,1 1 0,1-3 0,1 2 0,1-2 0,-1 1 0,1 4 0,4-5 0,-2 3 1,1-2-1,3 2 0,3-1 1,4 1-1,0 0 0,4-2 0,-2 5 0,5-3 1,-4 2-1,1-1 0,1-1 0,-3 2 0,0-3 0,-3 2 1,-2-2-1,-1 1 0,-1 1 0,-2-1 0,-6 5-1,-1-4 2,-3 4-1,-1-2 0,-2 1 0,-3 1 0,-5-4 1,3 2-1,-6-1 0,1 1 0,-2 1 0,0-2 0,-2 1 0,0 1 0,0 1 0,-1-1 0,-13-1 0,22 0 0,-22 0 0,19 2 0,-19-2 0,15 0-1,-15 0 1,0 0 0,13 1 1,-13-1-2,0 0 1,0 0 0,0 0 1,0 0-1,0 0 0,0 0 0,0 0 0,0 0 0,0 0 0,0 0 1,0 0-1,0 0 0,0 0 0,0 0 0,0 0 1,0 0-1,0 0 0,0 0 0,0 0-1,0 0 1,0 0 0,0 0 0,0 0-1,0 0 2,0 0-2,0 0 1,0 0 1,0 0-1,0 0 0,0 0 0,0 0 0,0 0 0,0 0 0,0 0 0,0 0 0,0 0 0,0 0 0,0 0 0,0 0-1,0 0 1,14 5 1,-14-5-2,0 0 1,0 0 0,0 0 0,13-2 0,-13 2 0,0 0 0,0 0 0,0 0 0,0 0 0,0 0 0,0 0 0,0 0 0,0 0 1,0 0-1,0 0 0,0 0 0,0 0 0,0 0 0,0 0 0,0 0 0,0 0 0,0 0 0,0 0 1,0 0-1,0 0-1,0 0 1,0 0 0,0 0 0,0 0 0,0 0 0,0 0 0,0 0 0,0 0 0,0 0 0,0 0 1,0 0-1,0 0 0,0 0-1,0 0 2,0 0-1,0 0 0,0 0 0,0 0 0,0 0 0,0 0 1,0 0-1,0 0 0,0 0 0,0 0 0,0 0 0,0 0 0,0 0 0,0 0 0,0 0 0,0 0 0,0 0 0,0 0 0,0 0 0,0 0 0,0 0 0,0 0 0,0 0 1,0 0-1,0 0 0,0 0 0,0 0 0,0 0 0,0 0 0,0 0 0,0 0 0,0 0 0,0 0 0,0 0 0,0 0 0,0 0 0,0 0 0,0 0 0,0 0 0,0 0 0,13 6 0,-13-6 1,0 0-1,0 0-1,0 0 2,0 0-2,0 0 1,0 0 0,0 0 0,0 0 1,0 0-2,0 0 1,0 0 1,0 0-1,0 0-1,0 0 1,0 0 0,0 0 0,0 0 0,0 0 0,0 0 0,0 0 0,0 0 0,0 0 0,0 0 0,0 0 0,0 0 0,0 0 0,0 0 0,0 0 0,0 0-1,0 0 1,0 0 0,0 0 0,0 0 0,0 0 0,0 0 0,0 0 0,0 0 0,13 1 0,-13-1 0,0 0 0,18 2-1,-18-2 2,16 3-1,-16-3 0,15 3 0,-15-3 0,13 3 0,-13-3 0,14 3 0,-14-3 0,0 0 0,13 3 0,-13-3 1,0 0-1,0 0 0,13-2 0,-13 2 0,0 0 0,0 0 0,13 2 0,-13-2 0,0 0 0,0 0 0,0 0 0,15 7 0,-15-7 0,0 0 0,0 0 0,16 6 0,-16-6 0,0 0 0,18 5 0,-18-5 0,15 6 0,-15-6 0,13 4 0,-13-4 0,0 0 0,16 6 1,-16-6-1,0 0 0,14 3 0,-14-3 0,0 0 0,16 5-1,-16-5 1,13 7 0,-13-7 0,19 4 0,-19-4 0,21 3 0,-21-3 0,19-1 0,-19 1 1,16-3-2,-16 3 1,0 0 0,16 3 0,-16-3 0,0 0 0,0 0 0,0 0 0,0 0 0,0 0 0,14 6 0,-14-6 0,0 0 0,0 0 0,0 0 0,0 0 0,0 0 0,0 0 0,0 0 0,0 0 0,0 0 0,13 7 0,-13-7 0,0 0 0,0 0 0,0 0 0,0 0 1,0 0-1,0 0 0,0 0 0,0 0 1,0 0-1,0 0 1,0 0-1,0 0 0,0 0 1,0 0-1,0 0 0,1-13 0,-1 13 0,0 0 0,-5-19 0,5 19 0,-8-20 0,8 20 0,-13-16 0,13 16 0,-13-17 1,13 17-1,-14-14-1,14 14 2,-17-15-2,17 15 1,-14-21 0,14 21 0,-17-22 0,17 22 1,-18-24-1,9 9-1,9 15 1,-16-24 0,16 24 0,-15-18 0,15 18 0,-12-15 0,12 15 0,0 0 0,-13-13 1,13 13-1,0 0 0,0 0-1,0 0 1,0 0 0,0 0 0,0 0 0,0 0 0,0 0 0,0 0-1,0 0 1,0 0 0,0 0 0,0 0 0,0 0-1,0 0 1,8 16 0,-8-16 0,10 20 0,-10-20 0,12 22 0,-12-22 0,13 22 0,-13-22 0,13 24 0,-7-11 0,1 1 0,-1 1 0,-1 0-1,1 0 1,4 1 0,-4-1 0,3 1 0,-9-16 0,16 25 0,-16-25 1,15 20-1,-15-20 0,10 13-1,-10-13 1,0 0 0,9 15 0,-9-15 0,0 0 0,0 0 0,0 0 0,0 0 1,0 0-1,0 0 0,0 0-1,0 0 1,0 0 0,0 0 0,0 0 0,4 15 0,-4-15 0,0 0 0,0 0 0,0 0 0,5 16 0,-5-16 0,0 0 0,4 17 0,-4-17 0,0 0-1,5 13 1,-5-13 0,0 0 0,0 0 1,0 0-1,0 0-1,0 0 1,0 0 1,0 0-1,0 0 0,0 0 0,0 0 0,0 0 0,1 13 0,-1-13 0,0 0 1,-13 12-1,13-12 0,-22 12 0,7-1 1,-3 1-1,-2 0 0,-5 1 0,-1 5 0,0-3 1,-2 1-1,-2 0 0,1 1 1,1-4-1,3-1 0,1-2 1,7-2-1,2 1 0,15-9 1,-19 10-1,19-10 1,0 0-1,0 0 1,0 0-1,-14 14 0,14-14 1,0 0-1,0 0 0,0 0 0,0 0 1,0 0-1,0 0 0,0 0 1,0 0-1,0 0-1,0 0-2,0 0-1,0 0-7,0 0-21,14 3-7,-14-3-2,19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40:41.9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4873 1461 11,'0'0'16,"-3"13"0,3-13 0,0 0 0,0 0-2,0 0-1,0 0-2,0 0-1,0 0-2,0 0-1,0 0-2,-2-16 0,2 16-2,0 0 0,0 0 0,0 0-1,0 0 0,-5-14 0,5 14 0,0 0 0,0 0-1,-17-16 2,17 16-2,0 0 1,-16-15-1,16 15 1,-15-13-1,15 13 0,-19-15 0,19 15 0,-23-19 0,9 8 0,0 0 0,-4-2 0,0 1 0,-1-1 0,0 1 0,-2 1 0,5 0 0,-4-2 0,3 4 0,1-3 0,1 2 0,1 1 0,-1-2 0,0 2 0,0-2 0,-2 1 0,1 1 0,-2-2 0,-3 2-1,-2-3 1,-1 2 0,-2-2-1,-1 0 0,-2-1 1,-4 0-1,-1-2 1,-1 2-1,-3 1 0,-2-1 0,0-1 1,-3 3-1,0-3 0,4 1 1,-4 1-1,3-2 0,0 2 0,5-1 0,-2 1 1,3 0-1,2 0 0,-1 1 1,4-1-1,1 2 0,-2-5 1,2 3-1,-1-3 0,0 4 0,-1-1 0,-1 0 0,2 2 1,1-2-1,0 2 0,1 1 0,2 2 1,2 1-1,0-3 0,3 2 1,1-1-1,-2 1 0,-1 1 0,3-1 0,-2-2 0,0 1 0,1 0 1,-2-1-1,1 1 0,0 1 0,2-2 0,-1 3 0,-1-1 0,-1 0 0,0 2 0,-2-1 0,2-1 1,-3 3-1,0-2 0,0-2 0,-2 1 0,2-2 0,0 2 0,0 0 0,-1-2 1,-1 0-1,-1 2 0,-1-2 0,-1 1-1,-1 2 2,-1-1-1,0 0 0,-2-2 0,0 3 0,-2-1 0,0 1 0,-1-3 0,0 2 0,1 1 0,-3-2 0,2 1 0,0 0 0,0-1 0,-1 1 0,1 0 0,2 1 0,-2 0 0,3 0 0,-1 0-1,-1 0 1,-1 2 1,3-2-1,-1 2-1,-2 1 2,0-3-2,1 1 2,-3 1-1,4-3 0,2-1-1,3-1 0,2 2 1,2-2 0,4 2 0,2 1-1,4-1 1,-2 4-1,0-2 2,2 2-1,0 0 0,1 0 0,-1 0 0,1 1 0,2-1 0,0 1 0,13 2-1,-24 0 1,24 0 0,-21-1 0,21 1 1,-19-2-1,19 2 0,-22-1 0,7-1 0,1-1 0,-3 3 0,-2-1 0,-3 1-1,0 0 1,0-2 0,1 2 0,-1-1 0,2-1 0,-1 1 0,5-1 0,-2 0 0,0 0 0,-1 2 0,-1-1 0,-3 1 0,1-2 0,0 1 0,-1 1 0,-1-3 0,-1 0 0,0 0 1,-2-2-1,-1 4-1,0-2 1,2 0 0,-4 0 0,2 2 0,0 1 0,2-3 0,-1 3 0,4-2 0,2 1 0,-1-1 0,4 2 0,5-1 0,13 1 0,-19-2 0,19 2 0,0 0 0,0 0 0,0 0 0,0 0 0,0 0 1,0 0-1,0 0 0,0 0 0,-15-1 0,15 1 0,0 0 0,-17 3 0,17-3 0,-20 4 0,20-4 0,-20 2 0,20-2 0,-16 1 0,16-1 0,0 0 0,-17-3 1,17 3-2,0 0 1,0 0 0,0 0 0,0 0 0,0 0 0,-17 5 0,17-5 0,-14-2 0,14 2 0,-14-3 0,14 3 0,-14 2 0,14-2 0,0 0 0,0 0 0,0 0 0,0 0 0,0 0 0,0 0 0,0 0 0,0 0 0,0 0 0,0 0 0,0 0-1,0 0 1,0 0 0,0 0 0,0 0 0,0 0 1,17-14-1,-17 14 0,23-10 0,-8 4-1,1 0 1,5 1 0,-1-3 0,4 1 0,1-2 0,0 0 0,2-1 0,-1-2 0,1 0 0,-5 1 0,0-1 0,-1 2 0,-4 1 0,-1 1 0,-2 2-1,-14 6 1,17-5 1,-17 5-1,14-5 0,-14 5 0,0 0 0,0 0 1,-25 8-1,5-6 0,-3 1 0,-7 3 0,-4 0 0,-1 2 0,-2 0 0,-1 0 0,1 2 1,3-1-1,3 0 0,6 1 0,5-3 0,2 2 0,18-9 0,-22 13 0,22-13 0,-18 12-1,18-12 2,-18 13-1,18-13 1,-22 11-1,9-7 1,13-4-1,-21 12 1,21-12 0,-11 13-1,11-13 1,3 19 0,7-6-1,2 4 1,4 0-1,2 1 0,1 0 2,0 1-2,0 0 2,0-2-2,0 1 1,1-5-1,-3 2 1,2-2 0,1-2-1,-1 2 0,1 0-1,2-3-1,3 6-3,-10-13-15,10 11-18,-4-3 0,-2 6 0,-1-3-2</inkml:trace>
  <inkml:trace contextRef="#ctx0" brushRef="#br0" timeOffset="4451">72 4005 24,'0'0'26,"0"0"-3,0 0-3,0 0-4,0 0-3,0 0-2,0 0-3,0 0 0,0 0-2,0 0 0,16 0-3,-16 0 1,0 0 0,0 0-2,21-2 1,-21 2-1,16 0-1,-16 0 1,22-1 0,-22 1 0,28-2 0,-13-1-1,4 3 1,-3-4-1,3 1 1,-1-1-1,1 2 1,-3-1-1,0 2 0,-2-2-1,0 3 2,0-2-2,-14 2 1,23-3-1,-9 2 1,-1-2-1,2 3 0,-2-2 1,2 1 0,2 0-1,1 1 1,0-2 0,1 2-1,-2 0 1,3-1 0,0-1-1,1 1 1,-2-2 0,2 1 0,-2 1-1,3-2 1,0 0-1,0 1 1,2-2-1,2 1 0,1-3 1,1 2-1,0-1 1,6 1 0,0-2 0,-1 2-1,3-1 1,1 1 0,-1-1-1,4 1 1,0-2 0,-2 0 0,4-3-1,0 2 0,3-2 0,2-1 1,1-2-1,5-3 0,2 5 0,-1-5 0,2 1 0,2-1 1,2-1-1,-1 0 1,-1-3-1,1 2 0,-3-3 1,3-1-1,0-1 1,1 0-1,-1 0 1,3-3-1,3 0 0,1 0 1,3-1-1,3-1 0,4-1 0,0-1 0,-1 1 0,2-2 0,0 2 1,2 1-1,-2-3 0,2 1 0,0-4 1,-1 1-1,1 0 0,1-1 1,2-1-1,-1-1 0,3 1 0,-3-1 1,0 4-1,-1-1-1,-2-2 1,2 2 0,-7-2 0,-2 1 0,-5-3 1,-2 3-1,-5 1 0,-3 0 0,-8 2 0,-2 1 0,-5 2 0,-4 1 0,-1 7 0,-6-2-1,-2 2 1,-2 1 0,-4 2 0,-3 3 1,-2 1-1,-2 2 0,0 1 0,-15 9 0,24-15 0,-24 15 0,17-10 0,-17 10 0,16-6-1,-16 6 1,0 0 0,18-4 0,-18 4 0,0 0 0,18-5 0,-18 5 0,17-7 0,-17 7 0,21-6 0,-21 6 0,22-4 0,-22 4 0,16-5 0,-16 5 0,0 0 0,15-4 0,-15 4 0,0 0 0,0 0 0,0 0 0,0 0 0,0 0 0,0 0 0,0 0 1,0 0-1,-15-3 0,15 3 0,-25 1 0,6 2 0,-3-1 0,-3-1 0,-4 2 0,-2 0 0,-2 0 0,-4 0 0,-1 1 0,-2-2 0,1 2 0,-1-1 0,3 0 0,2 0 0,4-1 0,6-1-1,5 1 1,6-2 0,14 0 0,-18 1 0,18-1 0,0 0 0,0 0 0,0 0 0,0 0 0,18-1 0,-18 1 0,23-5 0,-10 4-1,5-2 2,1 0-1,3 0 0,5 0 0,2-1-1,2 1 1,2 1 0,1-1 0,1 5 0,0-1 0,1 2 0,-2 0 0,0 1 1,-2 1-1,-1-2 0,0 0 1,-5-3-1,-2-2 0,-5 4 1,-3-4-1,-2 1 0,-14 1 0,17-2 1,-17 2-1,0 0 0,0 0 0,0 0 1,0 0-1,2 16 0,-2-16 1,-24 28-1,6-8 1,-2 5-1,-7 1 0,-2 2 1,-1 3-1,1-2 0,-1-1 0,7-3-1,-2-7-5,19 8-24,-9-15-11,15-11-1,0 0-1,31-36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20-Jun-11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pPr rtl="0"/>
            <a:r>
              <a:rPr lang="en-US"/>
              <a:t>Functional approach very similar to Cousot &amp; Cousot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r>
              <a:rPr lang="en-US"/>
              <a:t>The functional approach was introduced independently by Cousot and Sharir and Pnueli. Cousot used the term “relational” since the analysis computes a relation between input and output values. Both did not address the problem of complexity addressed Reps at el.</a:t>
            </a:r>
          </a:p>
          <a:p>
            <a:r>
              <a:rPr lang="en-US"/>
              <a:t>It was implemented in SLAM and expected to be released in DDK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20-Jun-11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20-Jun-11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20-Jun-11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20-Jun-11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20-Jun-11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20-Jun-11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20-Jun-11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20-Jun-11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20-Jun-11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20-Jun-11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20-Jun-11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20-Jun-11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5.xml"/><Relationship Id="rId9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10.xml"/><Relationship Id="rId9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l.google.com/io/2009/pres/Th_1045_TheStoryofyourCompile-ReadingtheTeaLeavesoftheGWTCompilerforanOptimizedFuture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l.google.com/io/2009/pres/Th_1045_TheStoryofyourCompile-ReadingtheTeaLeavesoftheGWTCompilerforanOptimizedFuture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devnet/actionscript/articles/actionscript3_overview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opensource.adobe.com/wiki/display/flexsdk/Flex+SD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ozilla.com/rob-sayre/2010/08/02/mozillas-new-javascript-value-representation/" TargetMode="External"/><Relationship Id="rId2" Type="http://schemas.openxmlformats.org/officeDocument/2006/relationships/hyperlink" Target="https://developer.mozilla.org/En/SpiderMonkey/JSAPI_Reference/Jsv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En/SpiderMonkey/Internal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/SpiderMonkey/Internal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/SpiderMonkey/Internals" TargetMode="External"/><Relationship Id="rId2" Type="http://schemas.openxmlformats.org/officeDocument/2006/relationships/hyperlink" Target="https://developer.mozilla.org/En/SpiderMonkey/Internals/Tracing_JI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acks.mozilla.org/2009/07/tracemonkey-overview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17 – Dataflow Analysis (and more!)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yahave/tocs2011/compilers-lec17.pptx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3322" y="6412468"/>
            <a:ext cx="251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Dragon 9,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Unrealizable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7526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67200" y="2362200"/>
            <a:ext cx="106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20574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3000" y="31242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41148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19600" y="2514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19600" y="38862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3843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bar()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16764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86600" y="19812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0" y="30480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86600" y="4038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9400" y="13081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zoo()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504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2438400"/>
              <a:ext cx="207963" cy="1612900"/>
            </p14:xfrm>
          </p:contentPart>
        </mc:Choice>
        <mc:Fallback xmlns="">
          <p:pic>
            <p:nvPicPr>
              <p:cNvPr id="21504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3807" y="2426519"/>
                <a:ext cx="224873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04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2895600"/>
              <a:ext cx="2597150" cy="1220788"/>
            </p14:xfrm>
          </p:contentPart>
        </mc:Choice>
        <mc:Fallback xmlns="">
          <p:pic>
            <p:nvPicPr>
              <p:cNvPr id="21504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519" y="2882640"/>
                <a:ext cx="2617311" cy="1248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04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2514600"/>
              <a:ext cx="2124075" cy="706438"/>
            </p14:xfrm>
          </p:contentPart>
        </mc:Choice>
        <mc:Fallback xmlns="">
          <p:pic>
            <p:nvPicPr>
              <p:cNvPr id="21504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0355" y="2499485"/>
                <a:ext cx="2150716" cy="73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50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425700"/>
              <a:ext cx="207962" cy="1612900"/>
            </p14:xfrm>
          </p:contentPart>
        </mc:Choice>
        <mc:Fallback xmlns="">
          <p:pic>
            <p:nvPicPr>
              <p:cNvPr id="2150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5945" y="2413819"/>
                <a:ext cx="224872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2670175"/>
              <a:ext cx="1854200" cy="1441450"/>
            </p14:xfrm>
          </p:contentPart>
        </mc:Choice>
        <mc:Fallback xmlns="">
          <p:pic>
            <p:nvPicPr>
              <p:cNvPr id="2150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0166" y="2655775"/>
                <a:ext cx="1884797" cy="14680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36440"/>
            <a:ext cx="7772400" cy="716760"/>
          </a:xfrm>
        </p:spPr>
        <p:txBody>
          <a:bodyPr>
            <a:noAutofit/>
          </a:bodyPr>
          <a:lstStyle/>
          <a:p>
            <a:r>
              <a:rPr lang="en-US" sz="2000" dirty="0" smtClean="0"/>
              <a:t>Extend language with begin/end and with </a:t>
            </a:r>
            <a:r>
              <a:rPr lang="en-US" sz="2400" dirty="0" smtClean="0"/>
              <a:t>[call p()]</a:t>
            </a:r>
            <a:r>
              <a:rPr lang="en-US" sz="2400" baseline="30000" dirty="0" err="1" smtClean="0"/>
              <a:t>clab</a:t>
            </a:r>
            <a:r>
              <a:rPr lang="en-US" sz="2400" baseline="-25000" dirty="0" err="1" smtClean="0"/>
              <a:t>rlab</a:t>
            </a:r>
            <a:endParaRPr lang="en-US" sz="2400" baseline="-25000" dirty="0" smtClean="0"/>
          </a:p>
          <a:p>
            <a:r>
              <a:rPr lang="en-US" sz="2000" dirty="0" smtClean="0"/>
              <a:t>Call label </a:t>
            </a:r>
            <a:r>
              <a:rPr lang="en-US" sz="2000" dirty="0" err="1" smtClean="0"/>
              <a:t>clab</a:t>
            </a:r>
            <a:r>
              <a:rPr lang="en-US" sz="2000" dirty="0" smtClean="0"/>
              <a:t>, and return label </a:t>
            </a:r>
            <a:r>
              <a:rPr lang="en-US" sz="2000" dirty="0" err="1" smtClean="0"/>
              <a:t>rlab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219200"/>
            <a:ext cx="7178675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begin </a:t>
            </a:r>
            <a:endParaRPr lang="en-US" dirty="0" smtClean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 smtClean="0"/>
              <a:t>proc </a:t>
            </a:r>
            <a:r>
              <a:rPr lang="en-US" dirty="0"/>
              <a:t>p() is</a:t>
            </a:r>
            <a:r>
              <a:rPr lang="en-US" baseline="30000" dirty="0"/>
              <a:t>1 </a:t>
            </a:r>
            <a:r>
              <a:rPr lang="en-US" dirty="0"/>
              <a:t>	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    [x := a + 1]</a:t>
            </a:r>
            <a:r>
              <a:rPr lang="en-US" baseline="30000" dirty="0"/>
              <a:t>2 </a:t>
            </a:r>
            <a:r>
              <a:rPr lang="en-US" dirty="0"/>
              <a:t>	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end</a:t>
            </a:r>
            <a:r>
              <a:rPr lang="en-US" baseline="30000" dirty="0"/>
              <a:t>3</a:t>
            </a:r>
            <a:endParaRPr lang="en-US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[a=7]</a:t>
            </a:r>
            <a:r>
              <a:rPr lang="en-US" baseline="30000" dirty="0"/>
              <a:t>4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[call p()]</a:t>
            </a:r>
            <a:r>
              <a:rPr lang="en-US" baseline="30000" dirty="0"/>
              <a:t>5</a:t>
            </a:r>
            <a:r>
              <a:rPr lang="en-US" baseline="-25000" dirty="0"/>
              <a:t>6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[print x]</a:t>
            </a:r>
            <a:r>
              <a:rPr lang="en-US" baseline="30000" dirty="0"/>
              <a:t>7</a:t>
            </a:r>
            <a:endParaRPr lang="en-US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[a=9]</a:t>
            </a:r>
            <a:r>
              <a:rPr lang="en-US" baseline="30000" dirty="0"/>
              <a:t>8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[call p()]</a:t>
            </a:r>
            <a:r>
              <a:rPr lang="en-US" baseline="30000" dirty="0"/>
              <a:t>9</a:t>
            </a:r>
            <a:r>
              <a:rPr lang="en-US" baseline="-25000" dirty="0"/>
              <a:t>10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[print a]</a:t>
            </a:r>
            <a:r>
              <a:rPr lang="en-US" baseline="30000" dirty="0"/>
              <a:t>11</a:t>
            </a:r>
            <a:endParaRPr lang="en-US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645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571500"/>
            <a:ext cx="8064500" cy="92075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IVP: </a:t>
            </a:r>
            <a:r>
              <a:rPr lang="en-US" sz="3600" dirty="0" err="1" smtClean="0"/>
              <a:t>Interprocedural</a:t>
            </a:r>
            <a:r>
              <a:rPr lang="en-US" sz="3600" dirty="0" smtClean="0"/>
              <a:t> </a:t>
            </a:r>
            <a:r>
              <a:rPr lang="en-US" sz="3600" dirty="0"/>
              <a:t>Valid Paths</a:t>
            </a:r>
          </a:p>
        </p:txBody>
      </p:sp>
      <p:sp>
        <p:nvSpPr>
          <p:cNvPr id="471043" name="Oval 3"/>
          <p:cNvSpPr>
            <a:spLocks noChangeArrowheads="1"/>
          </p:cNvSpPr>
          <p:nvPr/>
        </p:nvSpPr>
        <p:spPr bwMode="auto">
          <a:xfrm>
            <a:off x="1155700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5281613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2530475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3886200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7" name="Oval 7"/>
          <p:cNvSpPr>
            <a:spLocks noChangeArrowheads="1"/>
          </p:cNvSpPr>
          <p:nvPr/>
        </p:nvSpPr>
        <p:spPr bwMode="auto">
          <a:xfrm>
            <a:off x="6656388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8" name="Oval 8"/>
          <p:cNvSpPr>
            <a:spLocks noChangeArrowheads="1"/>
          </p:cNvSpPr>
          <p:nvPr/>
        </p:nvSpPr>
        <p:spPr bwMode="auto">
          <a:xfrm>
            <a:off x="8032750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9" name="Line 9"/>
          <p:cNvSpPr>
            <a:spLocks noChangeShapeType="1"/>
          </p:cNvSpPr>
          <p:nvPr/>
        </p:nvSpPr>
        <p:spPr bwMode="auto">
          <a:xfrm>
            <a:off x="69659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>
            <a:off x="557530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8130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2" name="Line 12"/>
          <p:cNvSpPr>
            <a:spLocks noChangeShapeType="1"/>
          </p:cNvSpPr>
          <p:nvPr/>
        </p:nvSpPr>
        <p:spPr bwMode="auto">
          <a:xfrm>
            <a:off x="14414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89425" y="2179638"/>
            <a:ext cx="779463" cy="74612"/>
            <a:chOff x="2616" y="2136"/>
            <a:chExt cx="491" cy="47"/>
          </a:xfrm>
        </p:grpSpPr>
        <p:sp>
          <p:nvSpPr>
            <p:cNvPr id="471054" name="Oval 14"/>
            <p:cNvSpPr>
              <a:spLocks noChangeArrowheads="1"/>
            </p:cNvSpPr>
            <p:nvPr/>
          </p:nvSpPr>
          <p:spPr bwMode="auto">
            <a:xfrm>
              <a:off x="2616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5" name="Oval 15"/>
            <p:cNvSpPr>
              <a:spLocks noChangeArrowheads="1"/>
            </p:cNvSpPr>
            <p:nvPr/>
          </p:nvSpPr>
          <p:spPr bwMode="auto">
            <a:xfrm>
              <a:off x="2764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6" name="Oval 16"/>
            <p:cNvSpPr>
              <a:spLocks noChangeArrowheads="1"/>
            </p:cNvSpPr>
            <p:nvPr/>
          </p:nvSpPr>
          <p:spPr bwMode="auto">
            <a:xfrm>
              <a:off x="2912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7" name="Oval 17"/>
            <p:cNvSpPr>
              <a:spLocks noChangeArrowheads="1"/>
            </p:cNvSpPr>
            <p:nvPr/>
          </p:nvSpPr>
          <p:spPr bwMode="auto">
            <a:xfrm>
              <a:off x="3060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613150" y="32273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9" name="Oval 19"/>
          <p:cNvSpPr>
            <a:spLocks noChangeArrowheads="1"/>
          </p:cNvSpPr>
          <p:nvPr/>
        </p:nvSpPr>
        <p:spPr bwMode="auto">
          <a:xfrm>
            <a:off x="5434013" y="44465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0" name="Oval 20"/>
          <p:cNvSpPr>
            <a:spLocks noChangeArrowheads="1"/>
          </p:cNvSpPr>
          <p:nvPr/>
        </p:nvSpPr>
        <p:spPr bwMode="auto">
          <a:xfrm>
            <a:off x="3654425" y="44465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1" name="Oval 21"/>
          <p:cNvSpPr>
            <a:spLocks noChangeArrowheads="1"/>
          </p:cNvSpPr>
          <p:nvPr/>
        </p:nvSpPr>
        <p:spPr bwMode="auto">
          <a:xfrm>
            <a:off x="4667250" y="503713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2" name="Oval 22"/>
          <p:cNvSpPr>
            <a:spLocks noChangeArrowheads="1"/>
          </p:cNvSpPr>
          <p:nvPr/>
        </p:nvSpPr>
        <p:spPr bwMode="auto">
          <a:xfrm>
            <a:off x="5684838" y="328453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3" name="Line 23"/>
          <p:cNvSpPr>
            <a:spLocks noChangeShapeType="1"/>
          </p:cNvSpPr>
          <p:nvPr/>
        </p:nvSpPr>
        <p:spPr bwMode="auto">
          <a:xfrm flipV="1">
            <a:off x="5575300" y="3552825"/>
            <a:ext cx="15240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4" name="Line 24"/>
          <p:cNvSpPr>
            <a:spLocks noChangeShapeType="1"/>
          </p:cNvSpPr>
          <p:nvPr/>
        </p:nvSpPr>
        <p:spPr bwMode="auto">
          <a:xfrm>
            <a:off x="3860800" y="4675188"/>
            <a:ext cx="723900" cy="45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5" name="Line 25"/>
          <p:cNvSpPr>
            <a:spLocks noChangeShapeType="1"/>
          </p:cNvSpPr>
          <p:nvPr/>
        </p:nvSpPr>
        <p:spPr bwMode="auto">
          <a:xfrm>
            <a:off x="3727450" y="3475038"/>
            <a:ext cx="19050" cy="896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6" name="Oval 26"/>
          <p:cNvSpPr>
            <a:spLocks noChangeArrowheads="1"/>
          </p:cNvSpPr>
          <p:nvPr/>
        </p:nvSpPr>
        <p:spPr bwMode="auto">
          <a:xfrm>
            <a:off x="4956175" y="5018088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7" name="Oval 27"/>
          <p:cNvSpPr>
            <a:spLocks noChangeArrowheads="1"/>
          </p:cNvSpPr>
          <p:nvPr/>
        </p:nvSpPr>
        <p:spPr bwMode="auto">
          <a:xfrm>
            <a:off x="5133975" y="4884738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8" name="Oval 28"/>
          <p:cNvSpPr>
            <a:spLocks noChangeArrowheads="1"/>
          </p:cNvSpPr>
          <p:nvPr/>
        </p:nvSpPr>
        <p:spPr bwMode="auto">
          <a:xfrm>
            <a:off x="5292725" y="4732338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1069" name="AutoShape 29"/>
          <p:cNvCxnSpPr>
            <a:cxnSpLocks noChangeShapeType="1"/>
            <a:stCxn id="471046" idx="4"/>
            <a:endCxn id="471058" idx="7"/>
          </p:cNvCxnSpPr>
          <p:nvPr/>
        </p:nvCxnSpPr>
        <p:spPr bwMode="auto">
          <a:xfrm flipH="1">
            <a:off x="3775075" y="2312988"/>
            <a:ext cx="206375" cy="942975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471070" name="AutoShape 30"/>
          <p:cNvCxnSpPr>
            <a:cxnSpLocks noChangeShapeType="1"/>
            <a:stCxn id="471062" idx="0"/>
            <a:endCxn id="471044" idx="5"/>
          </p:cNvCxnSpPr>
          <p:nvPr/>
        </p:nvCxnSpPr>
        <p:spPr bwMode="auto">
          <a:xfrm flipH="1" flipV="1">
            <a:off x="5443538" y="2284413"/>
            <a:ext cx="336550" cy="1000125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906838" y="2424113"/>
            <a:ext cx="1628775" cy="579437"/>
            <a:chOff x="2461" y="1282"/>
            <a:chExt cx="1026" cy="365"/>
          </a:xfrm>
        </p:grpSpPr>
        <p:sp>
          <p:nvSpPr>
            <p:cNvPr id="471072" name="Text Box 32"/>
            <p:cNvSpPr txBox="1">
              <a:spLocks noChangeArrowheads="1"/>
            </p:cNvSpPr>
            <p:nvPr/>
          </p:nvSpPr>
          <p:spPr bwMode="auto">
            <a:xfrm>
              <a:off x="2461" y="1282"/>
              <a:ext cx="2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C000"/>
                  </a:solidFill>
                  <a:latin typeface="Comic Sans MS" pitchFamily="66" charset="0"/>
                </a:rPr>
                <a:t>(</a:t>
              </a:r>
            </a:p>
          </p:txBody>
        </p:sp>
        <p:sp>
          <p:nvSpPr>
            <p:cNvPr id="471073" name="Text Box 33"/>
            <p:cNvSpPr txBox="1">
              <a:spLocks noChangeArrowheads="1"/>
            </p:cNvSpPr>
            <p:nvPr/>
          </p:nvSpPr>
          <p:spPr bwMode="auto">
            <a:xfrm>
              <a:off x="3277" y="1282"/>
              <a:ext cx="2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C000"/>
                  </a:solidFill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471074" name="Text Box 34"/>
          <p:cNvSpPr txBox="1">
            <a:spLocks noChangeArrowheads="1"/>
          </p:cNvSpPr>
          <p:nvPr/>
        </p:nvSpPr>
        <p:spPr bwMode="auto">
          <a:xfrm>
            <a:off x="1800225" y="1509713"/>
            <a:ext cx="452438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/>
              <a:t>f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sp>
        <p:nvSpPr>
          <p:cNvPr id="471075" name="Text Box 35"/>
          <p:cNvSpPr txBox="1">
            <a:spLocks noChangeArrowheads="1"/>
          </p:cNvSpPr>
          <p:nvPr/>
        </p:nvSpPr>
        <p:spPr bwMode="auto">
          <a:xfrm>
            <a:off x="2995613" y="1571625"/>
            <a:ext cx="452437" cy="5794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2</a:t>
            </a:r>
            <a:endParaRPr lang="en-US" sz="3200"/>
          </a:p>
        </p:txBody>
      </p:sp>
      <p:sp>
        <p:nvSpPr>
          <p:cNvPr id="471076" name="Text Box 36"/>
          <p:cNvSpPr txBox="1">
            <a:spLocks noChangeArrowheads="1"/>
          </p:cNvSpPr>
          <p:nvPr/>
        </p:nvSpPr>
        <p:spPr bwMode="auto">
          <a:xfrm>
            <a:off x="5864225" y="1557338"/>
            <a:ext cx="660400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k-1</a:t>
            </a:r>
            <a:endParaRPr lang="en-US" sz="3200"/>
          </a:p>
        </p:txBody>
      </p:sp>
      <p:sp>
        <p:nvSpPr>
          <p:cNvPr id="471077" name="Text Box 37"/>
          <p:cNvSpPr txBox="1">
            <a:spLocks noChangeArrowheads="1"/>
          </p:cNvSpPr>
          <p:nvPr/>
        </p:nvSpPr>
        <p:spPr bwMode="auto">
          <a:xfrm>
            <a:off x="7264400" y="1541463"/>
            <a:ext cx="447558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</a:t>
            </a:r>
            <a:endParaRPr lang="en-US" sz="3200"/>
          </a:p>
        </p:txBody>
      </p:sp>
      <p:sp>
        <p:nvSpPr>
          <p:cNvPr id="471078" name="Text Box 38"/>
          <p:cNvSpPr txBox="1">
            <a:spLocks noChangeArrowheads="1"/>
          </p:cNvSpPr>
          <p:nvPr/>
        </p:nvSpPr>
        <p:spPr bwMode="auto">
          <a:xfrm>
            <a:off x="3308350" y="2468563"/>
            <a:ext cx="452438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3</a:t>
            </a:r>
            <a:endParaRPr lang="en-US" sz="3200"/>
          </a:p>
        </p:txBody>
      </p:sp>
      <p:sp>
        <p:nvSpPr>
          <p:cNvPr id="471079" name="Text Box 39"/>
          <p:cNvSpPr txBox="1">
            <a:spLocks noChangeArrowheads="1"/>
          </p:cNvSpPr>
          <p:nvPr/>
        </p:nvSpPr>
        <p:spPr bwMode="auto">
          <a:xfrm>
            <a:off x="3082925" y="3617913"/>
            <a:ext cx="452438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4</a:t>
            </a:r>
            <a:endParaRPr lang="en-US" sz="3200"/>
          </a:p>
        </p:txBody>
      </p:sp>
      <p:sp>
        <p:nvSpPr>
          <p:cNvPr id="471080" name="Text Box 40"/>
          <p:cNvSpPr txBox="1">
            <a:spLocks noChangeArrowheads="1"/>
          </p:cNvSpPr>
          <p:nvPr/>
        </p:nvSpPr>
        <p:spPr bwMode="auto">
          <a:xfrm>
            <a:off x="3584575" y="4879975"/>
            <a:ext cx="452438" cy="5794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5</a:t>
            </a:r>
            <a:endParaRPr lang="en-US" sz="3200"/>
          </a:p>
        </p:txBody>
      </p:sp>
      <p:sp>
        <p:nvSpPr>
          <p:cNvPr id="471081" name="Text Box 41"/>
          <p:cNvSpPr txBox="1">
            <a:spLocks noChangeArrowheads="1"/>
          </p:cNvSpPr>
          <p:nvPr/>
        </p:nvSpPr>
        <p:spPr bwMode="auto">
          <a:xfrm>
            <a:off x="5759450" y="2430463"/>
            <a:ext cx="678391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k-2</a:t>
            </a:r>
            <a:endParaRPr lang="en-US" sz="3200"/>
          </a:p>
        </p:txBody>
      </p:sp>
      <p:sp>
        <p:nvSpPr>
          <p:cNvPr id="471082" name="Text Box 42"/>
          <p:cNvSpPr txBox="1">
            <a:spLocks noChangeArrowheads="1"/>
          </p:cNvSpPr>
          <p:nvPr/>
        </p:nvSpPr>
        <p:spPr bwMode="auto">
          <a:xfrm>
            <a:off x="5822950" y="3795713"/>
            <a:ext cx="660400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k-3</a:t>
            </a:r>
            <a:endParaRPr lang="en-US" sz="3200"/>
          </a:p>
        </p:txBody>
      </p:sp>
      <p:sp>
        <p:nvSpPr>
          <p:cNvPr id="471083" name="Text Box 43"/>
          <p:cNvSpPr txBox="1">
            <a:spLocks noChangeArrowheads="1"/>
          </p:cNvSpPr>
          <p:nvPr/>
        </p:nvSpPr>
        <p:spPr bwMode="auto">
          <a:xfrm>
            <a:off x="3640138" y="1492250"/>
            <a:ext cx="927100" cy="5794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FFFF00"/>
                </a:solidFill>
              </a:rPr>
              <a:t>call</a:t>
            </a:r>
            <a:r>
              <a:rPr lang="en-US" sz="3200" baseline="-25000" dirty="0" err="1">
                <a:solidFill>
                  <a:srgbClr val="FFFF00"/>
                </a:solidFill>
              </a:rPr>
              <a:t>q</a:t>
            </a:r>
            <a:endParaRPr lang="en-US" sz="3200" baseline="-25000" dirty="0">
              <a:solidFill>
                <a:srgbClr val="FFFF00"/>
              </a:solidFill>
            </a:endParaRPr>
          </a:p>
        </p:txBody>
      </p:sp>
      <p:sp>
        <p:nvSpPr>
          <p:cNvPr id="471084" name="Text Box 44"/>
          <p:cNvSpPr txBox="1">
            <a:spLocks noChangeArrowheads="1"/>
          </p:cNvSpPr>
          <p:nvPr/>
        </p:nvSpPr>
        <p:spPr bwMode="auto">
          <a:xfrm>
            <a:off x="2454275" y="2959100"/>
            <a:ext cx="1231427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enter</a:t>
            </a:r>
            <a:r>
              <a:rPr lang="en-US" sz="3200" baseline="-25000"/>
              <a:t>q</a:t>
            </a:r>
          </a:p>
        </p:txBody>
      </p:sp>
      <p:sp>
        <p:nvSpPr>
          <p:cNvPr id="471085" name="Text Box 45"/>
          <p:cNvSpPr txBox="1">
            <a:spLocks noChangeArrowheads="1"/>
          </p:cNvSpPr>
          <p:nvPr/>
        </p:nvSpPr>
        <p:spPr bwMode="auto">
          <a:xfrm>
            <a:off x="5942013" y="3048000"/>
            <a:ext cx="955711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exit</a:t>
            </a:r>
            <a:r>
              <a:rPr lang="en-US" sz="3200" baseline="-25000"/>
              <a:t>q</a:t>
            </a:r>
          </a:p>
        </p:txBody>
      </p:sp>
      <p:sp>
        <p:nvSpPr>
          <p:cNvPr id="471086" name="Text Box 46"/>
          <p:cNvSpPr txBox="1">
            <a:spLocks noChangeArrowheads="1"/>
          </p:cNvSpPr>
          <p:nvPr/>
        </p:nvSpPr>
        <p:spPr bwMode="auto">
          <a:xfrm>
            <a:off x="5013325" y="1500188"/>
            <a:ext cx="728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FFFF00"/>
                </a:solidFill>
              </a:rPr>
              <a:t>ret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71087" name="Rectangle 47"/>
          <p:cNvSpPr>
            <a:spLocks noChangeArrowheads="1"/>
          </p:cNvSpPr>
          <p:nvPr/>
        </p:nvSpPr>
        <p:spPr bwMode="auto">
          <a:xfrm>
            <a:off x="617538" y="5581650"/>
            <a:ext cx="7727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IVP: all paths with matching calls and returns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dirty="0"/>
              <a:t>And prefixes</a:t>
            </a:r>
          </a:p>
        </p:txBody>
      </p:sp>
    </p:spTree>
    <p:extLst>
      <p:ext uri="{BB962C8B-B14F-4D97-AF65-F5344CB8AC3E}">
        <p14:creationId xmlns:p14="http://schemas.microsoft.com/office/powerpoint/2010/main" val="2526339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7526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67200" y="2362200"/>
            <a:ext cx="106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20574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3000" y="31242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41148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19600" y="2514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19600" y="38862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3843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bar()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16764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86600" y="19812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0" y="30480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86600" y="4038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9400" y="13081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zoo()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2098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4191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23622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40386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60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2438400"/>
              <a:ext cx="207963" cy="1612900"/>
            </p14:xfrm>
          </p:contentPart>
        </mc:Choice>
        <mc:Fallback xmlns="">
          <p:pic>
            <p:nvPicPr>
              <p:cNvPr id="2160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3807" y="2426519"/>
                <a:ext cx="224873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60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2895600"/>
              <a:ext cx="2597150" cy="1220788"/>
            </p14:xfrm>
          </p:contentPart>
        </mc:Choice>
        <mc:Fallback xmlns="">
          <p:pic>
            <p:nvPicPr>
              <p:cNvPr id="2160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519" y="2882640"/>
                <a:ext cx="2617311" cy="1248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606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2514600"/>
              <a:ext cx="2124075" cy="706438"/>
            </p14:xfrm>
          </p:contentPart>
        </mc:Choice>
        <mc:Fallback xmlns="">
          <p:pic>
            <p:nvPicPr>
              <p:cNvPr id="21606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0355" y="2499485"/>
                <a:ext cx="2150716" cy="73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60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425700"/>
              <a:ext cx="207962" cy="1612900"/>
            </p14:xfrm>
          </p:contentPart>
        </mc:Choice>
        <mc:Fallback xmlns="">
          <p:pic>
            <p:nvPicPr>
              <p:cNvPr id="2160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5945" y="2413819"/>
                <a:ext cx="224872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60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2670175"/>
              <a:ext cx="1854200" cy="1441450"/>
            </p14:xfrm>
          </p:contentPart>
        </mc:Choice>
        <mc:Fallback xmlns="">
          <p:pic>
            <p:nvPicPr>
              <p:cNvPr id="2160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0166" y="2655775"/>
                <a:ext cx="1884797" cy="14680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4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Interprocedural Valid Paths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IVP </a:t>
            </a:r>
            <a:r>
              <a:rPr lang="en-US" sz="2800" dirty="0"/>
              <a:t>set of paths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 at program entry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Only considers matching calls and returns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aka, </a:t>
            </a:r>
            <a:r>
              <a:rPr lang="en-US" sz="2400" dirty="0">
                <a:solidFill>
                  <a:schemeClr val="accent3"/>
                </a:solidFill>
              </a:rPr>
              <a:t>valid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Can </a:t>
            </a:r>
            <a:r>
              <a:rPr lang="en-US" sz="2800" dirty="0"/>
              <a:t>be defined via context free grammar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matched ::= matched (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matched )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| ε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valid ::= valid (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matched | matched</a:t>
            </a:r>
            <a:endParaRPr lang="en-US" sz="2400" i="1" dirty="0"/>
          </a:p>
          <a:p>
            <a:pPr lvl="2">
              <a:lnSpc>
                <a:spcPct val="90000"/>
              </a:lnSpc>
            </a:pPr>
            <a:r>
              <a:rPr lang="en-US" sz="2000" i="1" dirty="0"/>
              <a:t>paths</a:t>
            </a:r>
            <a:r>
              <a:rPr lang="en-US" sz="2000" dirty="0"/>
              <a:t> can be defined by a regular expression</a:t>
            </a:r>
          </a:p>
        </p:txBody>
      </p:sp>
    </p:spTree>
    <p:extLst>
      <p:ext uri="{BB962C8B-B14F-4D97-AF65-F5344CB8AC3E}">
        <p14:creationId xmlns:p14="http://schemas.microsoft.com/office/powerpoint/2010/main" val="23282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2064"/>
            <a:ext cx="8534400" cy="914400"/>
          </a:xfrm>
        </p:spPr>
        <p:txBody>
          <a:bodyPr/>
          <a:lstStyle/>
          <a:p>
            <a:r>
              <a:rPr lang="en-US" dirty="0"/>
              <a:t>The Join-Over-Valid-Paths (JVP)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C000"/>
                </a:solidFill>
              </a:rPr>
              <a:t>vpaths</a:t>
            </a:r>
            <a:r>
              <a:rPr lang="en-US" sz="2800" dirty="0">
                <a:solidFill>
                  <a:srgbClr val="FFC000"/>
                </a:solidFill>
              </a:rPr>
              <a:t>(n) all valid paths from program start to 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JVP[n]</a:t>
            </a:r>
            <a:r>
              <a:rPr lang="en-US" sz="2800" baseline="-25000" dirty="0">
                <a:solidFill>
                  <a:schemeClr val="tx2"/>
                </a:solidFill>
              </a:rPr>
              <a:t> 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en-US" sz="2800" dirty="0">
                <a:sym typeface="Math B" pitchFamily="2" charset="2"/>
              </a:rPr>
              <a:t></a:t>
            </a:r>
            <a:r>
              <a:rPr lang="en-US" sz="2800" dirty="0" smtClean="0"/>
              <a:t>{</a:t>
            </a:r>
            <a:r>
              <a:rPr lang="en-US" sz="2800" dirty="0" smtClean="0">
                <a:sym typeface="Math B"/>
              </a:rPr>
              <a:t></a:t>
            </a:r>
            <a:r>
              <a:rPr lang="en-US" sz="2800" i="1" dirty="0" smtClean="0"/>
              <a:t>e</a:t>
            </a:r>
            <a:r>
              <a:rPr lang="en-US" sz="2800" i="1" baseline="-25000" dirty="0" smtClean="0"/>
              <a:t>1</a:t>
            </a:r>
            <a:r>
              <a:rPr lang="en-US" sz="2800" i="1" dirty="0"/>
              <a:t>, e</a:t>
            </a:r>
            <a:r>
              <a:rPr lang="en-US" sz="2800" i="1" baseline="-25000" dirty="0"/>
              <a:t>2</a:t>
            </a:r>
            <a:r>
              <a:rPr lang="en-US" sz="2800" i="1" dirty="0"/>
              <a:t>, …, </a:t>
            </a:r>
            <a:r>
              <a:rPr lang="en-US" sz="2800" i="1" dirty="0" smtClean="0"/>
              <a:t>e</a:t>
            </a:r>
            <a:r>
              <a:rPr lang="en-US" sz="2800" dirty="0" smtClean="0">
                <a:sym typeface="Math B"/>
              </a:rPr>
              <a:t>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initial) </a:t>
            </a:r>
            <a:r>
              <a:rPr lang="en-US" sz="2800" dirty="0">
                <a:sym typeface="Symbol" pitchFamily="18" charset="2"/>
              </a:rPr>
              <a:t/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 		        </a:t>
            </a:r>
            <a:r>
              <a:rPr lang="en-US" sz="2800" dirty="0"/>
              <a:t>(</a:t>
            </a:r>
            <a:r>
              <a:rPr lang="en-US" sz="2800" i="1" dirty="0"/>
              <a:t>e</a:t>
            </a:r>
            <a:r>
              <a:rPr lang="en-US" sz="2800" i="1" baseline="-25000" dirty="0"/>
              <a:t>1</a:t>
            </a:r>
            <a:r>
              <a:rPr lang="en-US" sz="2800" i="1" dirty="0"/>
              <a:t>, e</a:t>
            </a:r>
            <a:r>
              <a:rPr lang="en-US" sz="2800" i="1" baseline="-25000" dirty="0"/>
              <a:t>2</a:t>
            </a:r>
            <a:r>
              <a:rPr lang="en-US" sz="2800" i="1" dirty="0"/>
              <a:t>, …, e</a:t>
            </a:r>
            <a:r>
              <a:rPr lang="en-US" sz="2800" dirty="0"/>
              <a:t>)</a:t>
            </a:r>
            <a:r>
              <a:rPr lang="en-US" sz="2800" dirty="0">
                <a:sym typeface="Symbol" pitchFamily="18" charset="2"/>
              </a:rPr>
              <a:t>  </a:t>
            </a:r>
            <a:r>
              <a:rPr lang="en-US" sz="2800" dirty="0" err="1">
                <a:sym typeface="Symbol" pitchFamily="18" charset="2"/>
              </a:rPr>
              <a:t>vpaths</a:t>
            </a:r>
            <a:r>
              <a:rPr lang="en-US" sz="2800" dirty="0">
                <a:sym typeface="Symbol" pitchFamily="18" charset="2"/>
              </a:rPr>
              <a:t>(</a:t>
            </a:r>
            <a:r>
              <a:rPr lang="en-US" sz="2800" i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)}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JVP </a:t>
            </a:r>
            <a:r>
              <a:rPr lang="en-US" sz="2800" dirty="0">
                <a:sym typeface="Math B" pitchFamily="2" charset="2"/>
              </a:rPr>
              <a:t> JFP</a:t>
            </a:r>
            <a:endParaRPr lang="en-US" sz="28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In some cases the JVP can be computed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(</a:t>
            </a:r>
            <a:r>
              <a:rPr lang="en-US" sz="2400" dirty="0">
                <a:sym typeface="Wingdings" pitchFamily="2" charset="2"/>
              </a:rPr>
              <a:t>Distributive problem</a:t>
            </a:r>
            <a:r>
              <a:rPr lang="en-US" sz="2400" dirty="0"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1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Sharir and Pnueli ‘82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String approach</a:t>
            </a:r>
          </a:p>
          <a:p>
            <a:pPr lvl="1"/>
            <a:r>
              <a:rPr lang="en-US" dirty="0" smtClean="0"/>
              <a:t>Blend </a:t>
            </a:r>
            <a:r>
              <a:rPr lang="en-US" dirty="0" err="1" smtClean="0"/>
              <a:t>interprocedural</a:t>
            </a:r>
            <a:r>
              <a:rPr lang="en-US" dirty="0" smtClean="0"/>
              <a:t> flow with intra procedural flow</a:t>
            </a:r>
          </a:p>
          <a:p>
            <a:pPr lvl="1"/>
            <a:r>
              <a:rPr lang="en-US" dirty="0" smtClean="0"/>
              <a:t>Tag every dataflow fact with call history</a:t>
            </a:r>
          </a:p>
          <a:p>
            <a:endParaRPr lang="en-US" dirty="0" smtClean="0"/>
          </a:p>
          <a:p>
            <a:r>
              <a:rPr lang="en-US" dirty="0" smtClean="0"/>
              <a:t>Functional approach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effect of a procedure</a:t>
            </a:r>
          </a:p>
          <a:p>
            <a:pPr lvl="2"/>
            <a:r>
              <a:rPr lang="en-US" dirty="0"/>
              <a:t>E.g., in/out map</a:t>
            </a:r>
          </a:p>
          <a:p>
            <a:pPr lvl="1"/>
            <a:r>
              <a:rPr lang="en-US" dirty="0"/>
              <a:t>Treat procedure invocations as “super ops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Call String Approach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Record at every node a pair (l, c) where l </a:t>
            </a:r>
            <a:r>
              <a:rPr lang="en-US" sz="2800" dirty="0">
                <a:sym typeface="Symbol" pitchFamily="18" charset="2"/>
              </a:rPr>
              <a:t></a:t>
            </a:r>
            <a:r>
              <a:rPr lang="en-US" sz="2800" dirty="0"/>
              <a:t> L is the dataflow information and c is a suffix of unmatched calls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Use </a:t>
            </a:r>
            <a:r>
              <a:rPr lang="en-US" sz="2800" dirty="0"/>
              <a:t>Chaotic iterations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guarantee termination limit the size of c (typically 1 or 2)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Emulates inline (but no code growth)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Exponential in </a:t>
            </a:r>
            <a:r>
              <a:rPr lang="en-US" sz="2800" dirty="0" smtClean="0"/>
              <a:t>size of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0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381000" y="866775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proc p() is</a:t>
            </a:r>
            <a:r>
              <a:rPr lang="en-US" sz="2400" baseline="30000" dirty="0"/>
              <a:t>1 </a:t>
            </a:r>
            <a:r>
              <a:rPr lang="en-US" sz="2400" dirty="0"/>
              <a:t>	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[x := a + 1]</a:t>
            </a:r>
            <a:r>
              <a:rPr lang="en-US" sz="2400" baseline="30000" dirty="0"/>
              <a:t>2 </a:t>
            </a:r>
            <a:r>
              <a:rPr lang="en-US" sz="2400" dirty="0"/>
              <a:t>	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3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[a=7]</a:t>
            </a:r>
            <a:r>
              <a:rPr lang="en-US" sz="2400" baseline="30000" dirty="0"/>
              <a:t>4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[call p()]</a:t>
            </a:r>
            <a:r>
              <a:rPr lang="en-US" sz="2400" baseline="30000" dirty="0"/>
              <a:t>5</a:t>
            </a:r>
            <a:r>
              <a:rPr lang="en-US" sz="2400" baseline="-25000" dirty="0"/>
              <a:t>6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[print x]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[a=9]</a:t>
            </a:r>
            <a:r>
              <a:rPr lang="en-US" sz="2400" baseline="30000" dirty="0"/>
              <a:t>8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[call p()]</a:t>
            </a:r>
            <a:r>
              <a:rPr lang="en-US" sz="2400" baseline="30000" dirty="0"/>
              <a:t>9</a:t>
            </a:r>
            <a:r>
              <a:rPr lang="en-US" sz="2400" baseline="-25000" dirty="0"/>
              <a:t>10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[print a]</a:t>
            </a:r>
            <a:r>
              <a:rPr lang="en-US" sz="2400" baseline="30000" dirty="0"/>
              <a:t>11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000625" y="1408113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927725" y="18653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proc p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927725" y="2555875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x=a+1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5927725" y="33258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end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4081463" y="1174750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a=7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081463" y="18653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4081463" y="25638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6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081463" y="33258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print x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4081463" y="4016375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a=9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4081463" y="4724400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9</a:t>
            </a:r>
            <a:endParaRPr lang="en-US" sz="2400"/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4081463" y="5394325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10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4081463" y="6134100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print a</a:t>
            </a:r>
            <a:endParaRPr lang="en-US" sz="2400" baseline="30000"/>
          </a:p>
        </p:txBody>
      </p:sp>
      <p:cxnSp>
        <p:nvCxnSpPr>
          <p:cNvPr id="274448" name="AutoShape 16"/>
          <p:cNvCxnSpPr>
            <a:cxnSpLocks noChangeShapeType="1"/>
            <a:stCxn id="274440" idx="2"/>
            <a:endCxn id="274441" idx="0"/>
          </p:cNvCxnSpPr>
          <p:nvPr/>
        </p:nvCxnSpPr>
        <p:spPr bwMode="auto">
          <a:xfrm>
            <a:off x="4660900" y="1641475"/>
            <a:ext cx="0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49" name="AutoShape 17"/>
          <p:cNvCxnSpPr>
            <a:cxnSpLocks noChangeShapeType="1"/>
            <a:stCxn id="274441" idx="3"/>
            <a:endCxn id="274437" idx="1"/>
          </p:cNvCxnSpPr>
          <p:nvPr/>
        </p:nvCxnSpPr>
        <p:spPr bwMode="auto">
          <a:xfrm>
            <a:off x="5240338" y="2098675"/>
            <a:ext cx="687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0" name="AutoShape 18"/>
          <p:cNvCxnSpPr>
            <a:cxnSpLocks noChangeShapeType="1"/>
            <a:stCxn id="274437" idx="2"/>
            <a:endCxn id="274438" idx="0"/>
          </p:cNvCxnSpPr>
          <p:nvPr/>
        </p:nvCxnSpPr>
        <p:spPr bwMode="auto">
          <a:xfrm>
            <a:off x="6507163" y="2332038"/>
            <a:ext cx="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1" name="AutoShape 19"/>
          <p:cNvCxnSpPr>
            <a:cxnSpLocks noChangeShapeType="1"/>
            <a:stCxn id="274438" idx="2"/>
            <a:endCxn id="274439" idx="0"/>
          </p:cNvCxnSpPr>
          <p:nvPr/>
        </p:nvCxnSpPr>
        <p:spPr bwMode="auto">
          <a:xfrm>
            <a:off x="6507163" y="3022600"/>
            <a:ext cx="0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2" name="AutoShape 20"/>
          <p:cNvCxnSpPr>
            <a:cxnSpLocks noChangeShapeType="1"/>
            <a:stCxn id="274442" idx="2"/>
            <a:endCxn id="274443" idx="0"/>
          </p:cNvCxnSpPr>
          <p:nvPr/>
        </p:nvCxnSpPr>
        <p:spPr bwMode="auto">
          <a:xfrm>
            <a:off x="4660900" y="3030538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3" name="AutoShape 21"/>
          <p:cNvCxnSpPr>
            <a:cxnSpLocks noChangeShapeType="1"/>
            <a:stCxn id="274443" idx="2"/>
            <a:endCxn id="274444" idx="0"/>
          </p:cNvCxnSpPr>
          <p:nvPr/>
        </p:nvCxnSpPr>
        <p:spPr bwMode="auto">
          <a:xfrm>
            <a:off x="4660900" y="3792538"/>
            <a:ext cx="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4" name="AutoShape 22"/>
          <p:cNvCxnSpPr>
            <a:cxnSpLocks noChangeShapeType="1"/>
            <a:stCxn id="274444" idx="2"/>
            <a:endCxn id="274445" idx="0"/>
          </p:cNvCxnSpPr>
          <p:nvPr/>
        </p:nvCxnSpPr>
        <p:spPr bwMode="auto">
          <a:xfrm>
            <a:off x="4660900" y="4483100"/>
            <a:ext cx="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5" name="AutoShape 23"/>
          <p:cNvCxnSpPr>
            <a:cxnSpLocks noChangeShapeType="1"/>
            <a:stCxn id="274446" idx="2"/>
            <a:endCxn id="274447" idx="0"/>
          </p:cNvCxnSpPr>
          <p:nvPr/>
        </p:nvCxnSpPr>
        <p:spPr bwMode="auto">
          <a:xfrm>
            <a:off x="4660900" y="5861050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6" name="AutoShape 24"/>
          <p:cNvCxnSpPr>
            <a:cxnSpLocks noChangeShapeType="1"/>
            <a:stCxn id="274439" idx="2"/>
            <a:endCxn id="274446" idx="3"/>
          </p:cNvCxnSpPr>
          <p:nvPr/>
        </p:nvCxnSpPr>
        <p:spPr bwMode="auto">
          <a:xfrm flipH="1">
            <a:off x="5240338" y="3792538"/>
            <a:ext cx="1266825" cy="183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7" name="AutoShape 25"/>
          <p:cNvCxnSpPr>
            <a:cxnSpLocks noChangeShapeType="1"/>
            <a:stCxn id="274439" idx="1"/>
            <a:endCxn id="274442" idx="3"/>
          </p:cNvCxnSpPr>
          <p:nvPr/>
        </p:nvCxnSpPr>
        <p:spPr bwMode="auto">
          <a:xfrm rot="10800000">
            <a:off x="5240338" y="2797175"/>
            <a:ext cx="687387" cy="762000"/>
          </a:xfrm>
          <a:prstGeom prst="curved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8" name="AutoShape 26"/>
          <p:cNvCxnSpPr>
            <a:cxnSpLocks noChangeShapeType="1"/>
            <a:stCxn id="274445" idx="3"/>
            <a:endCxn id="274437" idx="1"/>
          </p:cNvCxnSpPr>
          <p:nvPr/>
        </p:nvCxnSpPr>
        <p:spPr bwMode="auto">
          <a:xfrm flipV="1">
            <a:off x="5240338" y="2098675"/>
            <a:ext cx="687387" cy="2859088"/>
          </a:xfrm>
          <a:prstGeom prst="curved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3917950" y="866775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4460" name="Text Box 28"/>
          <p:cNvSpPr txBox="1">
            <a:spLocks noChangeArrowheads="1"/>
          </p:cNvSpPr>
          <p:nvPr/>
        </p:nvSpPr>
        <p:spPr bwMode="auto">
          <a:xfrm>
            <a:off x="2314575" y="8667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2314575" y="14763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6978650" y="13239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5,[x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7297738" y="213995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5,[x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4" name="Text Box 32"/>
          <p:cNvSpPr txBox="1">
            <a:spLocks noChangeArrowheads="1"/>
          </p:cNvSpPr>
          <p:nvPr/>
        </p:nvSpPr>
        <p:spPr bwMode="auto">
          <a:xfrm>
            <a:off x="7327900" y="28686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5,[x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2328863" y="22701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6" name="Text Box 34"/>
          <p:cNvSpPr txBox="1">
            <a:spLocks noChangeArrowheads="1"/>
          </p:cNvSpPr>
          <p:nvPr/>
        </p:nvSpPr>
        <p:spPr bwMode="auto">
          <a:xfrm>
            <a:off x="2314575" y="307340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7" name="Text Box 35"/>
          <p:cNvSpPr txBox="1">
            <a:spLocks noChangeArrowheads="1"/>
          </p:cNvSpPr>
          <p:nvPr/>
        </p:nvSpPr>
        <p:spPr bwMode="auto">
          <a:xfrm>
            <a:off x="2281238" y="375443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8" name="Text Box 36"/>
          <p:cNvSpPr txBox="1">
            <a:spLocks noChangeArrowheads="1"/>
          </p:cNvSpPr>
          <p:nvPr/>
        </p:nvSpPr>
        <p:spPr bwMode="auto">
          <a:xfrm>
            <a:off x="2300288" y="44815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9]</a:t>
            </a:r>
          </a:p>
        </p:txBody>
      </p:sp>
      <p:sp>
        <p:nvSpPr>
          <p:cNvPr id="274469" name="Text Box 37"/>
          <p:cNvSpPr txBox="1">
            <a:spLocks noChangeArrowheads="1"/>
          </p:cNvSpPr>
          <p:nvPr/>
        </p:nvSpPr>
        <p:spPr bwMode="auto">
          <a:xfrm>
            <a:off x="5159375" y="1323975"/>
            <a:ext cx="21415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74470" name="Text Box 38"/>
          <p:cNvSpPr txBox="1">
            <a:spLocks noChangeArrowheads="1"/>
          </p:cNvSpPr>
          <p:nvPr/>
        </p:nvSpPr>
        <p:spPr bwMode="auto">
          <a:xfrm>
            <a:off x="7097713" y="1804988"/>
            <a:ext cx="21685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74471" name="Text Box 39"/>
          <p:cNvSpPr txBox="1">
            <a:spLocks noChangeArrowheads="1"/>
          </p:cNvSpPr>
          <p:nvPr/>
        </p:nvSpPr>
        <p:spPr bwMode="auto">
          <a:xfrm>
            <a:off x="7038975" y="2570163"/>
            <a:ext cx="21986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10,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74472" name="Text Box 40"/>
          <p:cNvSpPr txBox="1">
            <a:spLocks noChangeArrowheads="1"/>
          </p:cNvSpPr>
          <p:nvPr/>
        </p:nvSpPr>
        <p:spPr bwMode="auto">
          <a:xfrm>
            <a:off x="5408613" y="53943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10,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endParaRPr lang="en-US" sz="2400">
              <a:solidFill>
                <a:schemeClr val="accent1"/>
              </a:solidFill>
              <a:sym typeface="Math B" pitchFamily="2" charset="2"/>
            </a:endParaRPr>
          </a:p>
        </p:txBody>
      </p:sp>
      <p:sp>
        <p:nvSpPr>
          <p:cNvPr id="274473" name="Text Box 41"/>
          <p:cNvSpPr txBox="1">
            <a:spLocks noChangeArrowheads="1"/>
          </p:cNvSpPr>
          <p:nvPr/>
        </p:nvSpPr>
        <p:spPr bwMode="auto">
          <a:xfrm>
            <a:off x="7291388" y="358616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5,[x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74" name="Text Box 42"/>
          <p:cNvSpPr txBox="1">
            <a:spLocks noChangeArrowheads="1"/>
          </p:cNvSpPr>
          <p:nvPr/>
        </p:nvSpPr>
        <p:spPr bwMode="auto">
          <a:xfrm>
            <a:off x="7002463" y="3287713"/>
            <a:ext cx="21986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10,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2883" y="6565887"/>
            <a:ext cx="155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(slide from Tom Reps)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34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/>
      <p:bldP spid="274461" grpId="0"/>
      <p:bldP spid="274462" grpId="0"/>
      <p:bldP spid="274463" grpId="0"/>
      <p:bldP spid="274464" grpId="0"/>
      <p:bldP spid="274465" grpId="0"/>
      <p:bldP spid="274466" grpId="0"/>
      <p:bldP spid="274467" grpId="0"/>
      <p:bldP spid="274468" grpId="0"/>
      <p:bldP spid="274469" grpId="0"/>
      <p:bldP spid="274469" grpId="1"/>
      <p:bldP spid="274470" grpId="0"/>
      <p:bldP spid="274470" grpId="1"/>
      <p:bldP spid="274471" grpId="0"/>
      <p:bldP spid="274471" grpId="1"/>
      <p:bldP spid="274472" grpId="0"/>
      <p:bldP spid="274473" grpId="0"/>
      <p:bldP spid="274474" grpId="0"/>
      <p:bldP spid="27447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381000" y="595313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proc p() is</a:t>
            </a:r>
            <a:r>
              <a:rPr lang="en-US" sz="2400" baseline="30000" dirty="0"/>
              <a:t>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if [b]</a:t>
            </a:r>
            <a:r>
              <a:rPr lang="en-US" sz="2400" baseline="30000" dirty="0"/>
              <a:t>2</a:t>
            </a:r>
            <a:r>
              <a:rPr lang="en-US" sz="2400" dirty="0"/>
              <a:t>  then (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-1]</a:t>
            </a:r>
            <a:r>
              <a:rPr lang="en-US" sz="2400" baseline="30000" dirty="0"/>
              <a:t>3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[call p()]</a:t>
            </a:r>
            <a:r>
              <a:rPr lang="en-US" sz="2400" baseline="30000" dirty="0"/>
              <a:t>4</a:t>
            </a:r>
            <a:r>
              <a:rPr lang="en-US" sz="2400" baseline="-25000" dirty="0"/>
              <a:t>5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+ 1]</a:t>
            </a:r>
            <a:r>
              <a:rPr lang="en-US" sz="2400" baseline="30000" dirty="0"/>
              <a:t>6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[x := -2* a + 5]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8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[a=7]</a:t>
            </a:r>
            <a:r>
              <a:rPr lang="en-US" sz="2400" baseline="30000" dirty="0"/>
              <a:t>9</a:t>
            </a:r>
            <a:r>
              <a:rPr lang="en-US" sz="2400" dirty="0"/>
              <a:t> ; [call p()]</a:t>
            </a:r>
            <a:r>
              <a:rPr lang="en-US" sz="2400" baseline="30000" dirty="0"/>
              <a:t>10</a:t>
            </a:r>
            <a:r>
              <a:rPr lang="en-US" sz="2400" baseline="-25000" dirty="0"/>
              <a:t>11 </a:t>
            </a:r>
            <a:r>
              <a:rPr lang="en-US" sz="2400" dirty="0"/>
              <a:t>; [print(x)]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13</a:t>
            </a:r>
            <a:r>
              <a:rPr lang="en-US" sz="2400" dirty="0"/>
              <a:t> </a:t>
            </a:r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3819525" y="2006600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a=7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3825875" y="2754313"/>
            <a:ext cx="1189038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10</a:t>
            </a:r>
            <a:endParaRPr lang="en-US" sz="2400"/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3832225" y="3530600"/>
            <a:ext cx="1189038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11</a:t>
            </a:r>
            <a:endParaRPr lang="en-US" sz="2400"/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3827463" y="4321175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print(x)</a:t>
            </a:r>
          </a:p>
        </p:txBody>
      </p:sp>
      <p:cxnSp>
        <p:nvCxnSpPr>
          <p:cNvPr id="491531" name="AutoShape 11"/>
          <p:cNvCxnSpPr>
            <a:cxnSpLocks noChangeShapeType="1"/>
            <a:stCxn id="491527" idx="2"/>
            <a:endCxn id="491528" idx="0"/>
          </p:cNvCxnSpPr>
          <p:nvPr/>
        </p:nvCxnSpPr>
        <p:spPr bwMode="auto">
          <a:xfrm>
            <a:off x="4421188" y="2473325"/>
            <a:ext cx="0" cy="28098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32" name="AutoShape 12"/>
          <p:cNvCxnSpPr>
            <a:cxnSpLocks noChangeShapeType="1"/>
            <a:stCxn id="491529" idx="2"/>
            <a:endCxn id="491530" idx="0"/>
          </p:cNvCxnSpPr>
          <p:nvPr/>
        </p:nvCxnSpPr>
        <p:spPr bwMode="auto">
          <a:xfrm>
            <a:off x="4427538" y="3997325"/>
            <a:ext cx="1587" cy="3238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7186613" y="839788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7192963" y="1587500"/>
            <a:ext cx="1189037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If( … )</a:t>
            </a:r>
          </a:p>
        </p:txBody>
      </p:sp>
      <p:cxnSp>
        <p:nvCxnSpPr>
          <p:cNvPr id="491535" name="AutoShape 15"/>
          <p:cNvCxnSpPr>
            <a:cxnSpLocks noChangeShapeType="1"/>
            <a:stCxn id="491533" idx="2"/>
            <a:endCxn id="491534" idx="0"/>
          </p:cNvCxnSpPr>
          <p:nvPr/>
        </p:nvCxnSpPr>
        <p:spPr bwMode="auto">
          <a:xfrm>
            <a:off x="7788275" y="1306513"/>
            <a:ext cx="0" cy="2809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36" name="Text Box 16"/>
          <p:cNvSpPr txBox="1">
            <a:spLocks noChangeArrowheads="1"/>
          </p:cNvSpPr>
          <p:nvPr/>
        </p:nvSpPr>
        <p:spPr bwMode="auto">
          <a:xfrm>
            <a:off x="5970588" y="2359025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a=a-1</a:t>
            </a:r>
          </a:p>
        </p:txBody>
      </p:sp>
      <p:sp>
        <p:nvSpPr>
          <p:cNvPr id="491537" name="Text Box 17"/>
          <p:cNvSpPr txBox="1">
            <a:spLocks noChangeArrowheads="1"/>
          </p:cNvSpPr>
          <p:nvPr/>
        </p:nvSpPr>
        <p:spPr bwMode="auto">
          <a:xfrm>
            <a:off x="5976938" y="3106738"/>
            <a:ext cx="1189037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4</a:t>
            </a:r>
            <a:endParaRPr lang="en-US" sz="2400"/>
          </a:p>
        </p:txBody>
      </p:sp>
      <p:sp>
        <p:nvSpPr>
          <p:cNvPr id="491538" name="Text Box 18"/>
          <p:cNvSpPr txBox="1">
            <a:spLocks noChangeArrowheads="1"/>
          </p:cNvSpPr>
          <p:nvPr/>
        </p:nvSpPr>
        <p:spPr bwMode="auto">
          <a:xfrm>
            <a:off x="5983288" y="3883025"/>
            <a:ext cx="1189037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491539" name="Text Box 19"/>
          <p:cNvSpPr txBox="1">
            <a:spLocks noChangeArrowheads="1"/>
          </p:cNvSpPr>
          <p:nvPr/>
        </p:nvSpPr>
        <p:spPr bwMode="auto">
          <a:xfrm>
            <a:off x="5978525" y="4673600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a=a+1</a:t>
            </a:r>
          </a:p>
        </p:txBody>
      </p:sp>
      <p:cxnSp>
        <p:nvCxnSpPr>
          <p:cNvPr id="491540" name="AutoShape 20"/>
          <p:cNvCxnSpPr>
            <a:cxnSpLocks noChangeShapeType="1"/>
            <a:stCxn id="491536" idx="2"/>
            <a:endCxn id="491537" idx="0"/>
          </p:cNvCxnSpPr>
          <p:nvPr/>
        </p:nvCxnSpPr>
        <p:spPr bwMode="auto">
          <a:xfrm>
            <a:off x="6572250" y="2825750"/>
            <a:ext cx="0" cy="28098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1" name="AutoShape 21"/>
          <p:cNvCxnSpPr>
            <a:cxnSpLocks noChangeShapeType="1"/>
            <a:stCxn id="491538" idx="2"/>
            <a:endCxn id="491539" idx="0"/>
          </p:cNvCxnSpPr>
          <p:nvPr/>
        </p:nvCxnSpPr>
        <p:spPr bwMode="auto">
          <a:xfrm>
            <a:off x="6578600" y="4349750"/>
            <a:ext cx="1588" cy="3238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2" name="AutoShape 22"/>
          <p:cNvCxnSpPr>
            <a:cxnSpLocks noChangeShapeType="1"/>
            <a:stCxn id="491534" idx="1"/>
            <a:endCxn id="491536" idx="0"/>
          </p:cNvCxnSpPr>
          <p:nvPr/>
        </p:nvCxnSpPr>
        <p:spPr bwMode="auto">
          <a:xfrm flipH="1">
            <a:off x="6572250" y="1820863"/>
            <a:ext cx="620713" cy="5381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43" name="Text Box 23"/>
          <p:cNvSpPr txBox="1">
            <a:spLocks noChangeArrowheads="1"/>
          </p:cNvSpPr>
          <p:nvPr/>
        </p:nvSpPr>
        <p:spPr bwMode="auto">
          <a:xfrm>
            <a:off x="7219950" y="5445125"/>
            <a:ext cx="1671638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x=-2a+5</a:t>
            </a:r>
          </a:p>
        </p:txBody>
      </p:sp>
      <p:sp>
        <p:nvSpPr>
          <p:cNvPr id="491544" name="Text Box 24"/>
          <p:cNvSpPr txBox="1">
            <a:spLocks noChangeArrowheads="1"/>
          </p:cNvSpPr>
          <p:nvPr/>
        </p:nvSpPr>
        <p:spPr bwMode="auto">
          <a:xfrm>
            <a:off x="7688263" y="6296025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end</a:t>
            </a:r>
          </a:p>
        </p:txBody>
      </p:sp>
      <p:cxnSp>
        <p:nvCxnSpPr>
          <p:cNvPr id="491545" name="AutoShape 25"/>
          <p:cNvCxnSpPr>
            <a:cxnSpLocks noChangeShapeType="1"/>
            <a:stCxn id="491539" idx="2"/>
            <a:endCxn id="491543" idx="1"/>
          </p:cNvCxnSpPr>
          <p:nvPr/>
        </p:nvCxnSpPr>
        <p:spPr bwMode="auto">
          <a:xfrm>
            <a:off x="6580188" y="5140325"/>
            <a:ext cx="639762" cy="53816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6" name="AutoShape 26"/>
          <p:cNvCxnSpPr>
            <a:cxnSpLocks noChangeShapeType="1"/>
            <a:stCxn id="491543" idx="2"/>
            <a:endCxn id="491544" idx="0"/>
          </p:cNvCxnSpPr>
          <p:nvPr/>
        </p:nvCxnSpPr>
        <p:spPr bwMode="auto">
          <a:xfrm>
            <a:off x="8056563" y="5911850"/>
            <a:ext cx="233362" cy="3841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7" name="AutoShape 27"/>
          <p:cNvCxnSpPr>
            <a:cxnSpLocks noChangeShapeType="1"/>
            <a:stCxn id="491534" idx="2"/>
            <a:endCxn id="491543" idx="0"/>
          </p:cNvCxnSpPr>
          <p:nvPr/>
        </p:nvCxnSpPr>
        <p:spPr bwMode="auto">
          <a:xfrm>
            <a:off x="7788275" y="2054225"/>
            <a:ext cx="268288" cy="339090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8" name="AutoShape 28"/>
          <p:cNvCxnSpPr>
            <a:cxnSpLocks noChangeShapeType="1"/>
            <a:stCxn id="491528" idx="3"/>
            <a:endCxn id="491533" idx="1"/>
          </p:cNvCxnSpPr>
          <p:nvPr/>
        </p:nvCxnSpPr>
        <p:spPr bwMode="auto">
          <a:xfrm flipV="1">
            <a:off x="5014913" y="1073150"/>
            <a:ext cx="2171700" cy="1914525"/>
          </a:xfrm>
          <a:prstGeom prst="curvedConnector3">
            <a:avLst>
              <a:gd name="adj1" fmla="val 18565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9" name="AutoShape 29"/>
          <p:cNvCxnSpPr>
            <a:cxnSpLocks noChangeShapeType="1"/>
            <a:stCxn id="491537" idx="1"/>
            <a:endCxn id="491533" idx="1"/>
          </p:cNvCxnSpPr>
          <p:nvPr/>
        </p:nvCxnSpPr>
        <p:spPr bwMode="auto">
          <a:xfrm rot="10800000" flipH="1">
            <a:off x="5976938" y="1073150"/>
            <a:ext cx="1209675" cy="2266950"/>
          </a:xfrm>
          <a:prstGeom prst="curvedConnector3">
            <a:avLst>
              <a:gd name="adj1" fmla="val -18898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50" name="AutoShape 30"/>
          <p:cNvCxnSpPr>
            <a:cxnSpLocks noChangeShapeType="1"/>
            <a:stCxn id="491544" idx="1"/>
            <a:endCxn id="491529" idx="3"/>
          </p:cNvCxnSpPr>
          <p:nvPr/>
        </p:nvCxnSpPr>
        <p:spPr bwMode="auto">
          <a:xfrm rot="10800000">
            <a:off x="5021263" y="3763963"/>
            <a:ext cx="2667000" cy="2765425"/>
          </a:xfrm>
          <a:prstGeom prst="curvedConnector3">
            <a:avLst>
              <a:gd name="adj1" fmla="val 85889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51" name="AutoShape 31"/>
          <p:cNvCxnSpPr>
            <a:cxnSpLocks noChangeShapeType="1"/>
            <a:stCxn id="491544" idx="1"/>
            <a:endCxn id="491538" idx="1"/>
          </p:cNvCxnSpPr>
          <p:nvPr/>
        </p:nvCxnSpPr>
        <p:spPr bwMode="auto">
          <a:xfrm rot="10800000">
            <a:off x="5983288" y="4116388"/>
            <a:ext cx="1704975" cy="2413000"/>
          </a:xfrm>
          <a:prstGeom prst="curvedConnector3">
            <a:avLst>
              <a:gd name="adj1" fmla="val 113407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52" name="Text Box 32"/>
          <p:cNvSpPr txBox="1">
            <a:spLocks noChangeArrowheads="1"/>
          </p:cNvSpPr>
          <p:nvPr/>
        </p:nvSpPr>
        <p:spPr bwMode="auto">
          <a:xfrm>
            <a:off x="6537325" y="95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53" name="Text Box 33"/>
          <p:cNvSpPr txBox="1">
            <a:spLocks noChangeArrowheads="1"/>
          </p:cNvSpPr>
          <p:nvPr/>
        </p:nvSpPr>
        <p:spPr bwMode="auto">
          <a:xfrm>
            <a:off x="2124075" y="22971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54" name="Text Box 34"/>
          <p:cNvSpPr txBox="1">
            <a:spLocks noChangeArrowheads="1"/>
          </p:cNvSpPr>
          <p:nvPr/>
        </p:nvSpPr>
        <p:spPr bwMode="auto">
          <a:xfrm>
            <a:off x="3186113" y="14589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491555" name="Text Box 35"/>
          <p:cNvSpPr txBox="1">
            <a:spLocks noChangeArrowheads="1"/>
          </p:cNvSpPr>
          <p:nvPr/>
        </p:nvSpPr>
        <p:spPr bwMode="auto">
          <a:xfrm>
            <a:off x="5260975" y="17049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56" name="Text Box 36"/>
          <p:cNvSpPr txBox="1">
            <a:spLocks noChangeArrowheads="1"/>
          </p:cNvSpPr>
          <p:nvPr/>
        </p:nvSpPr>
        <p:spPr bwMode="auto">
          <a:xfrm>
            <a:off x="5013325" y="270033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57" name="Text Box 37"/>
          <p:cNvSpPr txBox="1">
            <a:spLocks noChangeArrowheads="1"/>
          </p:cNvSpPr>
          <p:nvPr/>
        </p:nvSpPr>
        <p:spPr bwMode="auto">
          <a:xfrm>
            <a:off x="6556375" y="38576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4:[x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58" name="Text Box 38"/>
          <p:cNvSpPr txBox="1">
            <a:spLocks noChangeArrowheads="1"/>
          </p:cNvSpPr>
          <p:nvPr/>
        </p:nvSpPr>
        <p:spPr bwMode="auto">
          <a:xfrm>
            <a:off x="7242175" y="49117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4:[x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59" name="Text Box 39"/>
          <p:cNvSpPr txBox="1">
            <a:spLocks noChangeArrowheads="1"/>
          </p:cNvSpPr>
          <p:nvPr/>
        </p:nvSpPr>
        <p:spPr bwMode="auto">
          <a:xfrm>
            <a:off x="5707063" y="60674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4:[x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0" name="Text Box 40"/>
          <p:cNvSpPr txBox="1">
            <a:spLocks noChangeArrowheads="1"/>
          </p:cNvSpPr>
          <p:nvPr/>
        </p:nvSpPr>
        <p:spPr bwMode="auto">
          <a:xfrm>
            <a:off x="7165975" y="3344863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1" name="Text Box 41"/>
          <p:cNvSpPr txBox="1">
            <a:spLocks noChangeArrowheads="1"/>
          </p:cNvSpPr>
          <p:nvPr/>
        </p:nvSpPr>
        <p:spPr bwMode="auto">
          <a:xfrm>
            <a:off x="7186613" y="3768725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2" name="Text Box 42"/>
          <p:cNvSpPr txBox="1">
            <a:spLocks noChangeArrowheads="1"/>
          </p:cNvSpPr>
          <p:nvPr/>
        </p:nvSpPr>
        <p:spPr bwMode="auto">
          <a:xfrm>
            <a:off x="6999288" y="4321175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3" name="Text Box 43"/>
          <p:cNvSpPr txBox="1">
            <a:spLocks noChangeArrowheads="1"/>
          </p:cNvSpPr>
          <p:nvPr/>
        </p:nvSpPr>
        <p:spPr bwMode="auto">
          <a:xfrm>
            <a:off x="5167313" y="5140325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64" name="Text Box 44"/>
          <p:cNvSpPr txBox="1">
            <a:spLocks noChangeArrowheads="1"/>
          </p:cNvSpPr>
          <p:nvPr/>
        </p:nvSpPr>
        <p:spPr bwMode="auto">
          <a:xfrm>
            <a:off x="5105400" y="5683250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01797" y="6565887"/>
            <a:ext cx="155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(slide from Tom Reps)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1418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2" grpId="0"/>
      <p:bldP spid="491553" grpId="0"/>
      <p:bldP spid="491554" grpId="0"/>
      <p:bldP spid="491555" grpId="0"/>
      <p:bldP spid="491556" grpId="0"/>
      <p:bldP spid="491557" grpId="0"/>
      <p:bldP spid="491558" grpId="0"/>
      <p:bldP spid="491559" grpId="0"/>
      <p:bldP spid="491560" grpId="0"/>
      <p:bldP spid="491561" grpId="0"/>
      <p:bldP spid="491562" grpId="0"/>
      <p:bldP spid="491563" grpId="0"/>
      <p:bldP spid="4915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 dataflow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recipe</a:t>
            </a:r>
          </a:p>
          <a:p>
            <a:pPr lvl="1"/>
            <a:r>
              <a:rPr lang="en-US" dirty="0" smtClean="0"/>
              <a:t>design the domain</a:t>
            </a:r>
          </a:p>
          <a:p>
            <a:pPr lvl="1"/>
            <a:r>
              <a:rPr lang="en-US" dirty="0" smtClean="0"/>
              <a:t>transfer functions</a:t>
            </a:r>
          </a:p>
          <a:p>
            <a:pPr lvl="1"/>
            <a:r>
              <a:rPr lang="en-US" dirty="0" smtClean="0"/>
              <a:t>determine join operation (may/must?)</a:t>
            </a:r>
          </a:p>
          <a:p>
            <a:pPr lvl="1"/>
            <a:r>
              <a:rPr lang="en-US" dirty="0" smtClean="0"/>
              <a:t>direction: forward/backward?</a:t>
            </a:r>
          </a:p>
          <a:p>
            <a:endParaRPr lang="en-US" dirty="0"/>
          </a:p>
          <a:p>
            <a:r>
              <a:rPr lang="en-US" dirty="0" smtClean="0"/>
              <a:t>note initial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Functional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meaning of a procedure is mapping from states into states</a:t>
            </a:r>
          </a:p>
          <a:p>
            <a:r>
              <a:rPr lang="en-US"/>
              <a:t>The abstract meaning of a procedure is </a:t>
            </a:r>
            <a:r>
              <a:rPr lang="en-US">
                <a:cs typeface="Times New Roman" pitchFamily="18" charset="0"/>
              </a:rPr>
              <a:t>function from an abstract state  to abstract states</a:t>
            </a:r>
          </a:p>
        </p:txBody>
      </p:sp>
    </p:spTree>
    <p:extLst>
      <p:ext uri="{BB962C8B-B14F-4D97-AF65-F5344CB8AC3E}">
        <p14:creationId xmlns:p14="http://schemas.microsoft.com/office/powerpoint/2010/main" val="5776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381000" y="595313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proc p() is</a:t>
            </a:r>
            <a:r>
              <a:rPr lang="en-US" sz="2400" baseline="30000" dirty="0"/>
              <a:t>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if [b]</a:t>
            </a:r>
            <a:r>
              <a:rPr lang="en-US" sz="2400" baseline="30000" dirty="0"/>
              <a:t>2</a:t>
            </a:r>
            <a:r>
              <a:rPr lang="en-US" sz="2400" dirty="0"/>
              <a:t>  then (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-1]</a:t>
            </a:r>
            <a:r>
              <a:rPr lang="en-US" sz="2400" baseline="30000" dirty="0"/>
              <a:t>3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[call p()]</a:t>
            </a:r>
            <a:r>
              <a:rPr lang="en-US" sz="2400" baseline="30000" dirty="0"/>
              <a:t>4</a:t>
            </a:r>
            <a:r>
              <a:rPr lang="en-US" sz="2400" baseline="-25000" dirty="0"/>
              <a:t>5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+ 1]</a:t>
            </a:r>
            <a:r>
              <a:rPr lang="en-US" sz="2400" baseline="30000" dirty="0"/>
              <a:t>6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[x := -2* a + 5]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8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[a=7]</a:t>
            </a:r>
            <a:r>
              <a:rPr lang="en-US" sz="2400" baseline="30000" dirty="0"/>
              <a:t>9</a:t>
            </a:r>
            <a:r>
              <a:rPr lang="en-US" sz="2400" dirty="0"/>
              <a:t> ; [call p()]</a:t>
            </a:r>
            <a:r>
              <a:rPr lang="en-US" sz="2400" baseline="30000" dirty="0"/>
              <a:t>10</a:t>
            </a:r>
            <a:r>
              <a:rPr lang="en-US" sz="2400" baseline="-25000" dirty="0"/>
              <a:t>11 </a:t>
            </a:r>
            <a:r>
              <a:rPr lang="en-US" sz="2400" dirty="0"/>
              <a:t>; [print(x)]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 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819525" y="2006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a=7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825875" y="2754313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10</a:t>
            </a:r>
            <a:endParaRPr lang="en-US" sz="2400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3832225" y="3530600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11</a:t>
            </a:r>
            <a:endParaRPr lang="en-US" sz="2400"/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827463" y="432117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print(x)</a:t>
            </a:r>
          </a:p>
        </p:txBody>
      </p:sp>
      <p:cxnSp>
        <p:nvCxnSpPr>
          <p:cNvPr id="276488" name="AutoShape 8"/>
          <p:cNvCxnSpPr>
            <a:cxnSpLocks noChangeShapeType="1"/>
            <a:stCxn id="276484" idx="2"/>
            <a:endCxn id="276485" idx="0"/>
          </p:cNvCxnSpPr>
          <p:nvPr/>
        </p:nvCxnSpPr>
        <p:spPr bwMode="auto">
          <a:xfrm>
            <a:off x="4421188" y="2473325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489" name="AutoShape 9"/>
          <p:cNvCxnSpPr>
            <a:cxnSpLocks noChangeShapeType="1"/>
            <a:stCxn id="276486" idx="2"/>
            <a:endCxn id="276487" idx="0"/>
          </p:cNvCxnSpPr>
          <p:nvPr/>
        </p:nvCxnSpPr>
        <p:spPr bwMode="auto">
          <a:xfrm>
            <a:off x="4427538" y="3997325"/>
            <a:ext cx="1587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7186613" y="839788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192963" y="1587500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If( … )</a:t>
            </a:r>
          </a:p>
        </p:txBody>
      </p:sp>
      <p:cxnSp>
        <p:nvCxnSpPr>
          <p:cNvPr id="276492" name="AutoShape 12"/>
          <p:cNvCxnSpPr>
            <a:cxnSpLocks noChangeShapeType="1"/>
            <a:stCxn id="276490" idx="2"/>
            <a:endCxn id="276491" idx="0"/>
          </p:cNvCxnSpPr>
          <p:nvPr/>
        </p:nvCxnSpPr>
        <p:spPr bwMode="auto">
          <a:xfrm>
            <a:off x="7788275" y="1306513"/>
            <a:ext cx="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5970588" y="2359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a=a-1</a:t>
            </a:r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5976938" y="3106738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4</a:t>
            </a:r>
            <a:endParaRPr lang="en-US" sz="2400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983288" y="3883025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5978525" y="4673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a=a+1</a:t>
            </a:r>
          </a:p>
        </p:txBody>
      </p:sp>
      <p:cxnSp>
        <p:nvCxnSpPr>
          <p:cNvPr id="276497" name="AutoShape 17"/>
          <p:cNvCxnSpPr>
            <a:cxnSpLocks noChangeShapeType="1"/>
            <a:stCxn id="276493" idx="2"/>
            <a:endCxn id="276494" idx="0"/>
          </p:cNvCxnSpPr>
          <p:nvPr/>
        </p:nvCxnSpPr>
        <p:spPr bwMode="auto">
          <a:xfrm>
            <a:off x="6572250" y="2825750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498" name="AutoShape 18"/>
          <p:cNvCxnSpPr>
            <a:cxnSpLocks noChangeShapeType="1"/>
            <a:stCxn id="276495" idx="2"/>
            <a:endCxn id="276496" idx="0"/>
          </p:cNvCxnSpPr>
          <p:nvPr/>
        </p:nvCxnSpPr>
        <p:spPr bwMode="auto">
          <a:xfrm>
            <a:off x="6578600" y="4349750"/>
            <a:ext cx="1588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499" name="AutoShape 19"/>
          <p:cNvCxnSpPr>
            <a:cxnSpLocks noChangeShapeType="1"/>
            <a:stCxn id="276491" idx="1"/>
            <a:endCxn id="276493" idx="0"/>
          </p:cNvCxnSpPr>
          <p:nvPr/>
        </p:nvCxnSpPr>
        <p:spPr bwMode="auto">
          <a:xfrm flipH="1">
            <a:off x="6572250" y="1820863"/>
            <a:ext cx="62071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7219950" y="5445125"/>
            <a:ext cx="16716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x=-2a+5</a:t>
            </a:r>
          </a:p>
        </p:txBody>
      </p:sp>
      <p:sp>
        <p:nvSpPr>
          <p:cNvPr id="276501" name="Text Box 21"/>
          <p:cNvSpPr txBox="1">
            <a:spLocks noChangeArrowheads="1"/>
          </p:cNvSpPr>
          <p:nvPr/>
        </p:nvSpPr>
        <p:spPr bwMode="auto">
          <a:xfrm>
            <a:off x="7688263" y="6296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end</a:t>
            </a:r>
          </a:p>
        </p:txBody>
      </p:sp>
      <p:cxnSp>
        <p:nvCxnSpPr>
          <p:cNvPr id="276502" name="AutoShape 22"/>
          <p:cNvCxnSpPr>
            <a:cxnSpLocks noChangeShapeType="1"/>
            <a:stCxn id="276496" idx="2"/>
            <a:endCxn id="276500" idx="1"/>
          </p:cNvCxnSpPr>
          <p:nvPr/>
        </p:nvCxnSpPr>
        <p:spPr bwMode="auto">
          <a:xfrm>
            <a:off x="6580188" y="5140325"/>
            <a:ext cx="639762" cy="538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03" name="AutoShape 23"/>
          <p:cNvCxnSpPr>
            <a:cxnSpLocks noChangeShapeType="1"/>
            <a:stCxn id="276500" idx="2"/>
            <a:endCxn id="276501" idx="0"/>
          </p:cNvCxnSpPr>
          <p:nvPr/>
        </p:nvCxnSpPr>
        <p:spPr bwMode="auto">
          <a:xfrm>
            <a:off x="8056563" y="5911850"/>
            <a:ext cx="23336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04" name="AutoShape 24"/>
          <p:cNvCxnSpPr>
            <a:cxnSpLocks noChangeShapeType="1"/>
            <a:stCxn id="276491" idx="2"/>
            <a:endCxn id="276500" idx="0"/>
          </p:cNvCxnSpPr>
          <p:nvPr/>
        </p:nvCxnSpPr>
        <p:spPr bwMode="auto">
          <a:xfrm>
            <a:off x="7788275" y="2054225"/>
            <a:ext cx="268288" cy="339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510" name="Text Box 30"/>
          <p:cNvSpPr txBox="1">
            <a:spLocks noChangeArrowheads="1"/>
          </p:cNvSpPr>
          <p:nvPr/>
        </p:nvSpPr>
        <p:spPr bwMode="auto">
          <a:xfrm>
            <a:off x="2124075" y="22971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6511" name="Text Box 31"/>
          <p:cNvSpPr txBox="1">
            <a:spLocks noChangeArrowheads="1"/>
          </p:cNvSpPr>
          <p:nvPr/>
        </p:nvSpPr>
        <p:spPr bwMode="auto">
          <a:xfrm>
            <a:off x="3186113" y="14589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276519" name="Text Box 39"/>
          <p:cNvSpPr txBox="1">
            <a:spLocks noChangeArrowheads="1"/>
          </p:cNvSpPr>
          <p:nvPr/>
        </p:nvSpPr>
        <p:spPr bwMode="auto">
          <a:xfrm>
            <a:off x="5983288" y="133350"/>
            <a:ext cx="290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6520" name="Text Box 40"/>
          <p:cNvSpPr txBox="1">
            <a:spLocks noChangeArrowheads="1"/>
          </p:cNvSpPr>
          <p:nvPr/>
        </p:nvSpPr>
        <p:spPr bwMode="auto">
          <a:xfrm>
            <a:off x="5661025" y="133350"/>
            <a:ext cx="3482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e.</a:t>
            </a:r>
            <a:r>
              <a:rPr lang="en-US" sz="2400">
                <a:solidFill>
                  <a:schemeClr val="accent1"/>
                </a:solidFill>
              </a:rPr>
              <a:t>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-2e(a)+5,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 e(a)]</a:t>
            </a:r>
          </a:p>
        </p:txBody>
      </p:sp>
      <p:cxnSp>
        <p:nvCxnSpPr>
          <p:cNvPr id="276521" name="AutoShape 41"/>
          <p:cNvCxnSpPr>
            <a:cxnSpLocks noChangeShapeType="1"/>
            <a:stCxn id="276485" idx="2"/>
            <a:endCxn id="276486" idx="0"/>
          </p:cNvCxnSpPr>
          <p:nvPr/>
        </p:nvCxnSpPr>
        <p:spPr bwMode="auto">
          <a:xfrm>
            <a:off x="4421188" y="3221038"/>
            <a:ext cx="6350" cy="3095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76522" name="Text Box 42"/>
          <p:cNvSpPr txBox="1">
            <a:spLocks noChangeArrowheads="1"/>
          </p:cNvSpPr>
          <p:nvPr/>
        </p:nvSpPr>
        <p:spPr bwMode="auto">
          <a:xfrm>
            <a:off x="2151063" y="330200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-9,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6523" name="Text Box 43"/>
          <p:cNvSpPr txBox="1">
            <a:spLocks noChangeArrowheads="1"/>
          </p:cNvSpPr>
          <p:nvPr/>
        </p:nvSpPr>
        <p:spPr bwMode="auto">
          <a:xfrm>
            <a:off x="2081213" y="392588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-9,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cxnSp>
        <p:nvCxnSpPr>
          <p:cNvPr id="276528" name="AutoShape 48"/>
          <p:cNvCxnSpPr>
            <a:cxnSpLocks noChangeShapeType="1"/>
          </p:cNvCxnSpPr>
          <p:nvPr/>
        </p:nvCxnSpPr>
        <p:spPr bwMode="auto">
          <a:xfrm flipV="1">
            <a:off x="5014913" y="1073150"/>
            <a:ext cx="2171700" cy="1914525"/>
          </a:xfrm>
          <a:prstGeom prst="curvedConnector3">
            <a:avLst>
              <a:gd name="adj1" fmla="val 185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29" name="AutoShape 49"/>
          <p:cNvCxnSpPr>
            <a:cxnSpLocks noChangeShapeType="1"/>
          </p:cNvCxnSpPr>
          <p:nvPr/>
        </p:nvCxnSpPr>
        <p:spPr bwMode="auto">
          <a:xfrm rot="10800000" flipH="1">
            <a:off x="5976938" y="1073150"/>
            <a:ext cx="1209675" cy="2266950"/>
          </a:xfrm>
          <a:prstGeom prst="curvedConnector3">
            <a:avLst>
              <a:gd name="adj1" fmla="val -18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30" name="AutoShape 50"/>
          <p:cNvCxnSpPr>
            <a:cxnSpLocks noChangeShapeType="1"/>
          </p:cNvCxnSpPr>
          <p:nvPr/>
        </p:nvCxnSpPr>
        <p:spPr bwMode="auto">
          <a:xfrm rot="10800000">
            <a:off x="5021263" y="3763963"/>
            <a:ext cx="2667000" cy="2765425"/>
          </a:xfrm>
          <a:prstGeom prst="curvedConnector3">
            <a:avLst>
              <a:gd name="adj1" fmla="val 85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31" name="AutoShape 51"/>
          <p:cNvCxnSpPr>
            <a:cxnSpLocks noChangeShapeType="1"/>
          </p:cNvCxnSpPr>
          <p:nvPr/>
        </p:nvCxnSpPr>
        <p:spPr bwMode="auto">
          <a:xfrm rot="10800000">
            <a:off x="5983288" y="4116388"/>
            <a:ext cx="1704975" cy="2413000"/>
          </a:xfrm>
          <a:prstGeom prst="curvedConnector3">
            <a:avLst>
              <a:gd name="adj1" fmla="val 113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57600" y="6565887"/>
            <a:ext cx="155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(slide from Tom Reps)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3671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0" grpId="0"/>
      <p:bldP spid="276511" grpId="0"/>
      <p:bldP spid="276522" grpId="0"/>
      <p:bldP spid="2765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381000" y="595313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proc p() is</a:t>
            </a:r>
            <a:r>
              <a:rPr lang="en-US" sz="2400" baseline="30000" dirty="0"/>
              <a:t>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if [b]</a:t>
            </a:r>
            <a:r>
              <a:rPr lang="en-US" sz="2400" baseline="30000" dirty="0"/>
              <a:t>2</a:t>
            </a:r>
            <a:r>
              <a:rPr lang="en-US" sz="2400" dirty="0"/>
              <a:t>  then (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-1]</a:t>
            </a:r>
            <a:r>
              <a:rPr lang="en-US" sz="2400" baseline="30000" dirty="0"/>
              <a:t>3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[call p()]</a:t>
            </a:r>
            <a:r>
              <a:rPr lang="en-US" sz="2400" baseline="30000" dirty="0"/>
              <a:t>4</a:t>
            </a:r>
            <a:r>
              <a:rPr lang="en-US" sz="2400" baseline="-25000" dirty="0"/>
              <a:t>5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+ 1]</a:t>
            </a:r>
            <a:r>
              <a:rPr lang="en-US" sz="2400" baseline="30000" dirty="0"/>
              <a:t>6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[x := -2* a + 5]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8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[read(a)]</a:t>
            </a:r>
            <a:r>
              <a:rPr lang="en-US" sz="2400" baseline="30000" dirty="0"/>
              <a:t>9</a:t>
            </a:r>
            <a:r>
              <a:rPr lang="en-US" sz="2400" dirty="0"/>
              <a:t> ; [call p()]</a:t>
            </a:r>
            <a:r>
              <a:rPr lang="en-US" sz="2400" baseline="30000" dirty="0"/>
              <a:t>10</a:t>
            </a:r>
            <a:r>
              <a:rPr lang="en-US" sz="2400" baseline="-25000" dirty="0"/>
              <a:t>11 </a:t>
            </a:r>
            <a:r>
              <a:rPr lang="en-US" sz="2400" dirty="0"/>
              <a:t>; [print(x)]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 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819525" y="2006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read(a)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825875" y="2754313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10</a:t>
            </a:r>
            <a:endParaRPr lang="en-US" sz="2400"/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3832225" y="3530600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11</a:t>
            </a:r>
            <a:endParaRPr lang="en-US" sz="2400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827463" y="432117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print(x)</a:t>
            </a:r>
          </a:p>
        </p:txBody>
      </p:sp>
      <p:cxnSp>
        <p:nvCxnSpPr>
          <p:cNvPr id="287752" name="AutoShape 8"/>
          <p:cNvCxnSpPr>
            <a:cxnSpLocks noChangeShapeType="1"/>
            <a:stCxn id="287748" idx="2"/>
            <a:endCxn id="287749" idx="0"/>
          </p:cNvCxnSpPr>
          <p:nvPr/>
        </p:nvCxnSpPr>
        <p:spPr bwMode="auto">
          <a:xfrm>
            <a:off x="4421188" y="2473325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53" name="AutoShape 9"/>
          <p:cNvCxnSpPr>
            <a:cxnSpLocks noChangeShapeType="1"/>
            <a:stCxn id="287750" idx="2"/>
            <a:endCxn id="287751" idx="0"/>
          </p:cNvCxnSpPr>
          <p:nvPr/>
        </p:nvCxnSpPr>
        <p:spPr bwMode="auto">
          <a:xfrm>
            <a:off x="4427538" y="3997325"/>
            <a:ext cx="1587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7186613" y="839788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7192963" y="1587500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If( … )</a:t>
            </a:r>
          </a:p>
        </p:txBody>
      </p:sp>
      <p:cxnSp>
        <p:nvCxnSpPr>
          <p:cNvPr id="287756" name="AutoShape 12"/>
          <p:cNvCxnSpPr>
            <a:cxnSpLocks noChangeShapeType="1"/>
            <a:stCxn id="287754" idx="2"/>
            <a:endCxn id="287755" idx="0"/>
          </p:cNvCxnSpPr>
          <p:nvPr/>
        </p:nvCxnSpPr>
        <p:spPr bwMode="auto">
          <a:xfrm>
            <a:off x="7788275" y="1306513"/>
            <a:ext cx="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5970588" y="2359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a=a-1</a:t>
            </a:r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5976938" y="3106738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4</a:t>
            </a:r>
            <a:endParaRPr lang="en-US" sz="2400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5983288" y="3883025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5978525" y="4673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a=a+1</a:t>
            </a:r>
          </a:p>
        </p:txBody>
      </p:sp>
      <p:cxnSp>
        <p:nvCxnSpPr>
          <p:cNvPr id="287761" name="AutoShape 17"/>
          <p:cNvCxnSpPr>
            <a:cxnSpLocks noChangeShapeType="1"/>
            <a:stCxn id="287757" idx="2"/>
            <a:endCxn id="287758" idx="0"/>
          </p:cNvCxnSpPr>
          <p:nvPr/>
        </p:nvCxnSpPr>
        <p:spPr bwMode="auto">
          <a:xfrm>
            <a:off x="6572250" y="2825750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2" name="AutoShape 18"/>
          <p:cNvCxnSpPr>
            <a:cxnSpLocks noChangeShapeType="1"/>
            <a:stCxn id="287759" idx="2"/>
            <a:endCxn id="287760" idx="0"/>
          </p:cNvCxnSpPr>
          <p:nvPr/>
        </p:nvCxnSpPr>
        <p:spPr bwMode="auto">
          <a:xfrm>
            <a:off x="6578600" y="4349750"/>
            <a:ext cx="1588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3" name="AutoShape 19"/>
          <p:cNvCxnSpPr>
            <a:cxnSpLocks noChangeShapeType="1"/>
            <a:stCxn id="287755" idx="1"/>
            <a:endCxn id="287757" idx="0"/>
          </p:cNvCxnSpPr>
          <p:nvPr/>
        </p:nvCxnSpPr>
        <p:spPr bwMode="auto">
          <a:xfrm flipH="1">
            <a:off x="6572250" y="1820863"/>
            <a:ext cx="62071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7219950" y="5445125"/>
            <a:ext cx="16716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x=-2a+5</a:t>
            </a:r>
          </a:p>
        </p:txBody>
      </p:sp>
      <p:sp>
        <p:nvSpPr>
          <p:cNvPr id="287765" name="Text Box 21"/>
          <p:cNvSpPr txBox="1">
            <a:spLocks noChangeArrowheads="1"/>
          </p:cNvSpPr>
          <p:nvPr/>
        </p:nvSpPr>
        <p:spPr bwMode="auto">
          <a:xfrm>
            <a:off x="7688263" y="6296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end</a:t>
            </a:r>
          </a:p>
        </p:txBody>
      </p:sp>
      <p:cxnSp>
        <p:nvCxnSpPr>
          <p:cNvPr id="287766" name="AutoShape 22"/>
          <p:cNvCxnSpPr>
            <a:cxnSpLocks noChangeShapeType="1"/>
            <a:stCxn id="287760" idx="2"/>
            <a:endCxn id="287764" idx="1"/>
          </p:cNvCxnSpPr>
          <p:nvPr/>
        </p:nvCxnSpPr>
        <p:spPr bwMode="auto">
          <a:xfrm>
            <a:off x="6580188" y="5140325"/>
            <a:ext cx="639762" cy="538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7" name="AutoShape 23"/>
          <p:cNvCxnSpPr>
            <a:cxnSpLocks noChangeShapeType="1"/>
            <a:stCxn id="287764" idx="2"/>
            <a:endCxn id="287765" idx="0"/>
          </p:cNvCxnSpPr>
          <p:nvPr/>
        </p:nvCxnSpPr>
        <p:spPr bwMode="auto">
          <a:xfrm>
            <a:off x="8056563" y="5911850"/>
            <a:ext cx="23336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8" name="AutoShape 24"/>
          <p:cNvCxnSpPr>
            <a:cxnSpLocks noChangeShapeType="1"/>
            <a:stCxn id="287755" idx="2"/>
            <a:endCxn id="287764" idx="0"/>
          </p:cNvCxnSpPr>
          <p:nvPr/>
        </p:nvCxnSpPr>
        <p:spPr bwMode="auto">
          <a:xfrm>
            <a:off x="7788275" y="2054225"/>
            <a:ext cx="268288" cy="339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71" name="Text Box 27"/>
          <p:cNvSpPr txBox="1">
            <a:spLocks noChangeArrowheads="1"/>
          </p:cNvSpPr>
          <p:nvPr/>
        </p:nvSpPr>
        <p:spPr bwMode="auto">
          <a:xfrm>
            <a:off x="2124075" y="22971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287772" name="Text Box 28"/>
          <p:cNvSpPr txBox="1">
            <a:spLocks noChangeArrowheads="1"/>
          </p:cNvSpPr>
          <p:nvPr/>
        </p:nvSpPr>
        <p:spPr bwMode="auto">
          <a:xfrm>
            <a:off x="3186113" y="14589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287773" name="Text Box 29"/>
          <p:cNvSpPr txBox="1">
            <a:spLocks noChangeArrowheads="1"/>
          </p:cNvSpPr>
          <p:nvPr/>
        </p:nvSpPr>
        <p:spPr bwMode="auto">
          <a:xfrm>
            <a:off x="5983288" y="133350"/>
            <a:ext cx="290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7774" name="Text Box 30"/>
          <p:cNvSpPr txBox="1">
            <a:spLocks noChangeArrowheads="1"/>
          </p:cNvSpPr>
          <p:nvPr/>
        </p:nvSpPr>
        <p:spPr bwMode="auto">
          <a:xfrm>
            <a:off x="5661025" y="133350"/>
            <a:ext cx="3482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e.</a:t>
            </a:r>
            <a:r>
              <a:rPr lang="en-US" sz="2400" dirty="0">
                <a:solidFill>
                  <a:schemeClr val="accent1"/>
                </a:solidFill>
              </a:rPr>
              <a:t>[x</a:t>
            </a:r>
            <a:r>
              <a:rPr lang="en-US" sz="2400" dirty="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-2e(a)+5, a</a:t>
            </a:r>
            <a:r>
              <a:rPr lang="en-US" sz="2400" dirty="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 e(a)]</a:t>
            </a:r>
          </a:p>
        </p:txBody>
      </p:sp>
      <p:cxnSp>
        <p:nvCxnSpPr>
          <p:cNvPr id="287775" name="AutoShape 31"/>
          <p:cNvCxnSpPr>
            <a:cxnSpLocks noChangeShapeType="1"/>
            <a:stCxn id="287749" idx="2"/>
            <a:endCxn id="287750" idx="0"/>
          </p:cNvCxnSpPr>
          <p:nvPr/>
        </p:nvCxnSpPr>
        <p:spPr bwMode="auto">
          <a:xfrm>
            <a:off x="4421188" y="3221038"/>
            <a:ext cx="6350" cy="3095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87776" name="Text Box 32"/>
          <p:cNvSpPr txBox="1">
            <a:spLocks noChangeArrowheads="1"/>
          </p:cNvSpPr>
          <p:nvPr/>
        </p:nvSpPr>
        <p:spPr bwMode="auto">
          <a:xfrm>
            <a:off x="2151063" y="330200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auto">
          <a:xfrm>
            <a:off x="2081213" y="392588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]</a:t>
            </a:r>
          </a:p>
        </p:txBody>
      </p:sp>
      <p:cxnSp>
        <p:nvCxnSpPr>
          <p:cNvPr id="287780" name="AutoShape 36"/>
          <p:cNvCxnSpPr>
            <a:cxnSpLocks noChangeShapeType="1"/>
          </p:cNvCxnSpPr>
          <p:nvPr/>
        </p:nvCxnSpPr>
        <p:spPr bwMode="auto">
          <a:xfrm flipV="1">
            <a:off x="5014913" y="1073150"/>
            <a:ext cx="2171700" cy="1914525"/>
          </a:xfrm>
          <a:prstGeom prst="curvedConnector3">
            <a:avLst>
              <a:gd name="adj1" fmla="val 185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81" name="AutoShape 37"/>
          <p:cNvCxnSpPr>
            <a:cxnSpLocks noChangeShapeType="1"/>
          </p:cNvCxnSpPr>
          <p:nvPr/>
        </p:nvCxnSpPr>
        <p:spPr bwMode="auto">
          <a:xfrm rot="10800000" flipH="1">
            <a:off x="5976938" y="1073150"/>
            <a:ext cx="1209675" cy="2266950"/>
          </a:xfrm>
          <a:prstGeom prst="curvedConnector3">
            <a:avLst>
              <a:gd name="adj1" fmla="val -18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82" name="AutoShape 38"/>
          <p:cNvCxnSpPr>
            <a:cxnSpLocks noChangeShapeType="1"/>
          </p:cNvCxnSpPr>
          <p:nvPr/>
        </p:nvCxnSpPr>
        <p:spPr bwMode="auto">
          <a:xfrm rot="10800000">
            <a:off x="5021263" y="3763963"/>
            <a:ext cx="2667000" cy="2765425"/>
          </a:xfrm>
          <a:prstGeom prst="curvedConnector3">
            <a:avLst>
              <a:gd name="adj1" fmla="val 85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83" name="AutoShape 39"/>
          <p:cNvCxnSpPr>
            <a:cxnSpLocks noChangeShapeType="1"/>
          </p:cNvCxnSpPr>
          <p:nvPr/>
        </p:nvCxnSpPr>
        <p:spPr bwMode="auto">
          <a:xfrm rot="10800000">
            <a:off x="5983288" y="4116388"/>
            <a:ext cx="1704975" cy="2413000"/>
          </a:xfrm>
          <a:prstGeom prst="curvedConnector3">
            <a:avLst>
              <a:gd name="adj1" fmla="val 113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57600" y="6565887"/>
            <a:ext cx="155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(slide from Tom Reps)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0505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71" grpId="0"/>
      <p:bldP spid="287772" grpId="0"/>
      <p:bldP spid="287776" grpId="0"/>
      <p:bldP spid="2877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cs typeface="Times New Roman" pitchFamily="18" charset="0"/>
              </a:rPr>
              <a:t>Functional Approach: Main Idea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Iterate on the abstract domain of functions from L to L</a:t>
            </a:r>
          </a:p>
          <a:p>
            <a:r>
              <a:rPr lang="en-US" dirty="0"/>
              <a:t>Two phase algorithm</a:t>
            </a:r>
          </a:p>
          <a:p>
            <a:pPr lvl="1"/>
            <a:r>
              <a:rPr lang="en-US" dirty="0"/>
              <a:t>Compute the dataflow solution at the exit of a procedure as a function of the initial values at the procedure entry (functional values)</a:t>
            </a:r>
          </a:p>
          <a:p>
            <a:pPr lvl="1"/>
            <a:r>
              <a:rPr lang="en-US" dirty="0"/>
              <a:t>Compute the dataflow values at every point using the functional values</a:t>
            </a:r>
          </a:p>
          <a:p>
            <a:r>
              <a:rPr lang="en-US" dirty="0"/>
              <a:t>Computes JVP for distributive problems</a:t>
            </a:r>
          </a:p>
        </p:txBody>
      </p:sp>
    </p:spTree>
    <p:extLst>
      <p:ext uri="{BB962C8B-B14F-4D97-AF65-F5344CB8AC3E}">
        <p14:creationId xmlns:p14="http://schemas.microsoft.com/office/powerpoint/2010/main" val="28188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compilers for new languages</a:t>
            </a:r>
          </a:p>
          <a:p>
            <a:r>
              <a:rPr lang="en-US" dirty="0" smtClean="0"/>
              <a:t>new compilers for old languages</a:t>
            </a:r>
          </a:p>
          <a:p>
            <a:pPr lvl="1"/>
            <a:r>
              <a:rPr lang="en-US" dirty="0" smtClean="0"/>
              <a:t>e.g., Java-&gt;JavaScript</a:t>
            </a:r>
          </a:p>
          <a:p>
            <a:r>
              <a:rPr lang="en-US" dirty="0" smtClean="0"/>
              <a:t>new uses of compiler technology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Web Toolkit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237413" y="2529650"/>
            <a:ext cx="1693862" cy="1292225"/>
            <a:chOff x="4621" y="1503"/>
            <a:chExt cx="1067" cy="81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err="1" smtClean="0">
                  <a:latin typeface="Tahoma" pitchFamily="34" charset="0"/>
                </a:rPr>
                <a:t>Javascript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latin typeface="Tahoma" pitchFamily="34" charset="0"/>
                </a:rPr>
                <a:t>js</a:t>
              </a:r>
              <a:endParaRPr lang="en-US" sz="1400" dirty="0">
                <a:latin typeface="Tahom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2529650"/>
            <a:ext cx="1392238" cy="1292225"/>
            <a:chOff x="149" y="1503"/>
            <a:chExt cx="877" cy="81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Java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code 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44863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13388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13" name="AutoShape 9"/>
          <p:cNvCxnSpPr>
            <a:cxnSpLocks noChangeShapeType="1"/>
            <a:stCxn id="9" idx="3"/>
            <a:endCxn id="17" idx="1"/>
          </p:cNvCxnSpPr>
          <p:nvPr/>
        </p:nvCxnSpPr>
        <p:spPr bwMode="auto">
          <a:xfrm>
            <a:off x="1544638" y="3175763"/>
            <a:ext cx="250825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0"/>
          <p:cNvCxnSpPr>
            <a:cxnSpLocks noChangeShapeType="1"/>
            <a:stCxn id="17" idx="3"/>
            <a:endCxn id="6" idx="1"/>
          </p:cNvCxnSpPr>
          <p:nvPr/>
        </p:nvCxnSpPr>
        <p:spPr bwMode="auto">
          <a:xfrm flipV="1">
            <a:off x="6970713" y="3175763"/>
            <a:ext cx="266700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28040" y="1833253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Compiler</a:t>
            </a:r>
          </a:p>
        </p:txBody>
      </p:sp>
      <p:cxnSp>
        <p:nvCxnSpPr>
          <p:cNvPr id="16" name="AutoShape 12"/>
          <p:cNvCxnSpPr>
            <a:cxnSpLocks noChangeShapeType="1"/>
            <a:stCxn id="17" idx="1"/>
            <a:endCxn id="17" idx="1"/>
          </p:cNvCxnSpPr>
          <p:nvPr/>
        </p:nvCxnSpPr>
        <p:spPr bwMode="auto">
          <a:xfrm>
            <a:off x="1776413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95463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20875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</p:spTree>
    <p:extLst>
      <p:ext uri="{BB962C8B-B14F-4D97-AF65-F5344CB8AC3E}">
        <p14:creationId xmlns:p14="http://schemas.microsoft.com/office/powerpoint/2010/main" val="3686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GWT 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4135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400" dirty="0"/>
              <a:t>public class </a:t>
            </a:r>
            <a:r>
              <a:rPr lang="en-US" sz="1400" dirty="0" err="1"/>
              <a:t>ShapeExample</a:t>
            </a:r>
            <a:r>
              <a:rPr lang="en-US" sz="1400" dirty="0"/>
              <a:t> implements </a:t>
            </a:r>
            <a:r>
              <a:rPr lang="en-US" sz="1400" dirty="0" err="1"/>
              <a:t>EntryPoint</a:t>
            </a:r>
            <a:r>
              <a:rPr lang="en-US" sz="1400" dirty="0"/>
              <a:t> {</a:t>
            </a:r>
          </a:p>
          <a:p>
            <a:pPr marL="68580" indent="0">
              <a:buNone/>
            </a:pPr>
            <a:r>
              <a:rPr lang="en-US" sz="1400" dirty="0"/>
              <a:t>  private static final double SIDE_LEN_SMALL = 2;</a:t>
            </a:r>
          </a:p>
          <a:p>
            <a:pPr marL="68580" indent="0">
              <a:buNone/>
            </a:pPr>
            <a:r>
              <a:rPr lang="en-US" sz="1400" dirty="0"/>
              <a:t>  private final Shape </a:t>
            </a:r>
            <a:r>
              <a:rPr lang="en-US" sz="1400" dirty="0" err="1"/>
              <a:t>shape</a:t>
            </a:r>
            <a:r>
              <a:rPr lang="en-US" sz="1400" dirty="0"/>
              <a:t> = new </a:t>
            </a:r>
            <a:r>
              <a:rPr lang="en-US" sz="1400" dirty="0" err="1"/>
              <a:t>SmallSquare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public static abstract class Shape {</a:t>
            </a:r>
          </a:p>
          <a:p>
            <a:pPr marL="68580" indent="0">
              <a:buNone/>
            </a:pPr>
            <a:r>
              <a:rPr lang="en-US" sz="1400" dirty="0"/>
              <a:t>    public abstract double </a:t>
            </a:r>
            <a:r>
              <a:rPr lang="en-US" sz="1400" dirty="0" err="1"/>
              <a:t>getArea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public static abstract class Square extends Shape {</a:t>
            </a:r>
          </a:p>
          <a:p>
            <a:pPr marL="68580" indent="0">
              <a:buNone/>
            </a:pPr>
            <a:r>
              <a:rPr lang="en-US" sz="1400" dirty="0"/>
              <a:t>    public double </a:t>
            </a:r>
            <a:r>
              <a:rPr lang="en-US" sz="1400" dirty="0" err="1"/>
              <a:t>getArea</a:t>
            </a:r>
            <a:r>
              <a:rPr lang="en-US" sz="1400" dirty="0"/>
              <a:t>() { return </a:t>
            </a:r>
            <a:r>
              <a:rPr lang="en-US" sz="1400" dirty="0" err="1"/>
              <a:t>getSideLength</a:t>
            </a:r>
            <a:r>
              <a:rPr lang="en-US" sz="1400" dirty="0"/>
              <a:t>() * </a:t>
            </a:r>
            <a:r>
              <a:rPr lang="en-US" sz="1400" dirty="0" err="1"/>
              <a:t>getSideLength</a:t>
            </a:r>
            <a:r>
              <a:rPr lang="en-US" sz="1400" dirty="0"/>
              <a:t>(); }</a:t>
            </a:r>
          </a:p>
          <a:p>
            <a:pPr marL="68580" indent="0">
              <a:buNone/>
            </a:pPr>
            <a:r>
              <a:rPr lang="en-US" sz="1400" dirty="0"/>
              <a:t>    public abstract double </a:t>
            </a:r>
            <a:r>
              <a:rPr lang="en-US" sz="1400" dirty="0" err="1"/>
              <a:t>getSideLength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public static class </a:t>
            </a:r>
            <a:r>
              <a:rPr lang="en-US" sz="1400" dirty="0" err="1"/>
              <a:t>SmallSquare</a:t>
            </a:r>
            <a:r>
              <a:rPr lang="en-US" sz="1400" dirty="0"/>
              <a:t> extends Square {</a:t>
            </a:r>
          </a:p>
          <a:p>
            <a:pPr marL="68580" indent="0">
              <a:buNone/>
            </a:pPr>
            <a:r>
              <a:rPr lang="en-US" sz="1400" dirty="0"/>
              <a:t>    public double </a:t>
            </a:r>
            <a:r>
              <a:rPr lang="en-US" sz="1400" dirty="0" err="1"/>
              <a:t>getSideLength</a:t>
            </a:r>
            <a:r>
              <a:rPr lang="en-US" sz="1400" dirty="0"/>
              <a:t>() { return SIDE_LEN_SMALL; }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public void </a:t>
            </a:r>
            <a:r>
              <a:rPr lang="en-US" sz="1400" dirty="0" err="1"/>
              <a:t>onModuleLoad</a:t>
            </a:r>
            <a:r>
              <a:rPr lang="en-US" sz="1400" dirty="0"/>
              <a:t>() {</a:t>
            </a:r>
          </a:p>
          <a:p>
            <a:pPr marL="68580" indent="0">
              <a:buNone/>
            </a:pPr>
            <a:r>
              <a:rPr lang="en-US" sz="1400" dirty="0"/>
              <a:t>    Shape </a:t>
            </a:r>
            <a:r>
              <a:rPr lang="en-US" sz="1400" dirty="0" err="1"/>
              <a:t>shape</a:t>
            </a:r>
            <a:r>
              <a:rPr lang="en-US" sz="1400" dirty="0"/>
              <a:t> = </a:t>
            </a:r>
            <a:r>
              <a:rPr lang="en-US" sz="1400" dirty="0" err="1"/>
              <a:t>getShape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Window.alert</a:t>
            </a:r>
            <a:r>
              <a:rPr lang="en-US" sz="1400" dirty="0"/>
              <a:t>("Area is " + </a:t>
            </a:r>
            <a:r>
              <a:rPr lang="en-US" sz="1400" dirty="0" err="1"/>
              <a:t>shape.getArea</a:t>
            </a:r>
            <a:r>
              <a:rPr lang="en-US" sz="1400" dirty="0"/>
              <a:t>());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private Shape </a:t>
            </a:r>
            <a:r>
              <a:rPr lang="en-US" sz="1400" dirty="0" err="1"/>
              <a:t>getShape</a:t>
            </a:r>
            <a:r>
              <a:rPr lang="en-US" sz="1400" dirty="0"/>
              <a:t>() { return shape; }</a:t>
            </a:r>
          </a:p>
          <a:p>
            <a:pPr marL="6858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962" y="6556584"/>
            <a:ext cx="83503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(source: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dl.google.com/io/2009/pres/Th_1045_TheStoryofyourCompile-ReadingtheTeaLeavesoftheGWTCompilerforanOptimizedFuture.pdf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88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GWT 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4135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dirty="0"/>
              <a:t>public class </a:t>
            </a:r>
            <a:r>
              <a:rPr lang="en-US" sz="2400" dirty="0" err="1"/>
              <a:t>ShapeExample</a:t>
            </a:r>
            <a:r>
              <a:rPr lang="en-US" sz="2400" dirty="0"/>
              <a:t> implements </a:t>
            </a:r>
            <a:r>
              <a:rPr lang="en-US" sz="2400" dirty="0" err="1"/>
              <a:t>EntryPoint</a:t>
            </a:r>
            <a:r>
              <a:rPr lang="en-US" sz="2400" dirty="0"/>
              <a:t> {</a:t>
            </a:r>
          </a:p>
          <a:p>
            <a:pPr marL="68580" indent="0">
              <a:buNone/>
            </a:pPr>
            <a:r>
              <a:rPr lang="en-US" sz="2400" dirty="0"/>
              <a:t>  public void </a:t>
            </a:r>
            <a:r>
              <a:rPr lang="en-US" sz="2400" dirty="0" err="1"/>
              <a:t>onModuleLoad</a:t>
            </a:r>
            <a:r>
              <a:rPr lang="en-US" sz="2400" dirty="0"/>
              <a:t>() {</a:t>
            </a:r>
          </a:p>
          <a:p>
            <a:pPr marL="6858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Window.alert</a:t>
            </a:r>
            <a:r>
              <a:rPr lang="en-US" sz="2400" dirty="0"/>
              <a:t>("Area is 4.0");</a:t>
            </a:r>
          </a:p>
          <a:p>
            <a:pPr marL="68580" indent="0">
              <a:buNone/>
            </a:pPr>
            <a:r>
              <a:rPr lang="en-US" sz="2400" dirty="0"/>
              <a:t>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962" y="6556584"/>
            <a:ext cx="83503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(source: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dl.google.com/io/2009/pres/Th_1045_TheStoryofyourCompile-ReadingtheTeaLeavesoftheGWTCompilerforanOptimizedFuture.pdf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007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ActionScript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7162800" cy="2057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/>
              <a:t>First introduced in Flash Player 9, </a:t>
            </a:r>
            <a:r>
              <a:rPr lang="en-US" sz="1800" b="1" dirty="0" err="1">
                <a:solidFill>
                  <a:srgbClr val="FFFF00"/>
                </a:solidFill>
              </a:rPr>
              <a:t>ActionScript</a:t>
            </a:r>
            <a:r>
              <a:rPr lang="en-US" sz="1800" b="1" dirty="0">
                <a:solidFill>
                  <a:srgbClr val="FFFF00"/>
                </a:solidFill>
              </a:rPr>
              <a:t> 3</a:t>
            </a:r>
            <a:r>
              <a:rPr lang="en-US" sz="1800" dirty="0">
                <a:solidFill>
                  <a:srgbClr val="FFFF00"/>
                </a:solidFill>
              </a:rPr>
              <a:t> is an object-oriented programming (OOP) language based on </a:t>
            </a:r>
            <a:r>
              <a:rPr lang="en-US" sz="1800" dirty="0" err="1">
                <a:solidFill>
                  <a:srgbClr val="FFFF00"/>
                </a:solidFill>
              </a:rPr>
              <a:t>ECMAScript</a:t>
            </a:r>
            <a:r>
              <a:rPr lang="en-US" sz="1800" dirty="0"/>
              <a:t>—the same standard that is the basis for JavaScript—and provides incredible gains in runtime performance and developer productivity. </a:t>
            </a:r>
            <a:r>
              <a:rPr lang="en-US" sz="1800" b="1" dirty="0" err="1"/>
              <a:t>ActionScript</a:t>
            </a:r>
            <a:r>
              <a:rPr lang="en-US" sz="1800" b="1" dirty="0"/>
              <a:t> 2</a:t>
            </a:r>
            <a:r>
              <a:rPr lang="en-US" sz="1800" dirty="0"/>
              <a:t>, the version of </a:t>
            </a:r>
            <a:r>
              <a:rPr lang="en-US" sz="1800" dirty="0" err="1"/>
              <a:t>ActionScript</a:t>
            </a:r>
            <a:r>
              <a:rPr lang="en-US" sz="1800" dirty="0"/>
              <a:t> used in Flash Player 8 and earlier, continues to be supported in Flash Player 9 and Flash Player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 descr="ActionScrip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48687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ActionScript</a:t>
            </a:r>
            <a:r>
              <a:rPr lang="en-US" sz="2000" dirty="0"/>
              <a:t> 3.0 introduces a new highly optimized </a:t>
            </a:r>
            <a:r>
              <a:rPr lang="en-US" sz="2000" dirty="0" err="1">
                <a:solidFill>
                  <a:srgbClr val="FFFF00"/>
                </a:solidFill>
              </a:rPr>
              <a:t>ActionScript</a:t>
            </a:r>
            <a:r>
              <a:rPr lang="en-US" sz="2000" dirty="0">
                <a:solidFill>
                  <a:srgbClr val="FFFF00"/>
                </a:solidFill>
              </a:rPr>
              <a:t> Virtual Machine, AVM2</a:t>
            </a:r>
            <a:r>
              <a:rPr lang="en-US" sz="2000" dirty="0"/>
              <a:t>, which dramatically exceeds the performance possible with AVM1. As a result, </a:t>
            </a:r>
            <a:r>
              <a:rPr lang="en-US" sz="2000" dirty="0" err="1"/>
              <a:t>ActionScript</a:t>
            </a:r>
            <a:r>
              <a:rPr lang="en-US" sz="2000" dirty="0"/>
              <a:t> 3.0 code executes up to 10 times faster than legacy </a:t>
            </a:r>
            <a:r>
              <a:rPr lang="en-US" sz="2000" dirty="0" err="1"/>
              <a:t>ActionScript</a:t>
            </a:r>
            <a:r>
              <a:rPr lang="en-US" sz="2000" dirty="0"/>
              <a:t> code.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085" y="6477000"/>
            <a:ext cx="682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www.adobe.com/devnet/actionscript/articles/actionscript3_overview.html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13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ActionScript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237413" y="2529650"/>
            <a:ext cx="1693862" cy="1292225"/>
            <a:chOff x="4621" y="1503"/>
            <a:chExt cx="1067" cy="81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AVM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err="1" smtClean="0">
                  <a:latin typeface="Tahoma" pitchFamily="34" charset="0"/>
                </a:rPr>
                <a:t>bytecode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latin typeface="Tahoma" pitchFamily="34" charset="0"/>
                </a:rPr>
                <a:t>swf</a:t>
              </a:r>
              <a:endParaRPr lang="en-US" sz="1400" dirty="0">
                <a:latin typeface="Tahom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2529650"/>
            <a:ext cx="1392238" cy="1292225"/>
            <a:chOff x="149" y="1503"/>
            <a:chExt cx="877" cy="81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AS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code 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44863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13388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13" name="AutoShape 9"/>
          <p:cNvCxnSpPr>
            <a:cxnSpLocks noChangeShapeType="1"/>
            <a:stCxn id="9" idx="3"/>
            <a:endCxn id="17" idx="1"/>
          </p:cNvCxnSpPr>
          <p:nvPr/>
        </p:nvCxnSpPr>
        <p:spPr bwMode="auto">
          <a:xfrm>
            <a:off x="1544638" y="3175763"/>
            <a:ext cx="250825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0"/>
          <p:cNvCxnSpPr>
            <a:cxnSpLocks noChangeShapeType="1"/>
            <a:stCxn id="17" idx="3"/>
            <a:endCxn id="6" idx="1"/>
          </p:cNvCxnSpPr>
          <p:nvPr/>
        </p:nvCxnSpPr>
        <p:spPr bwMode="auto">
          <a:xfrm flipV="1">
            <a:off x="6970713" y="3175763"/>
            <a:ext cx="266700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28040" y="1833253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Compiler</a:t>
            </a:r>
          </a:p>
        </p:txBody>
      </p:sp>
      <p:cxnSp>
        <p:nvCxnSpPr>
          <p:cNvPr id="16" name="AutoShape 12"/>
          <p:cNvCxnSpPr>
            <a:cxnSpLocks noChangeShapeType="1"/>
            <a:stCxn id="17" idx="1"/>
            <a:endCxn id="17" idx="1"/>
          </p:cNvCxnSpPr>
          <p:nvPr/>
        </p:nvCxnSpPr>
        <p:spPr bwMode="auto">
          <a:xfrm>
            <a:off x="1776413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95463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20875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</p:spTree>
    <p:extLst>
      <p:ext uri="{BB962C8B-B14F-4D97-AF65-F5344CB8AC3E}">
        <p14:creationId xmlns:p14="http://schemas.microsoft.com/office/powerpoint/2010/main" val="240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96720"/>
          <a:ext cx="7543800" cy="426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Reaching Definitions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 Expressions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 Variables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Var</a:t>
                      </a:r>
                      <a:r>
                        <a:rPr lang="en-US" sz="2000" dirty="0" smtClean="0">
                          <a:sym typeface="Math C"/>
                        </a:rPr>
                        <a:t> x  Lab)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AExp</a:t>
                      </a:r>
                      <a:r>
                        <a:rPr lang="en-US" sz="2000" dirty="0" smtClean="0">
                          <a:sym typeface="Math C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Var</a:t>
                      </a:r>
                      <a:r>
                        <a:rPr lang="en-US" sz="2000" dirty="0" smtClean="0">
                          <a:sym typeface="Math C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B"/>
                        </a:rPr>
                        <a:t>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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AExp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{ (x,?) | x </a:t>
                      </a:r>
                      <a:r>
                        <a:rPr lang="en-US" sz="2000" dirty="0" smtClean="0">
                          <a:sym typeface="Math A"/>
                        </a:rPr>
                        <a:t> </a:t>
                      </a:r>
                      <a:r>
                        <a:rPr lang="en-US" sz="2000" dirty="0" err="1" smtClean="0">
                          <a:sym typeface="Math A"/>
                        </a:rPr>
                        <a:t>Var</a:t>
                      </a:r>
                      <a:r>
                        <a:rPr lang="en-US" sz="2000" dirty="0" smtClean="0">
                          <a:sym typeface="Math A"/>
                        </a:rPr>
                        <a:t>}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Entry labels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 init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init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Backward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f: L </a:t>
                      </a:r>
                      <a:r>
                        <a:rPr lang="en-US" sz="2000" baseline="0" dirty="0" smtClean="0">
                          <a:sym typeface="Math C"/>
                        </a:rPr>
                        <a:t> L | </a:t>
                      </a:r>
                      <a:r>
                        <a:rPr lang="en-US" sz="2000" baseline="0" dirty="0" err="1" smtClean="0">
                          <a:sym typeface="Math C"/>
                        </a:rPr>
                        <a:t>k,g</a:t>
                      </a:r>
                      <a:r>
                        <a:rPr lang="en-US" sz="2000" baseline="0" dirty="0" smtClean="0">
                          <a:sym typeface="Math C"/>
                        </a:rPr>
                        <a:t> : f(</a:t>
                      </a:r>
                      <a:r>
                        <a:rPr lang="en-US" sz="2000" baseline="0" dirty="0" err="1" smtClean="0">
                          <a:sym typeface="Math C"/>
                        </a:rPr>
                        <a:t>val</a:t>
                      </a:r>
                      <a:r>
                        <a:rPr lang="en-US" sz="2000" baseline="0" dirty="0" smtClean="0">
                          <a:sym typeface="Math C"/>
                        </a:rPr>
                        <a:t>) = (</a:t>
                      </a:r>
                      <a:r>
                        <a:rPr lang="en-US" sz="2000" baseline="0" dirty="0" err="1" smtClean="0">
                          <a:sym typeface="Math C"/>
                        </a:rPr>
                        <a:t>val</a:t>
                      </a:r>
                      <a:r>
                        <a:rPr lang="en-US" sz="2000" baseline="0" dirty="0" smtClean="0">
                          <a:sym typeface="Math C"/>
                        </a:rPr>
                        <a:t> \ k) U g }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lab</a:t>
                      </a:r>
                      <a:endParaRPr lang="en-US" sz="2000" baseline="-25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lab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n-US" sz="2000" baseline="0" dirty="0" err="1" smtClean="0"/>
                        <a:t>val</a:t>
                      </a:r>
                      <a:r>
                        <a:rPr lang="en-US" sz="2000" baseline="0" dirty="0" smtClean="0"/>
                        <a:t>) = (</a:t>
                      </a:r>
                      <a:r>
                        <a:rPr lang="en-US" sz="2000" baseline="0" dirty="0" err="1" smtClean="0"/>
                        <a:t>val</a:t>
                      </a:r>
                      <a:r>
                        <a:rPr lang="en-US" sz="2000" baseline="0" dirty="0" smtClean="0"/>
                        <a:t> \ kill) </a:t>
                      </a:r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r>
                        <a:rPr lang="en-US" sz="2000" baseline="-25000" dirty="0" smtClean="0">
                          <a:sym typeface="Math B"/>
                        </a:rPr>
                        <a:t> </a:t>
                      </a:r>
                      <a:r>
                        <a:rPr lang="en-US" sz="2000" baseline="0" dirty="0" smtClean="0">
                          <a:sym typeface="Math B"/>
                        </a:rPr>
                        <a:t>gen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2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ActionScript</a:t>
            </a:r>
            <a:r>
              <a:rPr lang="en-US" dirty="0" smtClean="0"/>
              <a:t>: </a:t>
            </a:r>
            <a:r>
              <a:rPr lang="en-US" dirty="0" err="1" smtClean="0"/>
              <a:t>Tamarin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081748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goal of the "</a:t>
            </a:r>
            <a:r>
              <a:rPr lang="en-US" sz="2000" dirty="0" err="1"/>
              <a:t>Tamarin</a:t>
            </a:r>
            <a:r>
              <a:rPr lang="en-US" sz="2000" dirty="0"/>
              <a:t>" project is to implement a high-performance, open source implementation of the </a:t>
            </a:r>
            <a:r>
              <a:rPr lang="en-US" sz="2000" dirty="0" err="1"/>
              <a:t>ActionScript</a:t>
            </a:r>
            <a:r>
              <a:rPr lang="en-US" sz="2000" dirty="0"/>
              <a:t>™ 3 language, which is based upon and extends </a:t>
            </a:r>
            <a:r>
              <a:rPr lang="en-US" sz="2000" dirty="0" err="1"/>
              <a:t>ECMAScript</a:t>
            </a:r>
            <a:r>
              <a:rPr lang="en-US" sz="2000" dirty="0"/>
              <a:t> 3rd edition (ES3). </a:t>
            </a:r>
            <a:r>
              <a:rPr lang="en-US" sz="2000" dirty="0" err="1"/>
              <a:t>ActionScript</a:t>
            </a:r>
            <a:r>
              <a:rPr lang="en-US" sz="2000" dirty="0"/>
              <a:t> provides many extensions to the </a:t>
            </a:r>
            <a:r>
              <a:rPr lang="en-US" sz="2000" dirty="0" err="1"/>
              <a:t>ECMAScript</a:t>
            </a:r>
            <a:r>
              <a:rPr lang="en-US" sz="2000" dirty="0"/>
              <a:t> language, including packages, namespaces, classes, and optional strict typing of variables.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"</a:t>
            </a:r>
            <a:r>
              <a:rPr lang="en-US" sz="2000" dirty="0" err="1">
                <a:solidFill>
                  <a:srgbClr val="FFFF00"/>
                </a:solidFill>
              </a:rPr>
              <a:t>Tamarin</a:t>
            </a:r>
            <a:r>
              <a:rPr lang="en-US" sz="2000" dirty="0">
                <a:solidFill>
                  <a:srgbClr val="FFFF00"/>
                </a:solidFill>
              </a:rPr>
              <a:t>" implements both a high-performance just-in-time compiler and interpreter</a:t>
            </a:r>
            <a:r>
              <a:rPr lang="en-US" sz="2000" dirty="0"/>
              <a:t>.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dirty="0" err="1">
                <a:solidFill>
                  <a:srgbClr val="FFFF00"/>
                </a:solidFill>
              </a:rPr>
              <a:t>Tamarin</a:t>
            </a:r>
            <a:r>
              <a:rPr lang="en-US" sz="2000" dirty="0">
                <a:solidFill>
                  <a:srgbClr val="FFFF00"/>
                </a:solidFill>
              </a:rPr>
              <a:t> virtual machine </a:t>
            </a:r>
            <a:r>
              <a:rPr lang="en-US" sz="2000" dirty="0"/>
              <a:t>is used within the Adobe® Flash® Player and is also being adopted for use by projects outside Adobe. The </a:t>
            </a:r>
            <a:r>
              <a:rPr lang="en-US" sz="2000" dirty="0" err="1"/>
              <a:t>Tamarin</a:t>
            </a:r>
            <a:r>
              <a:rPr lang="en-US" sz="2000" dirty="0"/>
              <a:t> just-in-time compiler (the "</a:t>
            </a:r>
            <a:r>
              <a:rPr lang="en-US" sz="2000" dirty="0" err="1"/>
              <a:t>NanoJIT</a:t>
            </a:r>
            <a:r>
              <a:rPr lang="en-US" sz="2000" dirty="0"/>
              <a:t>") is a collaboratively developed component used by both </a:t>
            </a:r>
            <a:r>
              <a:rPr lang="en-US" sz="2000" dirty="0" err="1"/>
              <a:t>Tamarin</a:t>
            </a:r>
            <a:r>
              <a:rPr lang="en-US" sz="2000" dirty="0"/>
              <a:t> and Mozilla </a:t>
            </a:r>
            <a:r>
              <a:rPr lang="en-US" sz="2000" dirty="0" err="1"/>
              <a:t>TraceMonkey</a:t>
            </a:r>
            <a:r>
              <a:rPr lang="en-US" sz="2000" dirty="0"/>
              <a:t>. The </a:t>
            </a:r>
            <a:r>
              <a:rPr lang="en-US" sz="2000" dirty="0" err="1"/>
              <a:t>ActionScript</a:t>
            </a:r>
            <a:r>
              <a:rPr lang="en-US" sz="2000" dirty="0"/>
              <a:t> compiler is available as a component from the open source </a:t>
            </a:r>
            <a:r>
              <a:rPr lang="en-US" sz="2000" dirty="0">
                <a:hlinkClick r:id="rId2"/>
              </a:rPr>
              <a:t>Flex SDK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6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SpiderMonkey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SpiderMonkey</a:t>
            </a:r>
            <a:r>
              <a:rPr lang="en-US" sz="3200" dirty="0" smtClean="0"/>
              <a:t> </a:t>
            </a:r>
            <a:r>
              <a:rPr lang="en-US" sz="3200" dirty="0"/>
              <a:t>is a fast interpreter </a:t>
            </a:r>
            <a:endParaRPr lang="en-US" sz="3200" dirty="0" smtClean="0"/>
          </a:p>
          <a:p>
            <a:r>
              <a:rPr lang="en-US" sz="3200" dirty="0" smtClean="0"/>
              <a:t>runs </a:t>
            </a:r>
            <a:r>
              <a:rPr lang="en-US" sz="3200" dirty="0"/>
              <a:t>an </a:t>
            </a:r>
            <a:r>
              <a:rPr lang="en-US" sz="3200" dirty="0" err="1"/>
              <a:t>untyped</a:t>
            </a:r>
            <a:r>
              <a:rPr lang="en-US" sz="3200" dirty="0"/>
              <a:t> </a:t>
            </a:r>
            <a:r>
              <a:rPr lang="en-US" sz="3200" dirty="0" err="1"/>
              <a:t>bytecode</a:t>
            </a:r>
            <a:r>
              <a:rPr lang="en-US" sz="3200" dirty="0"/>
              <a:t> and operates on values of type </a:t>
            </a:r>
            <a:r>
              <a:rPr lang="en-US" sz="3200" dirty="0" err="1" smtClean="0">
                <a:hlinkClick r:id="rId2"/>
              </a:rPr>
              <a:t>jsval</a:t>
            </a:r>
            <a:r>
              <a:rPr lang="en-US" sz="3200" dirty="0" smtClean="0"/>
              <a:t>—type-tagged </a:t>
            </a:r>
            <a:r>
              <a:rPr lang="en-US" sz="3200" dirty="0" smtClean="0">
                <a:hlinkClick r:id="rId3" tooltip="http://blog.mozilla.com/rob-sayre/2010/08/02/mozillas-new-javascript-value-representation/"/>
              </a:rPr>
              <a:t>double-sized</a:t>
            </a:r>
            <a:r>
              <a:rPr lang="en-US" sz="3200" dirty="0"/>
              <a:t> values that represent the full range of JavaScript values. </a:t>
            </a:r>
            <a:endParaRPr lang="en-US" sz="3200" dirty="0" smtClean="0"/>
          </a:p>
          <a:p>
            <a:r>
              <a:rPr lang="en-US" sz="3200" dirty="0" err="1" smtClean="0"/>
              <a:t>SpiderMonkey</a:t>
            </a:r>
            <a:r>
              <a:rPr lang="en-US" sz="3200" dirty="0" smtClean="0"/>
              <a:t> </a:t>
            </a:r>
            <a:r>
              <a:rPr lang="en-US" sz="3200" dirty="0"/>
              <a:t>contains two JavaScript Just-In-Time (JIT) compilers, a garbage collector, code implementing the basic behavior of JavaScript values…</a:t>
            </a:r>
          </a:p>
          <a:p>
            <a:endParaRPr lang="en-US" sz="3200" b="1" dirty="0"/>
          </a:p>
          <a:p>
            <a:r>
              <a:rPr lang="en-US" sz="3200" dirty="0" err="1" smtClean="0"/>
              <a:t>SpiderMonkey's</a:t>
            </a:r>
            <a:r>
              <a:rPr lang="en-US" sz="3200" dirty="0" smtClean="0"/>
              <a:t> </a:t>
            </a:r>
            <a:r>
              <a:rPr lang="en-US" sz="3200" dirty="0"/>
              <a:t>interpreter is mainly a single, tremendously long function that steps through the </a:t>
            </a:r>
            <a:r>
              <a:rPr lang="en-US" sz="3200" dirty="0" err="1"/>
              <a:t>bytecode</a:t>
            </a:r>
            <a:r>
              <a:rPr lang="en-US" sz="3200" dirty="0"/>
              <a:t> one instruction at a time, using a switch statement (or faster alternative, depending on the compiler) to jump to the appropriate chunk of code for the current instruction.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477000"/>
            <a:ext cx="509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developer.mozilla.org/En/SpiderMonkey/Internals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60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Mozilla </a:t>
            </a:r>
            <a:r>
              <a:rPr lang="en-US" sz="3600" dirty="0" err="1" smtClean="0"/>
              <a:t>SpiderMonkey</a:t>
            </a:r>
            <a:r>
              <a:rPr lang="en-US" sz="3600" dirty="0" smtClean="0"/>
              <a:t>: Compiler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consumes </a:t>
            </a:r>
            <a:r>
              <a:rPr lang="en-US" sz="3200" dirty="0">
                <a:solidFill>
                  <a:srgbClr val="FFFF00"/>
                </a:solidFill>
              </a:rPr>
              <a:t>JavaScript source code 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/>
              <a:t>produces </a:t>
            </a:r>
            <a:r>
              <a:rPr lang="en-US" sz="3200" dirty="0"/>
              <a:t>a </a:t>
            </a:r>
            <a:r>
              <a:rPr lang="en-US" sz="3200" i="1" dirty="0"/>
              <a:t>script</a:t>
            </a:r>
            <a:r>
              <a:rPr lang="en-US" sz="3200" dirty="0"/>
              <a:t> which contains </a:t>
            </a:r>
            <a:r>
              <a:rPr lang="en-US" sz="3200" dirty="0" err="1">
                <a:solidFill>
                  <a:srgbClr val="FFFF00"/>
                </a:solidFill>
              </a:rPr>
              <a:t>bytecode</a:t>
            </a:r>
            <a:r>
              <a:rPr lang="en-US" sz="3200" dirty="0"/>
              <a:t>, source annotations, and a pool of string, number, and identifier literals. The script also contains objects, including any functions defined in the source code, each of which has its own, nested script.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compiler consists </a:t>
            </a:r>
            <a:r>
              <a:rPr lang="en-US" sz="3200" dirty="0" smtClean="0"/>
              <a:t>of</a:t>
            </a:r>
            <a:endParaRPr lang="en-US" sz="3200" dirty="0"/>
          </a:p>
          <a:p>
            <a:pPr lvl="1"/>
            <a:r>
              <a:rPr lang="en-US" sz="2800" dirty="0"/>
              <a:t>a random-logic rather than table-driven lexical </a:t>
            </a:r>
            <a:r>
              <a:rPr lang="en-US" sz="2800" dirty="0" smtClean="0"/>
              <a:t>scanner</a:t>
            </a:r>
            <a:endParaRPr lang="en-US" sz="2800" dirty="0"/>
          </a:p>
          <a:p>
            <a:pPr lvl="1"/>
            <a:r>
              <a:rPr lang="en-US" sz="2800" dirty="0"/>
              <a:t>a </a:t>
            </a:r>
            <a:r>
              <a:rPr lang="en-US" sz="2800" dirty="0">
                <a:solidFill>
                  <a:srgbClr val="FFFF00"/>
                </a:solidFill>
              </a:rPr>
              <a:t>recursive-descent parser </a:t>
            </a:r>
            <a:r>
              <a:rPr lang="en-US" sz="2800" dirty="0"/>
              <a:t>that produces an </a:t>
            </a:r>
            <a:r>
              <a:rPr lang="en-US" sz="2800" dirty="0" smtClean="0"/>
              <a:t>AST</a:t>
            </a:r>
            <a:endParaRPr lang="en-US" sz="2800" dirty="0"/>
          </a:p>
          <a:p>
            <a:pPr lvl="1"/>
            <a:r>
              <a:rPr lang="en-US" sz="2800" dirty="0"/>
              <a:t>a </a:t>
            </a:r>
            <a:r>
              <a:rPr lang="en-US" sz="2800" dirty="0">
                <a:solidFill>
                  <a:srgbClr val="FFFF00"/>
                </a:solidFill>
              </a:rPr>
              <a:t>tree-walking code </a:t>
            </a:r>
            <a:r>
              <a:rPr lang="en-US" sz="2800" dirty="0" smtClean="0">
                <a:solidFill>
                  <a:srgbClr val="FFFF00"/>
                </a:solidFill>
              </a:rPr>
              <a:t>generator</a:t>
            </a:r>
            <a:endParaRPr lang="en-US" sz="2800" dirty="0"/>
          </a:p>
          <a:p>
            <a:pPr marL="68580" indent="0">
              <a:buNone/>
            </a:pPr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emitter does some </a:t>
            </a:r>
            <a:r>
              <a:rPr lang="en-US" sz="3200" dirty="0">
                <a:solidFill>
                  <a:srgbClr val="FFFF00"/>
                </a:solidFill>
              </a:rPr>
              <a:t>constant folding </a:t>
            </a:r>
            <a:r>
              <a:rPr lang="en-US" sz="3200" dirty="0"/>
              <a:t>and a few </a:t>
            </a:r>
            <a:r>
              <a:rPr lang="en-US" sz="3200" dirty="0" err="1">
                <a:solidFill>
                  <a:srgbClr val="FFFF00"/>
                </a:solidFill>
              </a:rPr>
              <a:t>codegen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optimizations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477000"/>
            <a:ext cx="509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developer.mozilla.org/En/SpiderMonkey/Internals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1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SpiderMonkey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dirty="0"/>
          </a:p>
          <a:p>
            <a:r>
              <a:rPr lang="en-US" sz="3200" dirty="0" err="1" smtClean="0"/>
              <a:t>SpiderMonkey</a:t>
            </a:r>
            <a:r>
              <a:rPr lang="en-US" sz="3200" dirty="0" smtClean="0"/>
              <a:t> </a:t>
            </a:r>
            <a:r>
              <a:rPr lang="en-US" sz="3200" dirty="0"/>
              <a:t>contains a just-in-time trace compiler that converts </a:t>
            </a:r>
            <a:r>
              <a:rPr lang="en-US" sz="3200" dirty="0" err="1"/>
              <a:t>bytecode</a:t>
            </a:r>
            <a:r>
              <a:rPr lang="en-US" sz="3200" dirty="0"/>
              <a:t> to machine code for faster execution.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JIT works by detecting commonly executed loops, tracing the executed </a:t>
            </a:r>
            <a:r>
              <a:rPr lang="en-US" sz="3200" dirty="0" err="1"/>
              <a:t>bytecodes</a:t>
            </a:r>
            <a:r>
              <a:rPr lang="en-US" sz="3200" dirty="0"/>
              <a:t> in those loops as they run in the interpreter, and then compiling the trace to machine code. </a:t>
            </a:r>
            <a:endParaRPr lang="en-US" sz="3200" dirty="0" smtClean="0"/>
          </a:p>
          <a:p>
            <a:r>
              <a:rPr lang="en-US" sz="3200" dirty="0" smtClean="0"/>
              <a:t>See </a:t>
            </a:r>
            <a:r>
              <a:rPr lang="en-US" sz="3200" dirty="0"/>
              <a:t>the page about the </a:t>
            </a:r>
            <a:r>
              <a:rPr lang="en-US" sz="3200" dirty="0">
                <a:hlinkClick r:id="rId2"/>
              </a:rPr>
              <a:t>Tracing JIT</a:t>
            </a:r>
            <a:r>
              <a:rPr lang="en-US" sz="3200" dirty="0"/>
              <a:t> for more details.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 err="1"/>
              <a:t>SpiderMonkey</a:t>
            </a:r>
            <a:r>
              <a:rPr lang="en-US" sz="3200" dirty="0"/>
              <a:t> </a:t>
            </a:r>
            <a:r>
              <a:rPr lang="en-US" sz="3200" dirty="0" smtClean="0"/>
              <a:t>GC </a:t>
            </a:r>
            <a:r>
              <a:rPr lang="en-US" sz="3200" dirty="0"/>
              <a:t>is a </a:t>
            </a:r>
            <a:r>
              <a:rPr lang="en-US" sz="3200" dirty="0">
                <a:solidFill>
                  <a:srgbClr val="FFFF00"/>
                </a:solidFill>
              </a:rPr>
              <a:t>mark-and-sweep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FF00"/>
                </a:solidFill>
              </a:rPr>
              <a:t>non-conservative (exact)</a:t>
            </a:r>
            <a:r>
              <a:rPr lang="en-US" sz="3200" dirty="0"/>
              <a:t> collector.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477000"/>
            <a:ext cx="509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developer.mozilla.org/En/SpiderMonkey/Internals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5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553200"/>
            <a:ext cx="436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(source: </a:t>
            </a:r>
            <a:r>
              <a:rPr lang="en-US" sz="1200" dirty="0">
                <a:hlinkClick r:id="rId2"/>
              </a:rPr>
              <a:t>http://hacks.mozilla.org/2009/07/tracemonkey-overview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26" name="Picture 2" descr="http://hacks.mozilla.org/wp-content/uploads/2009/07/complex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" y="1219201"/>
            <a:ext cx="728694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generate type-specialized code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no type declarations</a:t>
            </a:r>
          </a:p>
          <a:p>
            <a:pPr lvl="1"/>
            <a:r>
              <a:rPr lang="en-US" dirty="0" smtClean="0"/>
              <a:t>statically trying to determine types mostly hopeless</a:t>
            </a:r>
          </a:p>
          <a:p>
            <a:pPr lvl="1"/>
            <a:endParaRPr lang="en-US" dirty="0"/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run the program for a while and observe types</a:t>
            </a:r>
          </a:p>
          <a:p>
            <a:pPr lvl="1"/>
            <a:r>
              <a:rPr lang="en-US" dirty="0" smtClean="0"/>
              <a:t>use observed types to generate type-specialized code</a:t>
            </a:r>
          </a:p>
          <a:p>
            <a:pPr lvl="1"/>
            <a:r>
              <a:rPr lang="en-US" dirty="0" smtClean="0"/>
              <a:t>compile traces</a:t>
            </a:r>
          </a:p>
          <a:p>
            <a:endParaRPr lang="en-US" dirty="0"/>
          </a:p>
          <a:p>
            <a:r>
              <a:rPr lang="en-US" dirty="0" smtClean="0"/>
              <a:t>Sounds suspicious?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4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1: “observing types” + compiling possibly more expensive than running the code in the interpreter</a:t>
            </a:r>
          </a:p>
          <a:p>
            <a:endParaRPr lang="en-US" dirty="0" smtClean="0"/>
          </a:p>
          <a:p>
            <a:r>
              <a:rPr lang="en-US" dirty="0" smtClean="0"/>
              <a:t>Solution: only compile code that executes many times</a:t>
            </a:r>
          </a:p>
          <a:p>
            <a:pPr lvl="1"/>
            <a:r>
              <a:rPr lang="en-US" dirty="0" smtClean="0"/>
              <a:t>“hot code” = loops</a:t>
            </a:r>
          </a:p>
          <a:p>
            <a:pPr lvl="1"/>
            <a:r>
              <a:rPr lang="en-US" dirty="0" smtClean="0"/>
              <a:t>initially everything runs in the interpreter</a:t>
            </a:r>
          </a:p>
          <a:p>
            <a:pPr lvl="1"/>
            <a:r>
              <a:rPr lang="en-US" dirty="0" smtClean="0"/>
              <a:t>start tracing a loop once it becomes “hot”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1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2: past types do not guarantee future types… what happens if types change?</a:t>
            </a:r>
          </a:p>
          <a:p>
            <a:endParaRPr lang="en-US" dirty="0" smtClean="0"/>
          </a:p>
          <a:p>
            <a:r>
              <a:rPr lang="en-US" dirty="0" smtClean="0"/>
              <a:t>Solution: insert type-checks into the compiled code</a:t>
            </a:r>
          </a:p>
          <a:p>
            <a:pPr lvl="1"/>
            <a:r>
              <a:rPr lang="en-US" dirty="0" smtClean="0"/>
              <a:t>if type-check fails, need to recompile for new types</a:t>
            </a:r>
          </a:p>
          <a:p>
            <a:pPr lvl="1"/>
            <a:r>
              <a:rPr lang="en-US" dirty="0" smtClean="0"/>
              <a:t>code with frequent type changes will suffer some slowdown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0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5817" y="1371600"/>
            <a:ext cx="2719783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function </a:t>
            </a:r>
            <a:r>
              <a:rPr lang="en-US" dirty="0" err="1"/>
              <a:t>addTo</a:t>
            </a:r>
            <a:r>
              <a:rPr lang="en-US" dirty="0"/>
              <a:t>(a, n) {</a:t>
            </a:r>
          </a:p>
          <a:p>
            <a:r>
              <a:rPr lang="en-US" dirty="0"/>
              <a:t>   for (</a:t>
            </a:r>
            <a:r>
              <a:rPr lang="en-US" dirty="0" err="1"/>
              <a:t>var</a:t>
            </a:r>
            <a:r>
              <a:rPr lang="en-US" dirty="0"/>
              <a:t> i = 0; i &lt; n; ++i)</a:t>
            </a:r>
          </a:p>
          <a:p>
            <a:r>
              <a:rPr lang="en-US" dirty="0"/>
              <a:t>     a = a + i;</a:t>
            </a:r>
          </a:p>
          <a:p>
            <a:r>
              <a:rPr lang="en-US" dirty="0"/>
              <a:t>   return a;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t0 = new Date();</a:t>
            </a:r>
          </a:p>
          <a:p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n = </a:t>
            </a:r>
            <a:r>
              <a:rPr lang="en-US" dirty="0" err="1"/>
              <a:t>addTo</a:t>
            </a:r>
            <a:r>
              <a:rPr lang="en-US" dirty="0"/>
              <a:t>(0, 10000000);</a:t>
            </a:r>
          </a:p>
          <a:p>
            <a:r>
              <a:rPr lang="en-US" dirty="0"/>
              <a:t> print(n);</a:t>
            </a:r>
          </a:p>
          <a:p>
            <a:r>
              <a:rPr lang="en-US" dirty="0"/>
              <a:t> print(new Date() - t0);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971800" y="1524000"/>
            <a:ext cx="59436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a = a + i;    </a:t>
            </a:r>
            <a:r>
              <a:rPr lang="en-US" i="1" dirty="0"/>
              <a:t>// a is an integer number (0 before, 1 after)</a:t>
            </a:r>
            <a:r>
              <a:rPr lang="en-US" dirty="0"/>
              <a:t> </a:t>
            </a:r>
          </a:p>
          <a:p>
            <a:r>
              <a:rPr lang="en-US" dirty="0"/>
              <a:t>++i;              </a:t>
            </a:r>
            <a:r>
              <a:rPr lang="en-US" i="1" dirty="0"/>
              <a:t>// i is an integer number (1 before, 2 after)</a:t>
            </a:r>
            <a:r>
              <a:rPr lang="en-US" dirty="0"/>
              <a:t> </a:t>
            </a:r>
          </a:p>
          <a:p>
            <a:r>
              <a:rPr lang="en-US" b="1" dirty="0"/>
              <a:t>if</a:t>
            </a:r>
            <a:r>
              <a:rPr lang="en-US" dirty="0"/>
              <a:t> (!(i &lt; n))  </a:t>
            </a:r>
            <a:r>
              <a:rPr lang="en-US" i="1" dirty="0"/>
              <a:t>// n is an integer number (10000000)</a:t>
            </a:r>
            <a:r>
              <a:rPr lang="en-US" dirty="0"/>
              <a:t> </a:t>
            </a:r>
          </a:p>
          <a:p>
            <a:r>
              <a:rPr lang="en-US" b="1" dirty="0"/>
              <a:t>   break</a:t>
            </a:r>
            <a:r>
              <a:rPr lang="en-US" dirty="0"/>
              <a:t>;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971800" y="3581400"/>
            <a:ext cx="59436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trace_1_start: </a:t>
            </a:r>
          </a:p>
          <a:p>
            <a:r>
              <a:rPr lang="en-US" dirty="0"/>
              <a:t>++i;                    </a:t>
            </a:r>
            <a:r>
              <a:rPr lang="en-US" i="1" dirty="0"/>
              <a:t>// i is an integer number (0 before, 1 after)</a:t>
            </a:r>
            <a:r>
              <a:rPr lang="en-US" dirty="0"/>
              <a:t> </a:t>
            </a:r>
          </a:p>
          <a:p>
            <a:r>
              <a:rPr lang="en-US" dirty="0"/>
              <a:t>temp = a + i;  </a:t>
            </a:r>
            <a:r>
              <a:rPr lang="en-US" i="1" dirty="0"/>
              <a:t>// a is an integer number (1 before, 2 after)</a:t>
            </a:r>
            <a:r>
              <a:rPr lang="en-US" dirty="0"/>
              <a:t> </a:t>
            </a:r>
          </a:p>
          <a:p>
            <a:r>
              <a:rPr lang="en-US" dirty="0"/>
              <a:t>if (</a:t>
            </a:r>
            <a:r>
              <a:rPr lang="en-US" dirty="0" err="1"/>
              <a:t>lastOperationOverflowed</a:t>
            </a:r>
            <a:r>
              <a:rPr lang="en-US" dirty="0"/>
              <a:t>())</a:t>
            </a:r>
          </a:p>
          <a:p>
            <a:r>
              <a:rPr lang="en-US" dirty="0"/>
              <a:t>    </a:t>
            </a:r>
            <a:r>
              <a:rPr lang="en-US" dirty="0" err="1"/>
              <a:t>exit_trace</a:t>
            </a:r>
            <a:r>
              <a:rPr lang="en-US" dirty="0"/>
              <a:t>(OVERFLOWED); </a:t>
            </a:r>
          </a:p>
          <a:p>
            <a:r>
              <a:rPr lang="en-US" dirty="0"/>
              <a:t>a = temp; </a:t>
            </a:r>
          </a:p>
          <a:p>
            <a:r>
              <a:rPr lang="en-US" dirty="0"/>
              <a:t>if (!(i &lt; n)) </a:t>
            </a:r>
            <a:r>
              <a:rPr lang="en-US" i="1" dirty="0"/>
              <a:t>// n is an integer number (10000000)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exit_trace</a:t>
            </a:r>
            <a:r>
              <a:rPr lang="en-US" dirty="0"/>
              <a:t>(BRANCHED); </a:t>
            </a:r>
          </a:p>
          <a:p>
            <a:r>
              <a:rPr lang="en-US" dirty="0" err="1"/>
              <a:t>goto</a:t>
            </a:r>
            <a:r>
              <a:rPr lang="en-US" dirty="0"/>
              <a:t> trace_1_start;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04093"/>
              </p:ext>
            </p:extLst>
          </p:nvPr>
        </p:nvGraphicFramePr>
        <p:xfrm>
          <a:off x="685800" y="2057400"/>
          <a:ext cx="7772400" cy="36271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886200"/>
                <a:gridCol w="3886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System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Run Time (ms)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SpiderMonkey (FF3)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990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TraceMonkey</a:t>
                      </a:r>
                      <a:r>
                        <a:rPr lang="en-US" sz="2800" dirty="0">
                          <a:effectLst/>
                        </a:rPr>
                        <a:t> (FF3.5)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45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Java (using int)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25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Java (using double)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74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C (using int)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5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C (using double)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15</a:t>
                      </a:r>
                    </a:p>
                  </a:txBody>
                  <a:tcPr marL="38100" marR="3810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5181600"/>
            <a:ext cx="7772400" cy="1173960"/>
          </a:xfrm>
        </p:spPr>
        <p:txBody>
          <a:bodyPr/>
          <a:lstStyle/>
          <a:p>
            <a:r>
              <a:rPr lang="en-US" dirty="0" smtClean="0"/>
              <a:t>The effect of calling a procedure is the effect of executing its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7526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0" y="2362200"/>
            <a:ext cx="106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9400" y="20574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0800" y="31242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19400" y="41148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67400" y="2514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7400" y="38862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13843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bar()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0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2455863"/>
              <a:ext cx="207963" cy="1612900"/>
            </p14:xfrm>
          </p:contentPart>
        </mc:Choice>
        <mc:Fallback xmlns="">
          <p:pic>
            <p:nvPicPr>
              <p:cNvPr id="2140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207" y="2443982"/>
                <a:ext cx="224873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40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7925" y="2909888"/>
              <a:ext cx="2597150" cy="1220787"/>
            </p14:xfrm>
          </p:contentPart>
        </mc:Choice>
        <mc:Fallback xmlns="">
          <p:pic>
            <p:nvPicPr>
              <p:cNvPr id="2140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2444" y="2896928"/>
                <a:ext cx="2617311" cy="1248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4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2481263"/>
              <a:ext cx="2124075" cy="706437"/>
            </p14:xfrm>
          </p:contentPart>
        </mc:Choice>
        <mc:Fallback xmlns="">
          <p:pic>
            <p:nvPicPr>
              <p:cNvPr id="214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3230" y="2466148"/>
                <a:ext cx="2150716" cy="7330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2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Coverity</a:t>
            </a:r>
            <a:endParaRPr lang="en-US" dirty="0" smtClean="0"/>
          </a:p>
          <a:p>
            <a:r>
              <a:rPr lang="en-US" dirty="0" smtClean="0"/>
              <a:t>SLAM</a:t>
            </a:r>
          </a:p>
          <a:p>
            <a:r>
              <a:rPr lang="en-US" dirty="0" smtClean="0"/>
              <a:t>ASTREE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6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8" name="Picture 4" descr="http://www.coverity.com/images/products/static-analysis/screenshot-1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 descr="http://www.coverity.com/images/products/static-analysis/screenshot-3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91440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and lots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</a:p>
          <a:p>
            <a:r>
              <a:rPr lang="en-US" dirty="0" smtClean="0"/>
              <a:t>Program Synthesis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Next semester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Project –contact me if you’r</a:t>
            </a:r>
            <a:r>
              <a:rPr lang="en-US" dirty="0" smtClean="0">
                <a:solidFill>
                  <a:srgbClr val="FFFF00"/>
                </a:solidFill>
              </a:rPr>
              <a:t>e interested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Advanced course in program analysis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9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772400" cy="2743200"/>
          </a:xfrm>
        </p:spPr>
        <p:txBody>
          <a:bodyPr/>
          <a:lstStyle/>
          <a:p>
            <a:pPr algn="ctr"/>
            <a:r>
              <a:rPr lang="en-US" sz="11500" dirty="0" smtClean="0"/>
              <a:t>THE END</a:t>
            </a:r>
            <a:br>
              <a:rPr lang="en-US" sz="11500" dirty="0" smtClean="0"/>
            </a:br>
            <a:r>
              <a:rPr lang="en-US" sz="11500" dirty="0"/>
              <a:t/>
            </a:r>
            <a:br>
              <a:rPr lang="en-US" sz="11500" dirty="0"/>
            </a:br>
            <a:endParaRPr lang="en-US" sz="115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(*</a:t>
            </a:r>
            <a:r>
              <a:rPr lang="en-US" dirty="0" err="1"/>
              <a:t>pf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fun1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x)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if (x &lt; 10)</a:t>
            </a:r>
          </a:p>
          <a:p>
            <a:r>
              <a:rPr lang="en-US" dirty="0"/>
              <a:t>    return (*</a:t>
            </a:r>
            <a:r>
              <a:rPr lang="en-US" dirty="0" err="1"/>
              <a:t>pf</a:t>
            </a:r>
            <a:r>
              <a:rPr lang="en-US" dirty="0"/>
              <a:t>) (</a:t>
            </a:r>
            <a:r>
              <a:rPr lang="en-US" dirty="0" err="1"/>
              <a:t>x+l</a:t>
            </a:r>
            <a:r>
              <a:rPr lang="en-US" dirty="0"/>
              <a:t>); // C1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  return x;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fun2(</a:t>
            </a:r>
            <a:r>
              <a:rPr lang="en-US" dirty="0" err="1"/>
              <a:t>int</a:t>
            </a:r>
            <a:r>
              <a:rPr lang="en-US" dirty="0"/>
              <a:t> y)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pf</a:t>
            </a:r>
            <a:r>
              <a:rPr lang="en-US" dirty="0"/>
              <a:t> = &amp;</a:t>
            </a:r>
            <a:r>
              <a:rPr lang="en-US" dirty="0" smtClean="0"/>
              <a:t>fun1;</a:t>
            </a:r>
            <a:endParaRPr lang="en-US" dirty="0"/>
          </a:p>
          <a:p>
            <a:r>
              <a:rPr lang="en-US" dirty="0"/>
              <a:t>  return (*</a:t>
            </a:r>
            <a:r>
              <a:rPr lang="en-US" dirty="0" err="1"/>
              <a:t>pf</a:t>
            </a:r>
            <a:r>
              <a:rPr lang="en-US" dirty="0"/>
              <a:t>) (y) ; // C2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/>
              <a:t>void main()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pf</a:t>
            </a:r>
            <a:r>
              <a:rPr lang="en-US" dirty="0"/>
              <a:t> = &amp;fun2;</a:t>
            </a:r>
          </a:p>
          <a:p>
            <a:r>
              <a:rPr lang="en-US" dirty="0"/>
              <a:t>  (*</a:t>
            </a:r>
            <a:r>
              <a:rPr lang="en-US" dirty="0" err="1"/>
              <a:t>pf</a:t>
            </a:r>
            <a:r>
              <a:rPr lang="en-US" dirty="0"/>
              <a:t> )(5) ; // C3</a:t>
            </a:r>
          </a:p>
          <a:p>
            <a:r>
              <a:rPr lang="en-US" dirty="0"/>
              <a:t>} 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2004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960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3352800" y="25306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3352800" y="33688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3352800" y="42070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800600" y="25306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fun1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4800600" y="33688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fun2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4800600" y="42070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main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6324600" y="25306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6324600" y="33688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6324600" y="42070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7772400" y="25306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fun1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7772400" y="33688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fun2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7772400" y="42070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main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8" idx="6"/>
            <a:endCxn id="11" idx="2"/>
          </p:cNvCxnSpPr>
          <p:nvPr/>
        </p:nvCxnSpPr>
        <p:spPr>
          <a:xfrm>
            <a:off x="4020312" y="2864414"/>
            <a:ext cx="780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6"/>
            <a:endCxn id="12" idx="2"/>
          </p:cNvCxnSpPr>
          <p:nvPr/>
        </p:nvCxnSpPr>
        <p:spPr>
          <a:xfrm>
            <a:off x="4020312" y="28644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6"/>
            <a:endCxn id="12" idx="2"/>
          </p:cNvCxnSpPr>
          <p:nvPr/>
        </p:nvCxnSpPr>
        <p:spPr>
          <a:xfrm>
            <a:off x="4020312" y="3702614"/>
            <a:ext cx="780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  <a:endCxn id="11" idx="2"/>
          </p:cNvCxnSpPr>
          <p:nvPr/>
        </p:nvCxnSpPr>
        <p:spPr>
          <a:xfrm flipV="1">
            <a:off x="4020312" y="28644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2" idx="2"/>
          </p:cNvCxnSpPr>
          <p:nvPr/>
        </p:nvCxnSpPr>
        <p:spPr>
          <a:xfrm flipV="1">
            <a:off x="4020312" y="37026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11" idx="2"/>
          </p:cNvCxnSpPr>
          <p:nvPr/>
        </p:nvCxnSpPr>
        <p:spPr>
          <a:xfrm flipV="1">
            <a:off x="4020312" y="2864414"/>
            <a:ext cx="780288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7889" y="6336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based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3489" y="63362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precise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4" idx="6"/>
            <a:endCxn id="17" idx="2"/>
          </p:cNvCxnSpPr>
          <p:nvPr/>
        </p:nvCxnSpPr>
        <p:spPr>
          <a:xfrm>
            <a:off x="6992112" y="2864414"/>
            <a:ext cx="780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6"/>
            <a:endCxn id="17" idx="2"/>
          </p:cNvCxnSpPr>
          <p:nvPr/>
        </p:nvCxnSpPr>
        <p:spPr>
          <a:xfrm flipV="1">
            <a:off x="6992112" y="28644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6"/>
            <a:endCxn id="18" idx="2"/>
          </p:cNvCxnSpPr>
          <p:nvPr/>
        </p:nvCxnSpPr>
        <p:spPr>
          <a:xfrm flipV="1">
            <a:off x="6992112" y="37026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main() {</a:t>
            </a:r>
          </a:p>
          <a:p>
            <a:r>
              <a:rPr lang="en-US" dirty="0"/>
              <a:t> for (i = 0; i &lt; n; i++) {</a:t>
            </a:r>
          </a:p>
          <a:p>
            <a:r>
              <a:rPr lang="en-US" dirty="0"/>
              <a:t>   </a:t>
            </a:r>
            <a:r>
              <a:rPr lang="en-US" dirty="0" smtClean="0"/>
              <a:t>t1 </a:t>
            </a:r>
            <a:r>
              <a:rPr lang="en-US" dirty="0"/>
              <a:t>= f(0</a:t>
            </a:r>
            <a:r>
              <a:rPr lang="en-US" dirty="0" smtClean="0"/>
              <a:t>);    // C1</a:t>
            </a:r>
            <a:endParaRPr lang="en-US" dirty="0"/>
          </a:p>
          <a:p>
            <a:r>
              <a:rPr lang="en-US" dirty="0"/>
              <a:t>   t2 = f(42</a:t>
            </a:r>
            <a:r>
              <a:rPr lang="en-US" dirty="0" smtClean="0"/>
              <a:t>); // C2</a:t>
            </a:r>
            <a:endParaRPr lang="en-US" dirty="0"/>
          </a:p>
          <a:p>
            <a:r>
              <a:rPr lang="en-US" dirty="0"/>
              <a:t>   t3 = f(42</a:t>
            </a:r>
            <a:r>
              <a:rPr lang="en-US" dirty="0" smtClean="0"/>
              <a:t>); // C3</a:t>
            </a:r>
            <a:endParaRPr lang="en-US" dirty="0"/>
          </a:p>
          <a:p>
            <a:r>
              <a:rPr lang="en-US" dirty="0"/>
              <a:t>   X[i] = </a:t>
            </a:r>
            <a:r>
              <a:rPr lang="en-US" dirty="0" smtClean="0"/>
              <a:t>t1 </a:t>
            </a:r>
            <a:r>
              <a:rPr lang="en-US" dirty="0"/>
              <a:t>+ t2 + t3;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f(</a:t>
            </a:r>
            <a:r>
              <a:rPr lang="en-US" dirty="0" err="1"/>
              <a:t>int</a:t>
            </a:r>
            <a:r>
              <a:rPr lang="en-US" dirty="0"/>
              <a:t> v)</a:t>
            </a:r>
          </a:p>
          <a:p>
            <a:r>
              <a:rPr lang="en-US" dirty="0"/>
              <a:t>  return (</a:t>
            </a:r>
            <a:r>
              <a:rPr lang="en-US" dirty="0" smtClean="0"/>
              <a:t>v+1);</a:t>
            </a:r>
            <a:endParaRPr lang="en-US" dirty="0"/>
          </a:p>
          <a:p>
            <a:r>
              <a:rPr lang="en-US" dirty="0"/>
              <a:t>} 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501244" y="1421608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i=0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01244" y="2155636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i&lt;n </a:t>
            </a:r>
            <a:r>
              <a:rPr lang="en-US" dirty="0" err="1" smtClean="0"/>
              <a:t>goto</a:t>
            </a:r>
            <a:r>
              <a:rPr lang="en-US" dirty="0" smtClean="0"/>
              <a:t> 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01244" y="2819400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 = 0 // C1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24326" y="3631408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 = </a:t>
            </a:r>
            <a:r>
              <a:rPr lang="en-US" dirty="0" err="1" smtClean="0"/>
              <a:t>retval</a:t>
            </a:r>
            <a:endParaRPr lang="en-US" dirty="0" smtClean="0"/>
          </a:p>
          <a:p>
            <a:pPr algn="ctr"/>
            <a:r>
              <a:rPr lang="en-US" dirty="0" smtClean="0"/>
              <a:t>v = 42 // C2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51099" y="4494021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 = </a:t>
            </a:r>
            <a:r>
              <a:rPr lang="en-US" dirty="0" err="1" smtClean="0"/>
              <a:t>retval</a:t>
            </a:r>
            <a:endParaRPr lang="en-US" dirty="0" smtClean="0"/>
          </a:p>
          <a:p>
            <a:pPr algn="ctr"/>
            <a:r>
              <a:rPr lang="en-US" dirty="0" smtClean="0"/>
              <a:t>v = 42 // C3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51099" y="5867400"/>
            <a:ext cx="1600200" cy="5595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retval</a:t>
            </a:r>
            <a:r>
              <a:rPr lang="en-US" dirty="0" smtClean="0"/>
              <a:t>=v + 1 \\f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  <a:endCxn id="7" idx="0"/>
          </p:cNvCxnSpPr>
          <p:nvPr/>
        </p:nvCxnSpPr>
        <p:spPr>
          <a:xfrm>
            <a:off x="6301344" y="1828800"/>
            <a:ext cx="0" cy="3268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6301344" y="2562828"/>
            <a:ext cx="0" cy="2565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7101444" y="2359232"/>
            <a:ext cx="3661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52800" y="2131522"/>
            <a:ext cx="1600200" cy="17796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 = </a:t>
            </a:r>
            <a:r>
              <a:rPr lang="en-US" dirty="0" err="1" smtClean="0"/>
              <a:t>retval</a:t>
            </a:r>
            <a:endParaRPr lang="en-US" dirty="0" smtClean="0"/>
          </a:p>
          <a:p>
            <a:pPr algn="ctr"/>
            <a:r>
              <a:rPr lang="en-US" dirty="0" smtClean="0"/>
              <a:t>t4 = t1+t2</a:t>
            </a:r>
          </a:p>
          <a:p>
            <a:pPr algn="ctr"/>
            <a:r>
              <a:rPr lang="en-US" dirty="0" smtClean="0"/>
              <a:t>t5 = t4+ t3</a:t>
            </a:r>
          </a:p>
          <a:p>
            <a:pPr algn="ctr"/>
            <a:r>
              <a:rPr lang="en-US" dirty="0" smtClean="0"/>
              <a:t>x[i] = t5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 = i + 1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  <a:endCxn id="7" idx="1"/>
          </p:cNvCxnSpPr>
          <p:nvPr/>
        </p:nvCxnSpPr>
        <p:spPr>
          <a:xfrm flipV="1">
            <a:off x="4953000" y="2359232"/>
            <a:ext cx="548244" cy="6621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0"/>
            <a:endCxn id="10" idx="2"/>
          </p:cNvCxnSpPr>
          <p:nvPr/>
        </p:nvCxnSpPr>
        <p:spPr>
          <a:xfrm rot="5400000" flipH="1" flipV="1">
            <a:off x="5944306" y="5460507"/>
            <a:ext cx="813787" cy="12700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2"/>
          </p:cNvCxnSpPr>
          <p:nvPr/>
        </p:nvCxnSpPr>
        <p:spPr>
          <a:xfrm rot="16200000" flipH="1">
            <a:off x="6055131" y="5349680"/>
            <a:ext cx="813787" cy="221651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1" idx="1"/>
            <a:endCxn id="20" idx="2"/>
          </p:cNvCxnSpPr>
          <p:nvPr/>
        </p:nvCxnSpPr>
        <p:spPr>
          <a:xfrm rot="10800000">
            <a:off x="4152901" y="3911204"/>
            <a:ext cx="1398199" cy="2235992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1" idx="1"/>
            <a:endCxn id="9" idx="1"/>
          </p:cNvCxnSpPr>
          <p:nvPr/>
        </p:nvCxnSpPr>
        <p:spPr>
          <a:xfrm rot="10800000">
            <a:off x="5524327" y="3911204"/>
            <a:ext cx="26773" cy="2235992"/>
          </a:xfrm>
          <a:prstGeom prst="curvedConnector3">
            <a:avLst>
              <a:gd name="adj1" fmla="val 95384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9" idx="3"/>
            <a:endCxn id="11" idx="3"/>
          </p:cNvCxnSpPr>
          <p:nvPr/>
        </p:nvCxnSpPr>
        <p:spPr>
          <a:xfrm>
            <a:off x="7124526" y="3911204"/>
            <a:ext cx="26773" cy="2235992"/>
          </a:xfrm>
          <a:prstGeom prst="curvedConnector3">
            <a:avLst>
              <a:gd name="adj1" fmla="val 95384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8" idx="3"/>
            <a:endCxn id="11" idx="3"/>
          </p:cNvCxnSpPr>
          <p:nvPr/>
        </p:nvCxnSpPr>
        <p:spPr>
          <a:xfrm>
            <a:off x="7101444" y="3022996"/>
            <a:ext cx="49855" cy="3124200"/>
          </a:xfrm>
          <a:prstGeom prst="curvedConnector3">
            <a:avLst>
              <a:gd name="adj1" fmla="val 55853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1" idx="1"/>
            <a:endCxn id="8" idx="1"/>
          </p:cNvCxnSpPr>
          <p:nvPr/>
        </p:nvCxnSpPr>
        <p:spPr>
          <a:xfrm rot="10800000">
            <a:off x="5501245" y="3022996"/>
            <a:ext cx="49855" cy="3124200"/>
          </a:xfrm>
          <a:prstGeom prst="curvedConnector3">
            <a:avLst>
              <a:gd name="adj1" fmla="val 55853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26183" y="111287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12796" y="180755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26183" y="248868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328826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26183" y="416776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726183" y="555738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B6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2456" y="175843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410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Inline </a:t>
            </a:r>
            <a:r>
              <a:rPr lang="en-US" dirty="0" err="1" smtClean="0"/>
              <a:t>callees</a:t>
            </a:r>
            <a:r>
              <a:rPr lang="en-US" dirty="0" smtClean="0"/>
              <a:t> into callers</a:t>
            </a:r>
          </a:p>
          <a:p>
            <a:pPr lvl="1"/>
            <a:r>
              <a:rPr lang="en-US" dirty="0" smtClean="0"/>
              <a:t>End up with one big procedure</a:t>
            </a:r>
          </a:p>
          <a:p>
            <a:pPr lvl="1"/>
            <a:r>
              <a:rPr lang="en-US" dirty="0" smtClean="0"/>
              <a:t>CFGs of individual procedures = duplicated many times</a:t>
            </a:r>
          </a:p>
          <a:p>
            <a:r>
              <a:rPr lang="en-US" dirty="0" smtClean="0"/>
              <a:t>Good: it is precise</a:t>
            </a:r>
          </a:p>
          <a:p>
            <a:pPr lvl="1"/>
            <a:r>
              <a:rPr lang="en-US" dirty="0" smtClean="0"/>
              <a:t> distinguishes different calls to the same function</a:t>
            </a:r>
          </a:p>
          <a:p>
            <a:r>
              <a:rPr lang="en-US" dirty="0" smtClean="0"/>
              <a:t>Bad </a:t>
            </a:r>
          </a:p>
          <a:p>
            <a:pPr lvl="1"/>
            <a:r>
              <a:rPr lang="en-US" dirty="0" smtClean="0"/>
              <a:t>exponential blow-up, not efficient</a:t>
            </a:r>
          </a:p>
          <a:p>
            <a:pPr lvl="1"/>
            <a:r>
              <a:rPr lang="en-US" dirty="0" smtClean="0"/>
              <a:t>doesn’t work with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2971800"/>
            <a:ext cx="235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main() { f(); f(); }</a:t>
            </a:r>
          </a:p>
          <a:p>
            <a:r>
              <a:rPr lang="en-US" sz="2400" dirty="0" smtClean="0"/>
              <a:t>f() { g(); g(); }</a:t>
            </a:r>
          </a:p>
          <a:p>
            <a:r>
              <a:rPr lang="en-US" sz="2400" dirty="0" smtClean="0"/>
              <a:t>g() { h(); h(); }</a:t>
            </a:r>
          </a:p>
          <a:p>
            <a:r>
              <a:rPr lang="en-US" sz="2400" dirty="0" smtClean="0"/>
              <a:t>h() { ... }</a:t>
            </a:r>
          </a:p>
          <a:p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2438400"/>
            <a:ext cx="24384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main() {</a:t>
            </a:r>
          </a:p>
          <a:p>
            <a:r>
              <a:rPr lang="en-US" dirty="0"/>
              <a:t> for (i = 0; i &lt; n; i++) {</a:t>
            </a:r>
          </a:p>
          <a:p>
            <a:r>
              <a:rPr lang="en-US" dirty="0"/>
              <a:t>   </a:t>
            </a:r>
            <a:r>
              <a:rPr lang="en-US" dirty="0" smtClean="0"/>
              <a:t>t1 </a:t>
            </a:r>
            <a:r>
              <a:rPr lang="en-US" dirty="0"/>
              <a:t>= f(0</a:t>
            </a:r>
            <a:r>
              <a:rPr lang="en-US" dirty="0" smtClean="0"/>
              <a:t>);    // C1</a:t>
            </a:r>
            <a:endParaRPr lang="en-US" dirty="0"/>
          </a:p>
          <a:p>
            <a:r>
              <a:rPr lang="en-US" dirty="0"/>
              <a:t>   t2 = f(42</a:t>
            </a:r>
            <a:r>
              <a:rPr lang="en-US" dirty="0" smtClean="0"/>
              <a:t>); // C2</a:t>
            </a:r>
            <a:endParaRPr lang="en-US" dirty="0"/>
          </a:p>
          <a:p>
            <a:r>
              <a:rPr lang="en-US" dirty="0"/>
              <a:t>   t3 = f(42</a:t>
            </a:r>
            <a:r>
              <a:rPr lang="en-US" dirty="0" smtClean="0"/>
              <a:t>); // C3</a:t>
            </a:r>
            <a:endParaRPr lang="en-US" dirty="0"/>
          </a:p>
          <a:p>
            <a:r>
              <a:rPr lang="en-US" dirty="0"/>
              <a:t>   X[i] = </a:t>
            </a:r>
            <a:r>
              <a:rPr lang="en-US" dirty="0" smtClean="0"/>
              <a:t>t1 </a:t>
            </a:r>
            <a:r>
              <a:rPr lang="en-US" dirty="0"/>
              <a:t>+ t2 + t3;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f(</a:t>
            </a:r>
            <a:r>
              <a:rPr lang="en-US" dirty="0" err="1"/>
              <a:t>int</a:t>
            </a:r>
            <a:r>
              <a:rPr lang="en-US" dirty="0"/>
              <a:t> v)</a:t>
            </a:r>
          </a:p>
          <a:p>
            <a:r>
              <a:rPr lang="en-US" dirty="0"/>
              <a:t>  return (</a:t>
            </a:r>
            <a:r>
              <a:rPr lang="en-US" dirty="0" smtClean="0"/>
              <a:t>v+1);</a:t>
            </a:r>
            <a:endParaRPr lang="en-US" dirty="0"/>
          </a:p>
          <a:p>
            <a:r>
              <a:rPr lang="en-US" dirty="0"/>
              <a:t>} 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526171" y="1421608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i=0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26171" y="2155636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i&lt;n </a:t>
            </a:r>
            <a:r>
              <a:rPr lang="en-US" dirty="0" err="1" smtClean="0"/>
              <a:t>goto</a:t>
            </a:r>
            <a:r>
              <a:rPr lang="en-US" dirty="0" smtClean="0"/>
              <a:t> 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26171" y="2819400"/>
            <a:ext cx="1600200" cy="4688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 =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26171" y="3631408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 = 42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26171" y="4494021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 = 42 + 1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  <a:endCxn id="7" idx="0"/>
          </p:cNvCxnSpPr>
          <p:nvPr/>
        </p:nvCxnSpPr>
        <p:spPr>
          <a:xfrm>
            <a:off x="6326271" y="1828800"/>
            <a:ext cx="0" cy="3268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6326271" y="2562828"/>
            <a:ext cx="0" cy="2565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7126371" y="2359232"/>
            <a:ext cx="34122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52800" y="2131522"/>
            <a:ext cx="1600200" cy="17796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 = t1+t2</a:t>
            </a:r>
          </a:p>
          <a:p>
            <a:pPr algn="ctr"/>
            <a:r>
              <a:rPr lang="en-US" dirty="0" smtClean="0"/>
              <a:t>t5 = t4+ t3</a:t>
            </a:r>
          </a:p>
          <a:p>
            <a:pPr algn="ctr"/>
            <a:r>
              <a:rPr lang="en-US" dirty="0" smtClean="0"/>
              <a:t>x[i] = t5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 = i + 1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  <a:endCxn id="7" idx="1"/>
          </p:cNvCxnSpPr>
          <p:nvPr/>
        </p:nvCxnSpPr>
        <p:spPr>
          <a:xfrm flipV="1">
            <a:off x="4953000" y="2359232"/>
            <a:ext cx="573171" cy="6621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0" idx="2"/>
            <a:endCxn id="20" idx="2"/>
          </p:cNvCxnSpPr>
          <p:nvPr/>
        </p:nvCxnSpPr>
        <p:spPr>
          <a:xfrm rot="5400000" flipH="1">
            <a:off x="4668381" y="3395724"/>
            <a:ext cx="1142409" cy="2173371"/>
          </a:xfrm>
          <a:prstGeom prst="curvedConnector3">
            <a:avLst>
              <a:gd name="adj1" fmla="val -2001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26183" y="111287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12796" y="180755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26183" y="248868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328826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26183" y="416776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2456" y="175843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B7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8" idx="2"/>
            <a:endCxn id="9" idx="0"/>
          </p:cNvCxnSpPr>
          <p:nvPr/>
        </p:nvCxnSpPr>
        <p:spPr>
          <a:xfrm>
            <a:off x="6326271" y="3288268"/>
            <a:ext cx="0" cy="3431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2"/>
            <a:endCxn id="10" idx="0"/>
          </p:cNvCxnSpPr>
          <p:nvPr/>
        </p:nvCxnSpPr>
        <p:spPr>
          <a:xfrm>
            <a:off x="6326271" y="4191000"/>
            <a:ext cx="0" cy="3030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Build a “</a:t>
            </a:r>
            <a:r>
              <a:rPr lang="en-US" dirty="0" err="1" smtClean="0"/>
              <a:t>supergraph</a:t>
            </a:r>
            <a:r>
              <a:rPr lang="en-US" dirty="0" smtClean="0"/>
              <a:t>” = inter-procedural CFG</a:t>
            </a:r>
          </a:p>
          <a:p>
            <a:r>
              <a:rPr lang="en-US" dirty="0" smtClean="0"/>
              <a:t>Replace each call from P to Q with </a:t>
            </a:r>
          </a:p>
          <a:p>
            <a:pPr lvl="1"/>
            <a:r>
              <a:rPr lang="en-US" dirty="0" smtClean="0"/>
              <a:t>An edge from point before the call (call point) to Q’s entry point</a:t>
            </a:r>
          </a:p>
          <a:p>
            <a:pPr lvl="1"/>
            <a:r>
              <a:rPr lang="en-US" dirty="0" smtClean="0"/>
              <a:t>An edge from Q’s exit point to the point after the call (return pt)</a:t>
            </a:r>
          </a:p>
          <a:p>
            <a:pPr lvl="1"/>
            <a:r>
              <a:rPr lang="en-US" dirty="0" smtClean="0"/>
              <a:t>Add assignments of </a:t>
            </a:r>
            <a:r>
              <a:rPr lang="en-US" dirty="0" err="1" smtClean="0"/>
              <a:t>actuals</a:t>
            </a:r>
            <a:r>
              <a:rPr lang="en-US" dirty="0" smtClean="0"/>
              <a:t> to formals, and assignment of return value</a:t>
            </a:r>
          </a:p>
          <a:p>
            <a:r>
              <a:rPr lang="en-US" dirty="0" smtClean="0"/>
              <a:t>Good: efficient</a:t>
            </a:r>
          </a:p>
          <a:p>
            <a:pPr lvl="1"/>
            <a:r>
              <a:rPr lang="en-US" dirty="0" smtClean="0"/>
              <a:t>Graph of each function included exactly once in the </a:t>
            </a:r>
            <a:r>
              <a:rPr lang="en-US" dirty="0" err="1" smtClean="0"/>
              <a:t>supergraph</a:t>
            </a:r>
            <a:endParaRPr lang="en-US" dirty="0" smtClean="0"/>
          </a:p>
          <a:p>
            <a:pPr lvl="1"/>
            <a:r>
              <a:rPr lang="en-US" dirty="0" smtClean="0"/>
              <a:t>Works for recursive functions (although local variables need additional treatment)</a:t>
            </a:r>
          </a:p>
          <a:p>
            <a:r>
              <a:rPr lang="en-US" dirty="0" smtClean="0"/>
              <a:t>Bad: imprecise, “context-insensitive”</a:t>
            </a:r>
          </a:p>
          <a:p>
            <a:pPr lvl="1"/>
            <a:r>
              <a:rPr lang="en-US" dirty="0" smtClean="0"/>
              <a:t> The “unrealizable paths problem”: dataflow facts can propagate along infeasible control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11474</TotalTime>
  <Words>2658</Words>
  <Application>Microsoft Office PowerPoint</Application>
  <PresentationFormat>On-screen Show (4:3)</PresentationFormat>
  <Paragraphs>606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Tahoma</vt:lpstr>
      <vt:lpstr>Monotype Sorts</vt:lpstr>
      <vt:lpstr>Math A</vt:lpstr>
      <vt:lpstr>Symbol</vt:lpstr>
      <vt:lpstr>Wingdings 2</vt:lpstr>
      <vt:lpstr>Wingdings</vt:lpstr>
      <vt:lpstr>Comic Sans MS</vt:lpstr>
      <vt:lpstr>Consolas</vt:lpstr>
      <vt:lpstr>Wingdings 3</vt:lpstr>
      <vt:lpstr>Math B</vt:lpstr>
      <vt:lpstr>Math C</vt:lpstr>
      <vt:lpstr>Corbel</vt:lpstr>
      <vt:lpstr>Times New Roman</vt:lpstr>
      <vt:lpstr>Calibri</vt:lpstr>
      <vt:lpstr>Metro</vt:lpstr>
      <vt:lpstr>Theory of Compilation</vt:lpstr>
      <vt:lpstr>Last week: dataflow</vt:lpstr>
      <vt:lpstr>Analyses Summary</vt:lpstr>
      <vt:lpstr>Interprocedural Analysis</vt:lpstr>
      <vt:lpstr>Call Graph</vt:lpstr>
      <vt:lpstr>Context Sensitivity</vt:lpstr>
      <vt:lpstr>Solution Attempt #1</vt:lpstr>
      <vt:lpstr>Inlining</vt:lpstr>
      <vt:lpstr>Solution Attempt #2</vt:lpstr>
      <vt:lpstr>Unrealizable Paths</vt:lpstr>
      <vt:lpstr>Interprocedural Analysis</vt:lpstr>
      <vt:lpstr>IVP: Interprocedural Valid Paths</vt:lpstr>
      <vt:lpstr>Valid Paths</vt:lpstr>
      <vt:lpstr>Interprocedural Valid Paths</vt:lpstr>
      <vt:lpstr>The Join-Over-Valid-Paths (JVP)</vt:lpstr>
      <vt:lpstr>Sharir and Pnueli ‘82</vt:lpstr>
      <vt:lpstr>The Call String Approach</vt:lpstr>
      <vt:lpstr>PowerPoint Presentation</vt:lpstr>
      <vt:lpstr>PowerPoint Presentation</vt:lpstr>
      <vt:lpstr>The Functional Approach</vt:lpstr>
      <vt:lpstr>PowerPoint Presentation</vt:lpstr>
      <vt:lpstr>PowerPoint Presentation</vt:lpstr>
      <vt:lpstr>Functional Approach: Main Idea </vt:lpstr>
      <vt:lpstr>Meanwhile, IRL</vt:lpstr>
      <vt:lpstr>Google Web Toolkit</vt:lpstr>
      <vt:lpstr>GWT Compiler Optimization</vt:lpstr>
      <vt:lpstr>GWT Compiler Optimization</vt:lpstr>
      <vt:lpstr>Adobe ActionScript</vt:lpstr>
      <vt:lpstr>Adobe ActionScript</vt:lpstr>
      <vt:lpstr>Adobe ActionScript: Tamarin</vt:lpstr>
      <vt:lpstr>Mozilla SpiderMonkey</vt:lpstr>
      <vt:lpstr>Mozilla SpiderMonkey: Compiler</vt:lpstr>
      <vt:lpstr>Mozilla SpiderMonkey</vt:lpstr>
      <vt:lpstr>Mozilla TraceMonkey</vt:lpstr>
      <vt:lpstr>Mozilla TraceMonkey</vt:lpstr>
      <vt:lpstr>Mozilla TraceMonkey</vt:lpstr>
      <vt:lpstr>Mozilla TraceMonkey</vt:lpstr>
      <vt:lpstr>Mozilla TraceMonkey</vt:lpstr>
      <vt:lpstr>Mozilla TraceMonkey</vt:lpstr>
      <vt:lpstr>Static Analysis Tools</vt:lpstr>
      <vt:lpstr>PowerPoint Presentation</vt:lpstr>
      <vt:lpstr>PowerPoint Presentation</vt:lpstr>
      <vt:lpstr>Lots and lots of research</vt:lpstr>
      <vt:lpstr>THE END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996</cp:revision>
  <cp:lastPrinted>2011-03-07T09:23:23Z</cp:lastPrinted>
  <dcterms:created xsi:type="dcterms:W3CDTF">2006-08-16T00:00:00Z</dcterms:created>
  <dcterms:modified xsi:type="dcterms:W3CDTF">2011-06-20T06:44:55Z</dcterms:modified>
</cp:coreProperties>
</file>