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11" r:id="rId11"/>
    <p:sldId id="312" r:id="rId12"/>
    <p:sldId id="313" r:id="rId13"/>
    <p:sldId id="314" r:id="rId14"/>
    <p:sldId id="266" r:id="rId15"/>
    <p:sldId id="267" r:id="rId16"/>
    <p:sldId id="268" r:id="rId17"/>
    <p:sldId id="269" r:id="rId18"/>
    <p:sldId id="270" r:id="rId19"/>
    <p:sldId id="271" r:id="rId20"/>
    <p:sldId id="307" r:id="rId21"/>
    <p:sldId id="308" r:id="rId22"/>
    <p:sldId id="309" r:id="rId23"/>
    <p:sldId id="31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</p:sldIdLst>
  <p:sldSz cx="9144000" cy="6858000" type="screen4x3"/>
  <p:notesSz cx="7315200" cy="9601200"/>
  <p:embeddedFontLst>
    <p:embeddedFont>
      <p:font typeface="Wingdings 3" pitchFamily="18" charset="2"/>
      <p:regular r:id="rId53"/>
    </p:embeddedFont>
    <p:embeddedFont>
      <p:font typeface="Math A" pitchFamily="18" charset="2"/>
      <p:regular r:id="rId54"/>
    </p:embeddedFont>
    <p:embeddedFont>
      <p:font typeface="Corbel" pitchFamily="34" charset="0"/>
      <p:regular r:id="rId55"/>
      <p:bold r:id="rId56"/>
      <p:italic r:id="rId57"/>
      <p:boldItalic r:id="rId58"/>
    </p:embeddedFont>
    <p:embeddedFont>
      <p:font typeface="Math C" pitchFamily="2" charset="2"/>
      <p:regular r:id="rId59"/>
    </p:embeddedFon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Math B" pitchFamily="2" charset="2"/>
      <p:regular r:id="rId64"/>
    </p:embeddedFont>
    <p:embeddedFont>
      <p:font typeface="Wingdings 2" pitchFamily="18" charset="2"/>
      <p:regular r:id="rId65"/>
    </p:embeddedFont>
    <p:embeddedFont>
      <p:font typeface="Consolas" pitchFamily="49" charset="0"/>
      <p:regular r:id="rId66"/>
      <p:bold r:id="rId67"/>
      <p:italic r:id="rId68"/>
      <p:boldItalic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11"/>
            <p14:sldId id="312"/>
            <p14:sldId id="313"/>
            <p14:sldId id="314"/>
            <p14:sldId id="266"/>
            <p14:sldId id="267"/>
            <p14:sldId id="268"/>
            <p14:sldId id="269"/>
            <p14:sldId id="270"/>
            <p14:sldId id="271"/>
            <p14:sldId id="307"/>
            <p14:sldId id="308"/>
            <p14:sldId id="309"/>
            <p14:sldId id="31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418" autoAdjust="0"/>
    <p:restoredTop sz="99835" autoAdjust="0"/>
  </p:normalViewPr>
  <p:slideViewPr>
    <p:cSldViewPr>
      <p:cViewPr varScale="1">
        <p:scale>
          <a:sx n="126" d="100"/>
          <a:sy n="126" d="100"/>
        </p:scale>
        <p:origin x="-96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29-May-11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2-24T03:23:08.3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1305 303 32,'0'0'26,"0"0"2,-10 14-7,-5-12-9,15-2 0,-23 10-2,23-10-2,-25 10-1,25-10-1,-25 11 0,25-11 0,-30 10-2,17-1 0,-8-3-1,2 4 0,-4-3-1,1 5-1,-2 0 1,1 2-1,-2 0 0,0 3 0,0-1 0,3 4 0,-3-3 0,3 4-2,-3 2 2,3 1-2,3-1 2,-2 1-2,3-1 1,4-1-1,2-1 2,3 0-1,3-7 0,2 2 1,2-2-1,5-1 1,-3-13-1,11 20 0,-11-20 1,17 21-1,-17-21 0,27 21 0,-13-11 0,3 0 0,0 2 0,2 1 0,-3 2 0,2 3 0,-2 2 0,0 2 0,-2 5 0,-1 2 0,-6 5 1,2 4-1,-5 0 1,1 2-1,-2 1 1,-2-1 0,-4 1-1,0 0 1,-2-1-1,-4 4 0,-3 1 1,-4 3-1,-5 1 1,-4 3-1,-4 2 0,-5 5 0,-6 0 0,1 0 0,-7 1 0,2 2 0,0-2 0,1-1 0,1 0 0,-1-5 0,5-4-1,0 0 2,1-6 0,3-1-1,0-2 1,2 0-1,1-1 0,3-1 0,3 0 1,2-3-2,0 1 1,3 0-1,2-2 1,4 0-1,0 2 1,1-2 0,1 4 0,2 2 0,3 1 0,-1 2 0,2 2 0,1 1 0,-1-1-1,3 1 2,1-3-2,1-2 2,2-2-2,2 0 2,0-3-1,3-2 0,1-1 1,1-2-1,1 0 0,4 1 0,-1-4 1,-1-1-1,3 0-1,-1 1 2,0-2-1,2 2 0,-1 2 0,-2-2 0,1 4 0,4-1 1,-3 0-1,2-1 0,2 2 0,1-3 0,2-2 0,1 2 0,3-7 1,1 2-1,2-4 0,5-1 0,2-2 0,4-2 0,6-1 0,0-2 0,4-4 0,2-2 0,3-4 0,4-4 0,1-5 1,1-3-1,0-1 0,3-3 0,2 1 0,1-1 0,0 1 0,3 3 0,-1 2 1,0 2-2,2 1 2,-1 1-1,0-1 0,0-1 0,3 2 0,-2 0 0,0 0 0,1 2 0,-1 1 0,1 3 1,1 1-1,1 5 1,-2 1-1,-1 5 0,-2 3 1,-2 1-1,-4 3 0,1-2 0,0 2 0,-2-2 0,-1-1 0,2-3 0,1-6 1,4 2-1,3-6 0,4 0 0,-2-3 1,5-2-1,1-1 1,0 2-1,4-2 1,-3 0 0,1-2-1,-2 1 1,-2-5-1,1 1 0,-1-4 1,2 1-1,-5-6 1,1 0-1,-1-2 0,1-5 0,-2 0 1,3-4-1,-5-3 0,2-4 0,-2-3 1,2-2-1,-2 0 0,-2-2 0,-2-1 1,-1-1-1,-5 0 0,-1 0 0,-5-1 1,-4 1-1,-6-3 0,0 1 0,-6-2 0,-2-1 0,-5-1 0,-2-1 0,-1 1 0,3-3 0,-3-2 0,-2 1 0,1-5 0,-1 2 0,2-4 1,-2-2-1,-1-2 1,0-2-1,2-1 0,2-4 0,2 3-1,3-5 2,1-1-1,3 0 1,1-1-2,-1-4 2,2-2-1,-4 5 1,0-2-1,-3 1 0,-3 3 1,-2 1-2,-3 5 2,-3 0-1,-3 0 0,1 4 1,-5 0-1,-2 1 0,-2-4 0,-3 3 1,0-1-1,-7 1 0,-1 5 0,-6-3 0,1 2 0,-4 1 0,-2 4 0,-2 2 0,-3 2 0,-3 2 0,-3-3 0,-5 5 1,-2-1-1,-8 3 0,1 1 0,-6-1 1,3 2-1,-4 0 0,-4 4 0,0 0 0,1 1 0,1 3 0,-7 1 0,1 1 0,-5 5 0,2 2 0,-5 2 0,-1 4-1,-5 5 1,-7 1 0,3 4 0,-5-1 0,-2 4 0,0 0 0,-1 3 0,2-2 0,3 1 0,4 3-1,1-2 1,5 2 0,2 3 0,3 0 0,-2-1 0,0 2 0,5 0 0,-2 4 0,1 1 0,1 1 0,0-1 0,2-1 0,4 1-1,2 0 2,0-2-1,4-2 0,-1-2 0,2 0 0,1-3 0,2 0 0,0-2 0,1 1 0,-1 1-1,0-3 2,0-3-1,1 0 0,-4-1 0,-2-2 0,-3 0 0,1-4 0,1 1 0,-3-3 0,1 5 0,-1 0 0,2-3 0,0 2 0,1 0 0,-1 2 0,-4 0 0,-1 2 0,0 1 0,0 0 0,-4 6 0,0-2 0,-4 5-1,1-1 1,0-1 0,1 1 0,0-2 0,1 0 0,4-3 0,0 0 0,4 0 1,2-3-2,4 3 1,0 0 0,3 2 0,3-1 0,-2 1 0,3 4 0,2 0 0,-1 0 0,3 1 0,0 0 0,-1 4 0,5-4 0,-1 3 0,2-2 0,2 1 0,1 0 0,1-2-1,4 0 1,0-1 0,1 2 0,2-4 1,14-1-2,-24 8 1,24-8 1,-23 6-1,9-2 0,0 0 0,-1 2 0,-3 0 0,1 1 0,0 2 0,0 0 0,-1 1 0,1 1 0,-1 0 0,3-2 0,0 2-1,-1-3 1,0 0 0,3-1 0,-2-1 0,2 3 0,0 0 0,0-1 0,-1 3 0,1-2 0,13-9 0,-23 19 0,23-19 0,-20 14 0,20-14 0,-17 9 0,17-9 0,0 0 0,-18 5 0,18-5 0,0 0 0,-16 4 0,16-4 0,0 0 0,-19 16 0,19-16 0,-13 15-1,13-15 1,-17 17 0,17-17 0,-11 20 0,11-20 0,-8 17 0,8-17 0,-5 16 0,5-16 0,0 14 0,0-14 0,0 0 0,-6 19 0,6-19 1,0 0-1,-15 19 0,15-19 0,-15 12 0,15-12 0,-13 10 0,13-10 0,0 0 0,-16 10 0,16-10 0,0 0 0,-13 3 0,13-3 0,0 0 0,-15 9 0,15-9 0,-13 10 0,13-10 0,-16 16 0,16-16 0,-18 18 1,18-18-2,-22 18 0,9-1-3,-8-11-18,2 15-15,-8-4-3,1 10 2,-9 1-3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34.84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2661 13,'41'-49'22,"-15"-17"1,21 12-1,-7-8-19,9-2-4,4-2 0,10-3 0,4-5 1,5-2 0,6-1 0,6 1 2,7 1 3,8-3-1,11 2 0,5 4 2,11 6-1,9 0 1,11 7-1,8-3-1,11 8 0,4 1-2,12 8 2,5 1-1,10 7 0,0 5 0,14 5 0,3 5 1,12 6-1,1 3 0,12 4-1,5-1 1,11 5 0,8 1-1,4 8 1,1-2-1,8 8 1,0 2-1,2 9 0,-8 4-1,3 11 0,-9 3 1,-2 14-2,-5 3 2,0 8-1,-8 6 0,1 6 0,-4 2 1,-2 9-2,-5 6 1,-4 0 1,-11 2-2,-10 6 2,-5-1-2,-16-3-4,-7 13-16,-23-13-15,-19-13 0,-14-6-2,-20-19 1</inkml:trace>
  <inkml:trace contextRef="#ctx0" brushRef="#br0" timeOffset="1253">10640 3941 21,'0'0'29,"0"0"2,0 0-6,0 0-7,0 0-3,0 0-4,-10-20-2,14 1-2,-7-19 0,8-6-3,-5-19 0,5-8-2,-2-13 1,6-15-1,-1-13 0,3-7 0,1-18 0,6-1-1,-1-12-1,4-7 1,1-7 0,1-4-2,2-2 2,0 2-1,0 4-1,-1 2 2,-3 4-1,-2 6 0,-5 8 1,3 9-1,-7 9 0,-1 10 0,-2 14 0,-3 2 0,-1 16-1,0 8 1,0 11 0,-4 11 0,-1 6-1,1 10 1,-4 4 1,2 12-2,-2 5 2,5 17-2,-17-17 1,4 19-1,-2 2 1,-2 8-1,-4 9 0,-4 1 0,2 10 0,-5 5 0,0 7 1,-2 2-1,1 11 1,-2 1-1,-3 9 1,-1 5 0,-5 5 0,2 3 0,-1 1-1,-3 1 1,1-4 0,3-4 1,4-8-1,2-6 0,5-14 2,7-9-2,5-11 1,6-11 0,9-15 0,0 0 0,13-31 0,8-4 0,6-15 0,8-17 0,9-12 0,7-14-1,4-8 1,5-14 0,3-2-1,3 0 0,-1-1 0,1 10 1,-4 4-1,-2 17 1,-4 13-1,-4 20 1,-8 15 0,-3 22 0,-6 20 1,-1 19-1,-8 19 1,1 13 0,-2 13-1,1 14 1,1 6 0,1 2-1,3 6 1,-1-3-2,1 3 0,-1-7-2,3 5-5,-13-17-30,6-2-3,-5-11 1,-11-14-2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18.97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0 13,'26'50'24,"-8"-6"-8,4 4-2,3 3 0,2-3-2,7 6 0,-3-7-1,10 11-2,-4-11-1,9 12 0,-3-6-2,8 11 0,1-6-1,7 9-2,0-3 0,8 5 0,1-1 0,11 6-1,7-3-1,7 1 1,3 5-1,3 0 0,6 0 0,7-1 1,3 0-1,6 2 0,2-4 0,5 2 0,4-6 0,8 1 1,-1-5-1,6 1 1,2-4-2,4-2 2,-4-1 0,4-2-2,-3-7 2,5 0-2,4-9 1,2 1-1,-2-6 2,2-2-2,1-4 1,7-1 0,5 0-1,1-2 1,-2 0-1,1-3 1,3 0-1,4-5 1,0-8 0,-2-4-1,-4-7 1,2-4-1,0-7 1,0-5-1,-3-3 1,-7-2-1,-2-1 0,-4 0 0,1 1 1,-7 1-1,-7-2 0,-7 2 0,-3 1 0,-8 2 0,-4-3 0,-5-1 0,-7 0 0,-1-5 0,-5-3 0,-3 1 1,-7-4-1,-4 4 1,-5-1-1,-9 5 1,-7 3-2,-12 7 2,-7 4-1,-9 5 0,-7 1 0,-6 3 0,-6 0 0,-7 1 0,-3 1 0,-14-2 1,17 0-2,-17 0 0,0 0-3,0 0-24,0 0-9,0 0 0,-23-2-2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20.42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2-9 4,'0'0'28,"0"0"2,-7-19-3,7 19-8,0 0-4,0 0-3,-13-12-3,13 12-3,0 0-2,9 23-2,-9-23 0,13 29-1,-3-10-1,3 5 1,4-1-1,3 4 1,5 0-1,5 2 0,2 1 1,6 2-1,6 0 1,7 2-1,2 8 1,4 1 0,3 0 1,4 6-1,5-3 1,5 4 0,1-1-1,9 2 1,2-9-1,12 5 0,3 0 0,7-1 0,4 1 0,4 1 1,3-1-1,8 1 0,3 2 1,2-1-2,4-4 2,5-1-1,3-1 0,6-1 0,7-2 0,0 0 0,-1-2 0,3 1 0,2-1-1,4 3 1,4-6 0,0-1 0,2-1 0,3-4-1,3-3 1,8-7 0,1-5-1,2-5 1,-1-3 0,5-3 0,1-6 0,1 0 0,0-6 0,-1 0-1,2-5 1,2-4 0,-3-3-1,2-9 1,-3-5 0,6-9-1,0-5 0,-5-4 1,-1-7-1,0-2 1,1-6-1,-1 0 1,-3-3-1,-6 3 0,-3-1 1,5-1-1,-3 2-1,-8-2 0,-1 3-4,-20-14-16,2 8-16,-10-2-1,-18-2-1,-19-1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21.73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0 18,'31'17'25,"16"17"-2,-3 1-4,3 2-3,9 10-4,0-3-2,15 13-2,2-7-1,15 13 0,2-2-1,11 9-1,5-4 0,15 11-1,-1-5 1,19 10-1,-1-6-1,12 10 0,4-6-1,12 6 1,9-4-2,12 3 2,6-4-2,6 4 0,4-5 0,15 0 0,5-5 0,7 3-1,5-9 1,6 3-1,6-7 1,7-3 0,7-5 0,0-4 0,0-9 0,8-6 0,-3-7 0,0-12 0,-3-10 0,3-11 0,-6-11 0,-2-12-1,-3-13 1,-2-9-1,-4-13 1,-5-8-1,-6-5 1,-6-8-1,-5-3 1,-8 2 0,-11-2-1,-12 0 0,-5 1-1,-13-3-1,-7 7-3,-26-8-3,4 15-17,-21-7-13,-12 4 2,-19 3-2,-18 6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22.87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0 16,'58'85'26,"-2"-7"-12,3 0-1,10 5-1,2-5 1,14 10-2,-3-7-1,20 13-1,1-12-2,16 15 1,-2-4-2,20 13 0,-5-4-1,18 12 0,2 0-1,11 8 1,0-1-2,12 4 0,4-8-1,15 7 1,5-9 0,8 3-1,3-5 0,14 2 0,2-6 0,6 1-1,4-8 1,5 3 0,3-7-1,1-6 0,5-15 0,0-5 0,1-15 1,5-12-2,3-15 1,-5-16 0,-1-14-1,4-15 1,-4-16-1,-3-12 1,-3-13-1,-1-5 1,-4-14 0,-4-6-1,-3-8 1,-5-6-1,-7-2 0,-2-9 0,-7 0 1,-9-3-1,-11 0 0,-5 1 0,-8 2 1,-10 8-2,-15 5 1,-11 9-3,-10 17-2,-17-9-12,-6 25-22,-20 5 1,-14 13-2,-19 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26.36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736 0 12,'8'33'25,"-13"-5"2,4 7-9,1 9-2,-2 6-4,5 13-3,-6-1-2,6 11-3,-6 7 0,6 12-2,-6 10 1,3 11-1,-3 7 1,2 14-1,-4 12-1,4 15 1,-3 8 1,1 12-2,0 7 1,0 15 0,0 6-2,1 7 2,-1 9-1,0 1 0,0 5 0,-1 4 0,1 5-1,-3 2 0,0 4 0,1 4-1,-3-2 0,1 4 1,-2 0-1,2 0 1,-1-10-1,4-2 1,-1-6 0,3-11 0,0-11 0,2-8 0,3-16 0,0-9 1,1-14 0,2-9-1,0-18 1,3-6 0,-2-10 0,4-14-1,-4-7 0,2-11 0,-2-8 1,-1-13-1,-2-9 0,-1-8 0,0-12 0,-3-4 1,0-11-1,-1-3 0,-2-7 0,0-2 0,3-13 0,-9 16 1,9-16-1,0 0 0,-19 0 0,19 0 0,-15-11 0,15 11 0,-17-22 0,8 8 0,0 1 0,0-2 0,0-1 0,1-1 0,-3 2 0,1-3 0,-2 1 0,2-5 0,-3 0 0,-1-2 0,-2-1 0,-1 0 0,-2-3 0,-2-1 0,-1-1 0,-3 1 0,0-2 0,1 2 0,-1-2 0,3 1 0,2 1 0,2 4 0,2 3 1,4 3 1,2 4-1,10 15 0,-12-19 0,12 19 0,0 0 1,0 0-1,0 0 0,13 18 0,-2-4 0,5 10 1,3 5-1,6 8 0,3 7 0,3 6 1,1 6-2,3 3 2,2-2-2,0 0 1,0-4 0,1-1 0,-4-11 0,-1-6-1,-2-5 1,-1-5-1,-7-8 1,-1-2-1,-4-5 1,-3-1-1,-15-9 0,19 10 1,-19-10-1,0 0 1,0 0 0,0 0-1,0 0 1,13-10 0,-13 10 0,1-22 0,2 3 0,0-3 0,2-10-1,2-7 1,-1-5-1,3-4 1,0-4-1,1-1 0,2 2 0,-2-1 0,2 7 0,-2 5 0,0 5 0,-1 7 0,-2 6 0,-1 6 0,-6 16 0,8-15 0,-8 15 0,0 0 0,0 0 0,0 0 0,0 0 0,0 0 0,0 0 0,0 0 0,0 0 1,0 0-1,0 0 0,0 0 0,0 0 0,0 0 0,0 0 1,0 0-1,0 0 0,0 0 0,0 0 0,-15-9 0,15 9 0,-21-1 0,7-1 1,-4-1-1,-3 3-1,-2-1 1,-5-1 0,-3 1 0,-6 0 0,-1 2 0,-4-1 0,-4 6 0,-3-2 1,0 5-2,-1 3 1,-2 1 0,2 3 0,0 2 0,3-2 0,2 2 0,2-1 1,2 1-1,4-3 1,5-2-1,5-1 1,5-2-1,6-1 1,16-9-1,-16 17 1,16-17-2,12 17-1,2-17-3,17 16-23,-1-19-12,8 1-1,4-6-1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31.39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0 513 26,'93'-19'22,"8"-15"-2,17-5-1,17-7-5,9-10-2,19 4-3,8-12-1,20 13-1,5-2-1,18 18 0,4 1 0,19 20 1,2 0-2,20 16 0,3 4-1,13 8-3,1 8 1,8 11-2,6 3 1,-2 13-1,-1 8 1,1 15-1,-9 15 0,-4 14 1,-6 12 0,-3 12 0,-13 11 0,-4 16 0,-11 6 0,-7 9-1,-8 5 1,-8 3 0,-11-5-1,-14 4 1,-9-4 0,-12-9-1,-12-4 0,-17-8 0,-15-5-3,-20-21-6,-10 5-30,-21-11 1,-23-13-2,-17-16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32.42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0 556 12,'29'-23'23,"-11"-20"1,20 20-1,2-10-17,4 4-3,12 1 1,7-1 1,10 4 0,5-3 2,10 6 0,8-5 0,13 5-1,2-11 1,17 10-2,3-8 0,16 9-1,6-3 0,13 6-1,6 0 0,16 7-1,8-1 1,8 9 1,5-2-2,11 9 1,4 1-1,6 8 0,1 1 0,6 11 0,0 5-1,2 5 1,4 5-2,1 8 1,0 4 0,0 5 0,0 4-1,0 4 0,-5 5 1,2 10-1,-5 3 2,-3 12-2,-3 7 1,-3 11 0,-3 8 0,-7 10-1,-6 2 0,-6 7 1,-8 2-1,-9 3 1,-11 0-1,-2-3 1,-12-4-1,-9-1 0,-4-4 0,-9 0 1,-5-3-1,-9 1 0,-5-1 0,-8 3-1,-11-2 2,-6 4-1,-11-1-1,-8 0 0,-9-1-1,-8-12-2,-1 5-6,-25-24-21,6-2-6,-5-17-2,-12-14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9T06:57:33.663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1587 20,'16'-27'20,"16"18"2,-1-7-16,0-7 0,10 3 1,5-13 1,13-4 0,2-14 0,13-1 0,7-14 0,13-4-2,6-6 0,12 1-2,2-7 0,13 9 1,5-4-1,16 9 1,7-5-1,12 6 0,13-5-3,15 6 1,11 0-1,13 3 2,7 2-3,12 5 2,3 1-1,14 9 1,-2 3 0,11 9 1,1 6-1,5 10 0,1 11 0,4 10 0,-4 8-1,7 13 1,0 4-1,-3 11 0,-5 1 0,2 8 1,-6 0-1,-2 7 0,-6 3 0,-2 6-1,-12 9 1,-4 2 0,-11 9 0,-4 8 0,-9 0-1,-7 5 1,-14 6 0,-8 4-1,-11-1 1,-8 7-1,-11 0 0,-10 1 0,-12 1-1,-11-1 1,-8-1-1,-13-7-1,-8 4-7,-24-15-28,-6-12 0,-15-10-1,-18-18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2-24T03:23:48.847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1272 341 4,'0'0'23,"0"0"1,0 0 0,0 0-5,0 0-3,0 0-3,0 0-1,-17-3-1,17 3-2,0 0-2,0 0-1,0 0-1,-11 18-1,11-18-2,0 0 0,0 0-1,0 0 1,0 0 0,-9 14-1,9-14 0,0 0 1,0 0-1,0 0 1,0 0 0,0 0-1,0 0 1,0 0 0,-8 14 0,8-14 0,0 0-1,0 0 0,-16 14 0,16-14 0,-13 9 0,13-9 0,0 0-1,-16 13 1,16-13-1,0 0 1,0 0-1,-13 6 1,13-6 0,0 0-1,0 0 1,-15 18 0,15-18 0,-10 17-1,10-17 1,-14 20 0,14-20-1,-13 20 1,13-20-1,-16 24 1,16-24-1,-18 26 1,8-13 0,1 6-1,-3 1 1,1 2 0,-1-3 0,-1 4-1,-1 1 1,0 1 0,-1 1 0,-1-1-1,-2 3 0,1-2 1,-1 4-1,-1 2 0,0 0 1,-2 2-1,2-1 0,0 0 1,-2 3-1,2 0 0,-1 4 0,2-2 1,0 2-1,-1 1 0,-1 4 0,0 0 0,1 0 0,-1-1 1,1 2-1,-2-1 0,0 2 0,2-1 0,-1 1 0,-1 3 0,2 0 0,-2 4-1,1-3 1,-1 5 1,1 5-1,1 0 0,-5-1 0,3 4 1,-2-1-1,-1-2 1,1 6-1,-1-3 0,-1-1 0,3-1 0,0 1 0,-1 0 1,5 1-2,-1-1 1,1-2 0,1 3 0,3-1 0,1 0 0,3 0 0,0-3 0,2 1 0,2-1 0,2-4 0,1-1 0,1-3 1,1-1-2,2-2 2,1 1-2,1-2 2,1 2-2,2-3 1,2 3 0,0-1 0,3 3 0,-1 1 0,3 0 0,0-1 0,1-1 0,-1 3 0,0-4 0,0 2 1,2-1-1,-2-1 1,1 0-1,2-3 1,3 0-1,0 0 0,0 0 0,3-3 0,-1-3 0,1-1 0,1 1 0,1 0 0,-2 0 1,0-4-1,1 1 1,2-2-1,0 0 0,2-2 0,1-2 1,0 1-2,0-4 2,0 0-1,3-1 0,1 0 0,0-3 0,2 0-1,0 3 1,1-4 0,2 2 0,-2-1 0,1-1-1,-3 1 1,1-2 0,-1 2 0,-1-6 0,0 3-1,1 0 2,-1-1-1,0 1 0,1-3 0,1 1 0,-2 0 1,3 0-1,0-2 0,1 1 0,-1 0 0,2-3 0,0 2 0,2-1 0,2-3 0,2 2 1,0 1-1,-1 0 0,3-1 0,0 1 0,-1-1 0,-1 2 0,0 3 0,-2-5 0,0 0 0,0 0 0,0 0 0,0-1 0,-1-2 0,1 0 0,0-1 1,1 1-2,2-1 2,-5 1-1,4-1 0,4 0 0,0 1 0,3-3 0,2 1 0,-1 0 0,1 0 0,-1-2 0,1 1 0,-5 0 0,0 0 0,1 1 0,-1 0 0,-1-2 0,1 1 0,-1-1 0,1-1 0,3-2 0,-2-1 1,1 1-1,-1 0 0,5 3 0,0-5 1,3 5-1,1-3 0,-1 3 1,2-5-1,-1 5 0,0-6 1,4 3-1,-3 1 0,1-4-1,2 3 2,2-3-2,1 4 1,4-7-1,6 6 1,-2-6-1,3 2 1,1-1 1,1 1-1,2-1 0,-2 1 0,-2-1 0,-3 2 0,0 0 0,-3 0 1,4 0-1,1-2 0,-1 1 0,4-2-1,-1 0 1,2 0 0,3-2 0,-1-1 0,-4-1 0,0 2 0,-1 1 0,0-6 0,2 4 1,-1-6-1,1 4 0,1-5 0,0-2 1,0-1-2,4-4 2,-3 3-2,-1-6 1,-1 1-1,-2-5 1,0 2 0,0-1 0,0-4 0,0 1 0,-2-4 1,2 0-2,-1-1 2,-1-2-2,-3 1 2,-1-2-2,-2 0 1,-5 1 0,-3-3 0,-3 1 0,-2-3 0,-2 1 0,-1 2 1,-7 0-1,2-1 0,-6 1 0,1 1 0,-4-1 0,-4 0 0,0-2 1,-5-2-1,1-3 1,-4-3 0,2-2-1,-4-2 1,-1-3-1,2-1 0,-4-3 0,-1-1 0,-1-1 0,0-2 0,-2 1 0,2-2 1,-2-1-1,-3-4 0,2 1 0,-1-4 0,1 0 0,-2-4 0,8-2 0,-2 0 0,-1-2 0,-1 2 0,-1 2 0,1 1 0,-3 1 0,1 4 0,-9-1 1,0 4-2,3-1 2,-3 3-1,-1-1 1,1-3-1,2 1 0,-1-4 0,-1 0 0,1 0 2,1-1-2,-3 2 0,4-2 0,-3 5 0,-3-1 0,2 3 0,-1-2 0,-1 3 0,-2 4 0,-1-4 0,-3 3 0,3-1 0,-3 1 0,2 2 0,-5 3 0,-3-1 0,0 1 0,4 2 0,-4 3 0,-3 0 0,3 4 0,-8 0 0,8 4 0,-7-1 0,1 2 0,-6 3 0,2 2 0,-1 1 0,-3 2 0,3-2 0,-7 3 0,7 0 0,-1 2 0,1-3 0,-1-1 0,0 1 0,1-3 0,-1 3 0,-1-2 0,-1 3 0,-2 0 0,-3 0 0,-2 2 0,-1-1 0,2 3 0,-3-1 0,-1-2 0,-1 4 0,2-4 0,0 4 0,-1 0 0,1 1 0,-3 1 0,2 2 0,0 0 0,-6 0 0,1 1 0,-2 1 0,-4 2 0,2-1 0,-4 0 0,-4 1 0,0-1 0,-1 3 0,-5 1 0,-3 1 0,2-4 0,-7 3 0,1 2 0,0 1 0,-3-1 0,1 3 0,-3-2 0,4 2 0,-3 1 0,1 2 0,-3-1 0,-3 0 0,0 2 0,-2 0 0,-1 1 0,-2 3 0,-3-3 0,2 2 0,-1 2 0,-1-1 0,1 2 0,0-4 0,1 1 0,-2-2 0,-1 1 0,0-2 0,1-1 0,0-2 0,1 0 0,1 2 0,-2 1 0,4-6 0,1 3 0,0-2 0,3 0 0,-3-2 0,1 1 0,-1-4 0,3 0 0,2 1 0,1-2 0,-1-2 0,4 0 0,0-1 0,3 3 0,1-1 0,-1 2 0,1 1 0,-1-1 0,-5 6 0,-1 0 0,3 1 0,-3-1 0,-2 2 0,1-1 0,0 2 0,3 1 0,4-1 0,-2-1 0,2 3 0,-1 0 0,3 1 0,0 1 0,-2 1 0,-3-1 0,-3 3 0,4 3 0,-3-1 0,2 1 0,3 0 0,-2 1 0,4 1 0,2 2 0,4 0 0,1 1 0,4-1 0,0 3 0,3 1 0,1 0 0,2 1 0,0-2 0,1 1 0,1-6 0,-4 6 0,5-5 0,-2 2 0,4-2 0,0-1 0,3 4 0,2-5 0,1 5 0,5 0 0,-1 1 0,6 0 0,-2 3 0,2 4 0,3-4 0,2 7 0,1-1 0,0 2 0,3-2 0,-1-1 0,2-1 0,0-1 0,-1-2 0,1-3 0,13-11 0,-26 22 0,26-22 0,-25 24 0,7-12 0,2 7-5,-15-12-17,3 18-17,-18 2-3,-7 5-1,-17 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2-24T03:24:06.4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766 2 16,'13'2'26,"-13"-2"2,0 0-7,0 0-4,0 0-1,0 0-3,0 0-2,0 0-2,0 0-1,0 0-1,-14-3-2,14 3-1,0 0 0,0 0-2,-15-2 1,15 2-2,-15 3 1,15-3-1,-17 5 0,17-5 0,-21 4 0,21-4 0,-20 10 0,20-10 0,-18 9 0,18-9 0,-18 9-1,18-9 1,0 0 0,-13 18 0,13-18-1,-10 13 1,10-13-1,-12 17 1,12-17-1,-19 21 1,7-8-1,-1 2 0,1 0 0,-1-1 1,-2 1-1,2 2 0,-2 0 1,1 2-1,1-2 0,-1 2 1,1-1-1,0 1 1,1-3-1,3 0 1,1-3-1,8-13 0,-12 21 0,12-21 1,-6 13-1,6-13 0,0 0 0,1 13 0,-1-13 0,0 0 0,0 0 0,15 17 0,-15-17 0,0 0 0,15 11 0,-15-11 0,0 0 1,17 13-1,-17-13 0,15 17 0,-15-17 1,13 22-1,-13-22 0,13 25 0,-7-12 0,-1 0 0,-2 3 0,-3-16 0,4 24 0,-4-11 0,-1 1 0,-1 0 0,-1 0 0,-1 1 0,-1 0 0,0-1 0,-1 2 0,-2-1 1,0 1-1,-3 0 0,1 3 0,-3-1 0,0 3 0,-5 1 0,2 1 0,-2 0 0,-1 1 0,0 2 0,-3 2 0,0 2 0,-2 0 0,2 1 0,0-2 0,0 2 1,2 0-2,1-3 2,4-3-1,-1-3 0,4-2 0,0-2 0,2 0 0,1-2 1,0-2-1,2 0 0,0 0 0,1 1 0,1 1 0,-1-3 0,2 2 0,1-2 0,0 0 1,0 2-1,2-2 2,-2 0-2,3 1 1,0 0-1,1-1 1,1 2 0,1-2-2,1 1 1,-4-14 0,15 23 0,-15-23 0,17 16-1,-17-16 1,22 16-1,-8-10 1,-1-1 1,2-1-1,1-1 0,0 0 0,4-2 0,2-1 0,2 2 0,-2-2 1,3 0-1,0 0 0,1-2 0,1 2 0,-1-3 0,2 2 1,2-1-1,0-1 0,3 2 0,2 0 1,-3-1-1,2 2 0,3 2 0,-3 0 0,-1 4 0,1 2 0,1 0 0,-2 1 0,2 3 1,-1 0-1,-3-1 0,1 3 0,0-1 0,1 0 1,-3 0-1,1 0 0,-3 4 0,5 0 0,-3 2 0,3-1 1,-4-1-1,2 3 0,-2 2 0,2-2 1,0 4-1,-2-2 1,2 2-1,0 1 0,0 2 0,1-1 1,-1 1-1,0-4 0,1 1 1,2-3-1,-2-1 0,2-3 0,0-1 0,0-3 0,1-1 0,0 0 0,-1-5 0,0 1 0,0-4 1,-2-1-1,3 0 0,0-3 0,-1 0 0,-1-2 1,2 1-2,-1-2 2,1-1-1,-1 1 0,-1-2 0,3-1 0,0-1 0,3-2 0,-1-1 1,-1-3-1,1 1 0,1-6 1,1 2-1,-2-3 0,-1 0 0,0-1 1,-1-2-2,-2-3 2,-1 0-1,-4 0 0,-1 0 0,-2 0 0,-2-1 0,-2 2 0,-2-2 0,-1 5 0,4-2 0,-3-2 1,-1 1-1,0-1 0,0 2 0,-1-3 1,0 2-1,-1 1 0,-5-1 0,0-1 0,-2 5 1,0-2-1,-1 0 0,0 1 0,-2 1 1,1-2-1,-1 1 1,-3 2-2,4-1 1,-4 0 0,-1 1 0,-1 3-1,-1 0 2,0 1-2,-1 1 2,0-4-1,-1 2 0,0-3 0,-1 1 0,2 1 0,-3-2 0,2 1 0,-4 2 0,4 0 0,1 16 0,-8-27 0,8 27 0,-8-20 0,8 20 0,-11-24 0,11 24 1,-10-20-1,10 20-1,-10-21 1,10 21 1,-13-16-1,13 16 0,-15-13 0,15 13 0,-19-10 0,19 10 0,-22-9 1,22 9-2,-24-6 1,8 5 0,0 1 0,0 0 0,1 1 0,-4 1-1,1 2 1,-2-1 1,2-2-1,-1 1 0,-1 2-1,-3-1 1,0 0 0,-2 0 0,1 0 0,-3-2 0,-1 2 0,0-1 0,-3-2 0,0 0 0,2-2 0,-1-1 0,-2 1 0,1-1 0,-1-5 0,-1 2 1,3 2-1,0-5 0,-2 3 0,-3-4 0,4 1 0,0 0 0,-1 1 0,-1-4 0,1 0 1,1 0-1,-1-1 0,1 0 0,0-2 0,-1 1 1,2-2-1,1-1 0,-3 1 1,-1 2-1,0-2 0,-3 1 0,-2 0 0,0-1 0,0 3 0,0-2 0,-1 2 0,3 0 0,-1-2 0,2 0 0,1 1 1,2-2-1,-2-3 0,3-2 0,2-1 0,1 2 0,-2-2-1,1-2 2,2 1-2,1-1 2,3 4-1,-2-1 0,0-1 0,3-1 1,2 1-1,1 1 0,2-1 0,1 0 0,1 2 0,0-1 0,2 0 1,1 4-1,2-2 0,0 1 0,1 2 1,3 3-1,6 13 0,-12-19 0,12 19 0,0 0 0,-10-13 0,10 13 0,0 0 0,0 0 0,0 0 0,0 0 0,0 0 0,7-14 0,-7 14 0,0 0 0,0 0-1,14-8 1,-14 8 1,0 0-1,0 0 0,0 0 0,0 0 0,0 0 0,0 0 0,0 0 0,0 0 0,0 0 0,0 0 0,0 0 0,0 0 0,0 0 0,0 0 1,0 0-1,0 0 0,0 0 0,0 0 0,0 0 0,0 0-1,0 0 2,-14 0-1,14 0 0,0 0 0,-14 8 0,14-8 0,0 0 0,-14 5 0,14-5-1,0 0-1,-16 4-4,22 12-16,-19-11-18,13-5-3,-24 23 1,4-2-1</inkml:trace>
  <inkml:trace contextRef="#ctx0" brushRef="#br0" timeOffset="4582">860 63 13,'0'0'24,"0"0"0,0 0-6,0 0-1,5-15-2,-5 15-2,0 0-2,0 0 0,0 0-2,0 0-1,0 0 0,1 20-2,-1-20 0,0 0-2,-7 15 0,7-15 0,0 0-1,3 18 1,-3-18-1,0 0 0,0 0-1,17-3 1,-17 3-1,14-9 0,-14 9 0,0 0-1,14-9 0,-14 9 1,0 0-1,0 0 0,0 0 0,0 0 0,0 0 0,0 0-1,0 0 1,0 0 0,-14 7-1,14-7 1,0 0 0,0 0 0,0 0 0,-14 0 0,14 0-1,-6-14 1,6 14 0,-11-19-1,3 6 1,8 13-1,-14-17 0,14 17 0,-15-8 0,15 8-1,-21 4-2,4-5-7,11 17-26,-18-2-4,2 11 0,-7 8-2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4T08:10:40.9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1190 8001 19,'0'0'27,"0"0"1,0 0 2,0 0-12,1 16-5,-1-16-2,0 0-2,0 0-1,0 0 0,0 0-2,19-18-1,-16 1-1,8 1-1,-4-9-1,3-4 0,1-3-1,0 0 1,0-8 0,1 4 1,-2-2-1,0 4 1,-2 0-1,-1 3 0,-1 0 0,0 2 0,0 1-1,-2-2 0,-1-2-1,1-2 1,1-4-1,-2 1 1,-2-5-1,1 1 0,-1 1 1,-1 2-1,-1 4 0,-1 5 1,-1 2-1,0 0 0,0 2 1,-1 3 0,1-1 0,0-1-1,-1 0 1,2-2-1,1-2 1,-1-2-1,1 4 0,-1-1 0,1 5 0,-1 3 1,-1 0-1,0 4 1,-1 0-1,4 15 0,-9-23 1,6 8-1,-1-1 1,-1 1-1,2-4 0,-1 1 1,0-1-1,-1 1 0,1 4 1,-2-1-1,0 2 0,1-1 0,5 14 0,-10-17 0,10 17 0,-7-15 0,7 15 0,-6-19 0,6 19 0,-6-21 0,6 21 1,-6-22-1,6 22 0,-9-24 0,5 11 0,4 13 0,-9-22 0,9 22 0,-7-24 0,7 24 1,-6-22-1,6 22 0,-5-16 0,5 16 0,-6-13 0,6 13 0,0 0 0,-6-14-1,6 14 1,-6-16 0,5 3 0,1 13 0,-4-25 0,2 12 0,2 13 0,-3-23-1,3 23 2,0 0-1,0 0 0,0 0 0,0 0 0,0 0 0,0 0 0,0 0 0,0 0 0,-7 24 0,7-8-1,0 8 1,1 7 0,-1 4 0,0 5 0,0 1 0,0-1 0,0 0 0,0-3 0,-1-8 0,1-4 0,0-5 0,0-6 0,0-14 0,0 20 0,0-20 1,0 0-1,0 16 0,0-16 0,0 0 0,0 0 0,0 0 0,0 0 0,0 0 0,0 0 0,0 0 0,0 0-1,-6-14 1,3-2 0,1-3-1,-1-6 1,1-7 0,-3-5 0,1-5 0,-1 1 0,-1 3 0,3 2 0,-2 4 0,2 5 1,-2 8-1,5 19 0,-4-17 0,4 17 0,0 0 0,0 0-1,0 0 1,0 0 0,0 0 0,0 0 0,0 0 0,0 0 0,19 8 0,-19-8 1,19 8-1,-19-8 0,25 17 0,-10-2 0,1 6 0,3-1 0,-1 6 0,3-1 0,1 3 1,0-3-1,2 0 0,-1-3 0,1-3 1,-2-4-1,0 0 0,-1-5 1,-4 2-1,0-5 0,-4-1 0,-13-6 0,18 7 1,-18-7-1,0 0 0,0 0 0,13 9-1,-13-9 0,0 0-2,4 13-10,-4-13-22,0 0-5,-3-23 0,8-7-2</inkml:trace>
  <inkml:trace contextRef="#ctx0" brushRef="#br0" timeOffset="2932">438 5559 35,'0'0'32,"0"0"0,0 0 0,0 0-16,0 0-3,-16 3 0,16-3-4,0 0-3,-9 13-2,9-13 0,0 0 0,-20-3-2,20 3 1,0 0-1,-18-15-1,18 15 0,-13-22 1,4 9-1,3-2 0,-3 0 0,0 1 0,-1-4 1,10 18-1,-22-29 0,11 15 0,-2 0 1,3-1-1,-2-1-1,0-4 1,0 1 0,1-4 0,-1-2-1,0-1 1,0-3-1,0 0 1,-1-1-1,1 2 0,0-2 1,2 2-1,-2-2 0,2-1 1,0 0-1,-1-3 0,1-3 0,0-2 0,1 0 0,0-6 1,0 3-2,2-1 1,-2-3 0,1 5 0,3-2 0,0 0 0,4 2 0,2 0 0,4-4 0,2 0 0,5-4 0,2-1 0,4 0 0,0 0 0,1 1 0,0 3 0,-1 6-1,1 7 2,0 3-1,-1 5 0,1 1 0,-1 2 1,1 3-1,2 0 1,-2 0-1,-1-2 0,-2 5 0,-1 0 0,-2 2 0,-13 14 0,19-16 0,-19 16 0,0 0 0,0 0 1,0 0-1,0 0 0,0 0 0,0 0 0,0 0 0,0 0 0,0 0 0,0 0 0,11-13 0,-11 13 0,0 0-1,0 0 0,0 0 0,0 0 1,-17 9-2,17-9 1,-16 9 0,16-9 0,-21 7 0,21-7 1,-25 4 0,25-4-1,-29 0 1,11-1 0,-1 1 0,-2 0-1,-2 1 1,0 1 0,0 1 0,1 0 0,3-2 1,1 2-1,2-1 1,16-2 0,-23 1 0,23-1 0,0 0 0,0 0-1,0 0 1,0 0 0,0 0 0,24-9-1,-6 5 1,5-1-1,4 1 1,4 1 0,0 2-1,3-1 0,-2 2 0,1 3 1,-1-1-1,-5 1 0,-2-3 0,-4 1 0,-5 0 0,-3-1 1,-13 0-1,0 0 0,13 18 1,-17-2-1,-3 4 1,-2 6-1,0 4 1,0 1-3,3 2-2,-4-18-20,10-15-14,13 8-3,2-29 0,7-31-1</inkml:trace>
  <inkml:trace contextRef="#ctx0" brushRef="#br0" timeOffset="6099">1101 3249 34,'0'0'29,"31"0"3,-15-5-2,-4-10-15,13 7-3,-10-17-1,14 8 0,-11-16-4,9 4-1,-8-10-1,4 4-1,-5-6 0,1 4-1,-4-6 0,0 0-1,-3-5 1,2 0-1,-5-5 0,3 0-1,-4-4 1,0 1-1,-6 1 1,-1 2-2,-5 4 1,-3 5 0,-5 1 0,-2 5-1,0 1 0,-3-1 0,3-5 0,-1 3 0,0-1-1,2 0 1,0 2-1,-1 0 1,1 3 0,1 7 0,0 4 1,2 2 0,0 4 0,1 3 0,2 1 0,7 15-1,-12-23 1,12 23 0,-11-21-1,11 21 1,-10-22-1,10 22 1,-12-22-1,12 22 0,-10-19 1,10 19-1,-9-14 0,9 14 0,0 0 0,-10-13 0,10 13 0,0 0 0,-8-15 0,8 15 1,-6-16-1,6 16 0,-5-16 0,5 16 0,-5-13 1,5 13-1,0 0 0,0 0 0,0 0 0,0 0 0,0 0-1,0 0 1,0 0 0,0 0-1,-3 13 1,3-13 0,5 29 0,-4-8 0,2 7 0,-4 3 1,-4 0-1,4 0 0,-7 0 0,7-3 0,-7-4 0,7-4 0,-3-4-1,4-16 1,-2 21 0,2-21 0,0 0 0,0 13 1,0-13-1,0 0 0,0 0 0,-1-25 0,-1 8 0,2-4 0,0-4-1,2-5 1,1-2 0,-2 1 1,5-1-1,-3 6 0,1 3 0,-2 4 0,2 5 1,-4 14-2,0 0 1,0-14 0,0 14 0,0 0 0,0 0 0,0 0 0,0 0 0,0 0 0,0 0 0,0 0-1,0 0 1,13 9 0,-4 4 0,2 3 0,3 5 0,3 2 0,3 2 0,4 0 1,2 2-1,3-2 1,-1-1-1,3-4 0,0 2-1,-3-8-4,8 6-24,-15-12-10,-2-1 0,-19-7-3,15-1 2</inkml:trace>
  <inkml:trace contextRef="#ctx0" brushRef="#br0" timeOffset="7940">787 812 31,'0'0'29,"0"0"3,0 0-6,0 0-9,0 0-2,0 0-2,0 0-3,11-13-4,-11-2-1,8 1-2,-5-8 0,4-1-2,-2-10 0,2-1 0,-4-7 1,1 0-2,-5-3 1,-1-1-1,-3 3 1,-4-3 0,-5 6-2,-2-1 2,-3 3-2,-3-1 2,-5-2-2,-2 4 1,-4 1 0,-1 1-1,-3 3 2,1 6-1,-4 3 0,0 6 1,1 8-1,1 10 1,-2 4-1,3 8 1,3 7-1,2 7 1,4 9 0,4 4-1,5 5 1,9 6 0,4 2 0,7 4 0,4 2 0,4 1 0,2-5 0,6 3 0,-3-6 0,3-3 0,-1-5 0,2-5-1,-1-3 1,1-4 0,0-5 0,-1-3 0,0-6-1,-3-1 1,-2-5-1,0 0 0,-12-13 1,13 16-2,-13-16 2,0 0-1,8 17 0,-8-17 1,0 0-1,0 0 1,0 0-1,0 0 0,0 0 0,-9-14 0,9 14-1,-10-17 0,10 17-1,-14-23 1,8 10-1,-5-2 1,0-1-1,-4 0 1,-1 0 0,-4-2 0,-4 3 1,-3 1-1,1 3 0,-2-1 1,3 4 0,1-1 0,5 0 0,3 3 0,2-3 2,14 9-1,-14-13 0,14 13 0,0 0 1,0 0-1,0 0 0,0 0 0,7 15 0,5-2 1,1 2-1,5 2 0,1 0 1,5 5-1,-1-2 0,2 2 0,0 1 0,-1-3-1,-3 1 1,-2-3-1,-1-5 0,-4-1 1,-14-12-1,21 10 1,-21-10 0,13-4-1,-13 4 1,8-18 0,-8 18 0,6-27 1,-4 13-1,4-9 0,-1-2 0,1 0 0,-2-4 0,2-1-1,-2-1 1,-1 0-2,2 2-1,-5 4-4,15 16-24,-15-9-11,0 18 0,14-17-2,1 17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4T08:10:54.12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907 6940 40,'16'-1'29,"-16"1"1,0 0-7,22-6-7,-22 6-3,0 0-4,14-20-3,-14 20-1,14-24-1,-2 5-1,-3-8-1,4-1 1,-1-7-1,3 0 1,-3-9 0,4 2 0,-6-6 1,5 1-1,-6-5 0,1 4 0,-4-7-1,1 1 0,-2-4-1,-1 1 0,-1-2 0,-1 5 0,-2-2 0,0 1-2,-2 4 1,1 2-1,-2 2 1,1 0-1,1 1 1,-1 1 0,1 1-1,-1 1 1,1 3 1,-2 2-2,0 1 2,0 6-2,-1 3 2,1 3-1,-2 8 0,1 0-1,1 3 1,3 14 1,-9-21-1,9 21 0,0 0 0,-13-17 0,13 17 0,0 0 1,-18-17-1,18 17-1,0 0 1,-15-19 0,15 19 0,-7-13 0,7 13 0,-6-15 0,6 15 0,0 0 0,-9-16 1,9 16-1,0 0 0,0 0 0,0 0 0,-10-13 0,10 13 0,0 0 0,0 0 0,0 0 0,-13-11 0,13 11 0,0 0 0,0 0 0,-12-13 0,12 13 0,0 0 0,0 0 0,-15-17 0,15 17 0,0 0 0,-13-14 0,13 14 0,0 0 0,0 0 0,0 0 0,-13-10 0,13 10 1,0 0-1,0 0-1,0 0 1,0 0 0,0 0 0,0 0 0,0 0 0,0 0 0,0 0 0,0 13 0,0-13 0,-3 30 0,-2-8 0,1 3 0,-4 7 0,1 4 0,0 0 0,-2 1 0,0-2 0,2-5 0,-1-2-1,4-5 2,-1-6-1,2-4 0,3-13 0,-4 14-1,4-14 1,0 0 0,0 0 0,4-14 0,1-1 0,1-7 0,1-7 0,0-4 0,4-4 1,-2-4-1,-2-1 0,0-1 0,-1 6 0,0 5 0,-3 7 1,0 4-1,0 6 0,-3 15 0,0 0-1,0 0 1,16 14 0,-7 2 1,3 1-1,6 4 1,1 1-1,6 0 1,0-3 0,4 3 1,-1-2-1,2 3 0,-4 1 0,-1-1-1,-2 7-4,-12-11-24,7 10-9,-8-8 0,-1-2-3,-9-19 1</inkml:trace>
  <inkml:trace contextRef="#ctx0" brushRef="#br0" timeOffset="2059">344 4757 39,'0'0'33,"0"0"0,0 0 2,-14 6-16,14-6-5,0 0-4,0 0-3,-14-6-2,14 6-2,-14-14 0,14 14-1,-19-19 0,19 19 0,-22-29 0,12 11-1,-3-1 1,1-2 0,-2-4 0,3 0-1,-4-4 1,2 0-1,-2-2 1,2 1-1,-2-4 0,3-1 0,-1 0 0,1-2-1,0-3 1,2 2-1,1-2 1,-1-1-1,1-3 1,0 1 0,0-4-1,2 3 1,1-3-1,4-2 0,4-4 0,5 0 1,4-1 0,3-4-1,4 1 1,3-2-1,2-3 1,1 1-1,1 2 1,0 3-1,-1 3 1,-1 6-1,1 3 0,-4 4 0,0 9 0,-6 7 2,0 2-2,-5 8 1,-9 14-1,11-20 1,-11 20 0,0 0-1,0 0 0,0 0-1,0 0 0,0 0-1,-13 2 1,13-2-1,0 0 0,-19 4-1,19-4 1,-15 6-1,15-6 2,-16 8-1,16-8 0,-22 10 0,9-7 2,-5 4-1,-1 1 1,-2-1 0,-4 3 0,0 2 0,-2 3 0,2-5 0,0 5 0,6-5 0,1-1 0,18-9 1,-19 10-1,19-10 1,0 0 0,19-15 0,-1 1 0,3-1 0,2-3 1,5 1 0,0-2-1,2 1 1,-1 0-1,1 2 1,-4 4-1,2 2 1,-6 1-1,-1 2-1,-5-1 1,-1 7-1,-15 1 0,13 12-1,-14 5 2,-1 7-2,-2 4 2,-2 4-2,0 5 2,0 1-2,0 4 2,2-6-2,5 0-3,-5-20-17,14 2-16,-10-18-3,18-5-1,-3-17 0</inkml:trace>
  <inkml:trace contextRef="#ctx0" brushRef="#br0" timeOffset="4617">1529 2668 45,'14'21'30,"-14"-21"2,0 0-6,17 9-12,-17-9-1,0 0 1,0 0-4,24-3-3,-24 3 0,16-6-2,-16 6 0,16-6-1,-16 6-1,17-9 0,-17 9-1,17-19 0,-8 4 0,-9 15 0,24-29-1,-14 11 0,3 1 0,-2 1 0,-3-2 0,3 0 0,-4-2 0,2-1 0,-3-1 0,4-3-1,-4-5 1,4-3-1,2-1 1,0-4-1,0 2 1,0-1-1,-2-2 2,-1 3-2,-2-2 2,-2 4-2,-4-1 2,-1 1-2,-3-6 2,-1 2-2,-4-3 1,1-2-1,-2-4 0,0-3 1,-1 4-1,0-1 0,-2 6 0,0 1 1,3 5-1,-3 1 0,4 8 1,0 2-1,-1-1 1,0 2 0,2-7-1,0 2 1,-4-1-2,3 1 2,-4-5-1,1 3 0,1-1-1,0 3 1,-1 3-1,3 1 2,-1 1-1,-2 2 0,3 3 1,-1 1-1,0-1 0,0-3 0,0 1 2,-1-1-4,1-2 4,0 1-2,0-3 0,0 1 0,1-1 0,-1 4 0,-2 2 0,4 3 0,7 16 0,-15-22 0,15 22 0,0 0 0,-14-15 0,14 15 0,0 0 0,0 0 0,-6-16 0,6 16 0,0 0 0,0 0 0,0 0 0,0 0 0,0 0 0,-3 25 0,1-4 0,-1 7 0,-1 3 0,-1 5 0,0 3 0,-1 0-2,1 1 1,2 0 1,0-8-1,2-1 1,1-9-1,0-1 1,0-21 0,0 22 0,0-22 0,0 0 0,0 0 0,-10-15-1,10 15 1,-11-23-1,7 8 1,-1-7 0,1-2 0,3-1 0,-1-6 0,4 0 0,-1-4 0,2 1 0,0 3 0,0 3 0,0 6 0,0 5 0,0 3-1,-3 14 1,0 0 0,0 0 0,7 23 0,-1-7 0,3 3 0,3 1 0,4 3 0,4-3 0,4-1 0,3 0 0,2-2-1,1-4-2,3 9-11,-10-19-20,5 4-6,-5-7-1,4-1-1</inkml:trace>
  <inkml:trace contextRef="#ctx0" brushRef="#br0" timeOffset="7113">297 174 24,'13'-9'26,"-13"9"1,0 0 1,0 0-14,0 0-4,0 0-1,0 0-1,0 0-2,0 0-1,0 0 0,0 0 0,0 0 1,-12-13-3,12 13 0,0 0-1,0 0 1,0 0-2,0 0 0,0 0 0,0 0-1,0 0 1,0 0-1,0 0 0,0 0 0,0 0 0,0 0 0,0 0 0,0 0 0,0 0 0,0 0 0,0 0 0,0 0 0,0 0 1,0 0-1,0 0 1,0 0 0,0 0-1,0 0 1,0 0 0,0 0 1,0 0-1,0 0 0,0 0 1,0 0-1,0 0 1,0 0-1,0 0 0,0 0 0,0 0 0,0 0 0,0 0-1,0 0 1,0 0-1,0 0 0,0 0 1,0 0-1,0 0 0,0 0 0,0 0 0,0 0 1,0 0-1,0 0 0,0 0 1,0 0-1,0 0 1,0 0-1,0 0 1,0 0-1,0 0 0,0 0 0,0 0 0,0 0 0,0 0 1,0 0-1,0 0 0,0 0 0,0 0 0,0 0-1,0 0 1,0 0 1,0 0-1,0 0 0,0 0 0,0 0 0,0 0 0,0 0 0,0 0 0,0 0 0,0 0 0,0 0 0,0 0 0,0 0 0,0 0 0,0 0 1,0 0-1,0 0 0,0 0 1,0 0-1,0 0 0,0 0 0,0 0 0,0 0 0,0 0-1,0 0-4,0 24-21,0-24-10,-4 13 0,4-13-3,-6 16 2</inkml:trace>
  <inkml:trace contextRef="#ctx0" brushRef="#br0" timeOffset="13447">776 40 20,'0'0'21,"0"0"2,0 0-6,0 0-1,0 0-4,0 0-1,0 0-2,15 5 1,-15-5-1,0 0-1,16-18-2,-16 18-1,22-10-1,-9 7 0,-13 3-2,27-9 1,-14 6-1,6 3 0,-4 0 1,6 1-1,-4-1 0,5 5 0,-1-5 1,4 3-1,-1-3 0,2 1 0,-1-1 0,2 5 1,-4-1-2,4 2 1,-3 6-1,1 1 0,1 2 1,4 4 0,-4-2-1,4 3 1,-2-4 0,4 1 0,-1-2-1,2-2 1,-4 1-2,1-1 2,-1 3-2,1 0 1,-4 3 0,-1 2-1,-1 0 1,-5 4 0,0-5 0,2 5-1,-4-3 0,4-1 0,3 2 0,-1-3 0,1 2 0,4-2 0,-2 1 0,-1 4 1,-1-3-1,-2 3 0,-3-3 0,-1 2 1,0-1-1,-2 1 0,-1-1 0,1-2 0,2-2 0,-1 2 0,0-1 0,0-2 1,1-1-1,-2 4 0,0 0 0,-1 2 1,-2 2-1,1 2 0,-3 1 0,4 1 0,-4-1 0,3 3 1,0-8-1,-1 4 1,0-3-1,0-1 0,1 1 1,-4-2-1,2 3 1,-5-3-1,-1 4 1,0-1-1,0-1 1,0 2-1,-2-4 1,2 5-1,-2-5 0,2 0 0,0 5 0,0-7 0,2 5-1,-3 0 2,3 0-2,-1 3 2,-1-1-2,1 2 2,-1-2-1,0 2 0,0 2 0,-1 0 0,-1 1 0,2-1 0,-2 3 0,2 0 0,-1 0 0,1 4-1,-2-1 1,2-1 0,-3 4-1,1-3 1,-1 3 0,0-2-1,-1 2 1,-2-4 1,1 1-1,-1 0 0,0-2 0,0-1 0,0-1 0,-1 2 1,-1-1-1,2 1 0,-1 3-1,-1-1 1,1 1 0,2 1 1,-1-1-1,2-6 0,-1-1 0,2-1 0,-1-4 0,-2 2 0,0-1 1,0 5-2,-3 2 1,-3 1 0,0 3 0,-2 1-1,1-3 2,0 3-2,-1-3 1,2-6 1,2-1-1,0 1 0,1 1 0,-2 0 0,2-1 0,-3 7 0,0 4 0,-2 4 0,-3 2 0,1 0 0,-2 0 0,0-3 0,2-3 0,0-5 0,-1-7 0,3-5 0,-4-7 0,4 1 0,-3-3 0,-1-1 1,-3 1-1,3 3 0,-2 1 1,-1-2-2,3 4 1,-3-3 0,5-1 1,1 0-2,-1-1 1,10-16 0,-19 22 0,19-22 0,-23 23 0,23-23 0,-26 25 0,11-10 0,-1 0 0,0 0 0,-2 1 0,2-2 0,0 0 0,1-3 0,2 1 0,13-12 0,-26 21 0,26-21 0,-23 16 0,10-7 0,-2 1 0,0 2 0,-3-2 0,2 2 0,-3 0 0,1 3 0,1-4 0,0 1 0,4-2 0,0-1 0,13-9 0,-22 19 0,22-19 0,-21 17 0,21-17 0,-23 19 0,8-9 0,2 3 0,-4-1 0,3 1 0,0-1 0,0-2 0,14-10 0,-23 18 0,23-18 0,-16 9 0,16-9 0,-15 6 0,15-6 0,-16 7 0,16-7 0,-16 10-1,16-10 1,-16 12 0,16-12 0,-16 10 0,16-10 1,0 0-2,-18 9 1,18-9 1,0 0-1,0 0 0,0 0-1,-13 12 1,13-12 0,0 0 1,0 0-2,0 0 1,-11 13 0,11-13 0,0 0 0,0 0 0,0 0 0,0 0 0,0 0 1,0 0-1,0 0 0,-13 11 0,13-11 0,0 0 0,0 0 0,0 0 0,0 0-1,0 0 1,0 0 0,-9 13 0,9-13 0,0 0 1,0 0-2,0 0 1,0 0 1,0 0-2,0 0 2,-13 10-2,13-10 1,0 0 0,0 0 0,0 0 0,0 0 0,0 0 0,0 0 0,0 0 0,0 0 0,0 0 0,0 0 0,0 0 0,0 0 0,0 0 0,0 0 0,0 0 0,0 0 0,0 0 0,0 0-1,0 0 1,13-13 0,-13 13 0,12-16 0,-5 2 0,1 1 0,1-3 0,-2-2 0,-1 1 1,0-4-1,0-1 0,-2 4 0,2-2 0,-2-1 0,1-1 0,1 1 0,0 2 0,1 3 0,-1 1 0,1 1 0,-7 14 0,12-22 1,-12 22-1,9-14-1,-9 14 2,0 0-1,10-17-1,-10 17 1,0 0 0,6-18 0,-6 18 0,3-15 0,-3 15 0,0 0 0,0-17 0,0 17 0,0 0 0,0 0 0,0 0 0,0 0 0,0 0 0,0 0 0,0 0 0,0 0 0,0 0 0,-18 13 0,8 0 0,-2 5-1,-4 4 1,0 3 0,-2 1 0,2 4 0,1-2 0,0-2 0,5-2 0,0-2 0,2-1 0,1-5-1,0 3 2,-1-3-1,1-1 0,-2-2 0,2 2 0,-4-2 0,11-13 0,-16 22 0,16-22 0,-10 15-1,10-15 1,0 0 0,0 0 0,-6 13 0,6-13 0,0 0 0,0 0 0,0 0 1,0 0-1,0 0 0,0 0 0,13 1 0,-13-1 0,15 8 0,-15-8 0,22 10 1,-9-4-1,3 0 0,2 1 0,1 1 0,3-1 0,1 0 0,0 2 1,1-2-1,-2 2 0,-1 0 0,1 1 0,-5 1 0,1-4 0,-2 3 0,-16-10 0,25 15 0,-25-15 0,20 9 0,-20-9 1,0 0-1,14 3 0,-14-3 1,0 0-1,0 0 0,0 0 0,0 0 0,0 0 0,0 0 1,0 0-2,0 0-1,0 0-7,15-7-20,-15 7-13,-13-15 1,-1 10-2,-5 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4T08:11:15.17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608 6506 17,'-6'25'28,"6"-25"2,-17 10-9,21 4-4,-4-14 1,0 0-3,-18 6-1,18-6-2,0 0-4,-9 14-1,-4-14-2,13 0-1,-14 9-1,14-9 0,-14 9-1,14-9 0,0 0 0,0 0 0,-14 3 0,14-3-1,0 0 1,-12-16-1,12 16 0,-18-19 0,8 5 0,10 14 0,-24-23-1,24 23 1,-25-24 0,12 11 0,0 0-1,-2-1 1,1 0 0,0-5 0,1-5 0,0-1 0,0-6 0,0-1 1,-2-9-1,2-1 1,-1-2-1,0 0 0,1-1 0,-1-1 0,1-1-1,3-2 0,2-4 0,4-2 0,3-6 0,3-2 0,6-6 0,2-6 0,3 0 0,4-3 0,2 4 1,0 5-1,1 3 0,1 10 0,-4 6 0,1 12 0,-3 8 1,-2 8-2,-1 5 2,0 3-2,-12 14 1,22-25 0,-9 14 0,0-6 0,3 0 0,-1-1 0,-3-1 0,-1 4 0,-2 2 0,-9 13 0,0 0 0,12-13-1,-12 13 1,0 0-1,-9 20 0,9-20 0,-10 14 0,10-14 0,-16 11 0,16-11 0,-21 9-1,6-6 1,1 3-1,-4 1 1,0 1 0,-1-1 0,0 1 0,2-1 0,-1 0 1,2-2 0,3-1-1,-2-2 1,2 0 0,13-2 0,-22 8 0,22-8 0,-18 7 0,18-7 1,0 0-1,0 0 1,0 0 0,0-16 0,12 1 0,5-2-1,3-2 1,3-2 0,2 2 0,3 0-1,-2 7 1,1 9 0,-5 4-1,-2 4 1,-2 7-1,-6 8 1,0 5-1,-5 8 1,-1 0-1,-3 4 0,-2-2 0,-2 5 0,2-4-1,-4-16-6,15 5-26,-12-25-7,0 0 0,18-34-2</inkml:trace>
  <inkml:trace contextRef="#ctx0" brushRef="#br0" timeOffset="1966">1303 4020 59,'0'0'37,"26"-3"-1,-8-4-5,-6-20-13,20 14-5,-10-24-4,13 5-4,-5-11-2,6-2 0,-3-7-1,1-1-1,-1-7 0,-2 1-1,-6-1 1,-1 1 0,-8-3 1,-6 2-1,-4-1 0,-5 6 0,-3 2 0,-3 0 0,-2 1 0,-1 4 0,1 2 0,0 6-1,-1 4 1,0 8 0,-3 3-1,0 5 1,-3 4-1,14 16 1,-26-17-1,26 17 0,-24-12 0,24 12 0,-17-16 0,17 16 0,-8-24 1,8 11-1,0 0 1,2-1-1,-2 14 0,4-22 0,-4 22 1,0 0-1,0 0 0,0 0 0,0 0 1,-17 5-1,17-5 0,-17 22 0,10-9 0,0 3 0,-1 3 0,3 3 0,-1 2-1,0 4 1,-2 0 0,0 0 0,0 1 0,-1-2 0,1-4 0,0-4 0,0-2 0,8-17 0,0 0 0,-18 11 0,18-11 0,-7-19-1,4 3 1,1-5 0,4-6 0,1-4 0,4 0 0,2-2 0,-2 4 0,3 0 0,-1 5 0,0 3 0,-3 5 1,-6 16-1,9-17 1,-9 17 0,0 0 0,0 0-1,17 1 1,-17-1 0,19 19 0,-2-3 0,2 2 0,3 6 0,3-2-1,1 4 1,2 1-2,0-5-1,6 7-9,-14-22-23,10 1-7,-5-11 0,0-10-2</inkml:trace>
  <inkml:trace contextRef="#ctx0" brushRef="#br0" timeOffset="3947">515 2059 13,'0'0'25,"0"0"1,0 0 3,-13 6-11,13-6-2,0 0-2,0 0-2,-14 0-2,14 0-1,0 0-1,0 0-2,0 0-1,-14-3-1,14 3-1,-13-3 0,13 3-1,-19-4 1,19 4 0,-21-6-1,7-1 1,14 7 1,-28-20-1,13 9 0,-4-7 0,3 2-1,-5-9 0,4 3 0,-2 0-1,2-2-3,6 9-3,-8-8-24,19 23-10,-14-24 1,14 24-2,-3-17 1</inkml:trace>
  <inkml:trace contextRef="#ctx0" brushRef="#br0" timeOffset="4384">95 1568 94,'0'0'38,"2"-16"0,-2 16-1,0 0-31,10-19-5,-10 19-5,0 0-15,7-17-17,-7 17 0,3-20-2,-1 5 2</inkml:trace>
  <inkml:trace contextRef="#ctx0" brushRef="#br0" timeOffset="4571">28 1319 77,'0'0'34,"-5"-20"0,5 20-1,-7-22-29,7 22-21,-2-28-14,-3 3-1,0 1-2,1-7 0</inkml:trace>
  <inkml:trace contextRef="#ctx0" brushRef="#br0" timeOffset="4711">3 953 56,'4'-24'31,"-4"24"0,3-25-3,-1 9-21,-2 2-12,0 0-9,-3-3-7,3 2-1,-3-10 1,6 9 4,-6-9 8,9 4 5,-4-1 7,6 3 3,-4 1-14,-4-8 0,11 11-3,-13-17-4</inkml:trace>
  <inkml:trace contextRef="#ctx0" brushRef="#br0" timeOffset="4945">163 370 92,'4'-14'36,"4"-5"-1,-1 2-5,2-9-30,1-6-11,0 8-23,2 3-1,-5 5-1,-1 3 0</inkml:trace>
  <inkml:trace contextRef="#ctx0" brushRef="#br0" timeOffset="6381">330 91 59,'8'-13'34,"5"1"-2,-13 12-2,12-28-20,-12 28-10,14-25-28,-14 25-3,9-13-2,-9 13 0</inkml:trace>
  <inkml:trace contextRef="#ctx0" brushRef="#br0" timeOffset="9235">122 203 20,'-18'10'27,"18"-10"1,-4 13-5,4-13-2,0 0-4,-16 8-2,16-8-2,0 0-2,-5 14-3,5-14-2,0 0-1,0 0-1,0 0-2,13-13 1,1 6-1,0-6 0,5-1-1,-1-5 1,3 2-1,-4-3 0,-1 4 0,1 0 0,-3 1-1,-1 4 0,-13 11 1,24-17-1,-24 17 0,20-7 0,-20 7 1,20-3-1,-20 3 0,17-1 1,-17 1 0,13 0-1,-13 0 1,0 0 0,14 1 0,-14-1-1,0 0 1,0 0 0,0 0-1,0 0 0,0 0 1,6 18-1,-6-18 1,2 29-1,-2-7 0,2 5 0,-4 1-1,7 8-10,-11-8-23,5-1-4,-2-4 0,-2-5-3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4T08:11:32.48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 68 58,'0'0'36,"0"0"0,0 0-6,24 0-12,-24 0-3,0 0-4,0 0-3,0 0-2,0 0-1,0 0-1,0 0 0,0 0-1,0 0-1,0 0 0,0 0 0,0 0-1,0 0 0,0 0 0,0 0-1,0 0-1,0 0-1,0-17-1,0 17-4,-17-15-12,17 15-20,-4-14-2,4 14 1,0-22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4T08:11:33.1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 90 93,'0'0'38,"-15"1"1,15-1-3,0 0-33,0 0-3,-7-24-9,7 24-26,12-24-1,-9 5-1,1-5-2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3-04T08:11:32.84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-7 653 93,'0'0'38,"2"-16"2,-2 16-2,0 0-31,0 0 0,0 0-2,0 0-2,0 0-1,0 0 0,0 0-1,0 0 0,0 0-2,0 0-2,0-14 0,0 14-4,0 0-5,0 0-24,9-14-4,-9 14 1,0 0-1</inkml:trace>
  <inkml:trace contextRef="#ctx0" brushRef="#br0" timeOffset="452">23 0 101,'0'0'40,"0"0"0,0 0-2,0 0-35,0 0-5,0 0-30,0 0-6,0 0-1,0 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29-May-11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29-May-11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29-May-11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29-May-11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29-May-11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29-May-11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29-May-11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29-May-11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29-May-11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29-May-11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29-May-11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29-May-11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29-May-11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customXml" Target="../ink/ink9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6.emf"/><Relationship Id="rId18" Type="http://schemas.openxmlformats.org/officeDocument/2006/relationships/customXml" Target="../ink/ink18.xml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customXml" Target="../ink/ink15.xml"/><Relationship Id="rId17" Type="http://schemas.openxmlformats.org/officeDocument/2006/relationships/image" Target="../media/image18.emf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14.xml"/><Relationship Id="rId19" Type="http://schemas.openxmlformats.org/officeDocument/2006/relationships/image" Target="../media/image19.emf"/><Relationship Id="rId4" Type="http://schemas.openxmlformats.org/officeDocument/2006/relationships/customXml" Target="../ink/ink11.xml"/><Relationship Id="rId9" Type="http://schemas.openxmlformats.org/officeDocument/2006/relationships/image" Target="../media/image14.emf"/><Relationship Id="rId14" Type="http://schemas.openxmlformats.org/officeDocument/2006/relationships/customXml" Target="../ink/ink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13760"/>
            <a:ext cx="7772400" cy="1975104"/>
          </a:xfrm>
        </p:spPr>
        <p:txBody>
          <a:bodyPr/>
          <a:lstStyle/>
          <a:p>
            <a:r>
              <a:rPr lang="en-US" dirty="0" smtClean="0"/>
              <a:t>Theory 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1508760"/>
          </a:xfrm>
        </p:spPr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15 </a:t>
            </a:r>
            <a:r>
              <a:rPr lang="en-US" dirty="0" smtClean="0"/>
              <a:t>– </a:t>
            </a:r>
            <a:r>
              <a:rPr lang="en-US" dirty="0" smtClean="0"/>
              <a:t>Dataflo</a:t>
            </a:r>
            <a:r>
              <a:rPr lang="en-US" dirty="0" smtClean="0"/>
              <a:t>w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48056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6000690"/>
            <a:ext cx="61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www.cs.technion.ac.il/~</a:t>
            </a:r>
            <a:r>
              <a:rPr lang="en-US" dirty="0" smtClean="0"/>
              <a:t>yahave/tocs2011/compilers-lec15.pptx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z="3600" dirty="0" smtClean="0"/>
              <a:t>WHILE</a:t>
            </a:r>
            <a:r>
              <a:rPr lang="en-US" dirty="0" smtClean="0"/>
              <a:t> Language: Syntax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447800"/>
            <a:ext cx="3460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ym typeface="Math A"/>
              </a:rPr>
              <a:t> </a:t>
            </a:r>
            <a:r>
              <a:rPr lang="en-US" dirty="0" err="1" smtClean="0">
                <a:sym typeface="Math A"/>
              </a:rPr>
              <a:t>AExp</a:t>
            </a:r>
            <a:r>
              <a:rPr lang="en-US" dirty="0" smtClean="0">
                <a:sym typeface="Math A"/>
              </a:rPr>
              <a:t>      arithmetic expressions</a:t>
            </a:r>
          </a:p>
          <a:p>
            <a:r>
              <a:rPr lang="en-US" dirty="0" smtClean="0">
                <a:sym typeface="Math A"/>
              </a:rPr>
              <a:t>B  </a:t>
            </a:r>
            <a:r>
              <a:rPr lang="en-US" dirty="0" err="1" smtClean="0">
                <a:sym typeface="Math A"/>
              </a:rPr>
              <a:t>BExp</a:t>
            </a:r>
            <a:r>
              <a:rPr lang="en-US" dirty="0" smtClean="0">
                <a:sym typeface="Math A"/>
              </a:rPr>
              <a:t>      </a:t>
            </a:r>
            <a:r>
              <a:rPr lang="en-US" dirty="0" err="1" smtClean="0">
                <a:sym typeface="Math A"/>
              </a:rPr>
              <a:t>boolean</a:t>
            </a:r>
            <a:r>
              <a:rPr lang="en-US" dirty="0" smtClean="0">
                <a:sym typeface="Math A"/>
              </a:rPr>
              <a:t> expressions</a:t>
            </a:r>
          </a:p>
          <a:p>
            <a:r>
              <a:rPr lang="en-US" dirty="0" smtClean="0">
                <a:sym typeface="Math A"/>
              </a:rPr>
              <a:t>S  Stmt       statements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514600"/>
            <a:ext cx="32912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                  set of variables</a:t>
            </a:r>
            <a:endParaRPr lang="en-US" dirty="0" smtClean="0">
              <a:sym typeface="Math A"/>
            </a:endParaRPr>
          </a:p>
          <a:p>
            <a:r>
              <a:rPr lang="en-US" dirty="0" smtClean="0">
                <a:sym typeface="Math A"/>
              </a:rPr>
              <a:t>Lab                 set  of labels</a:t>
            </a:r>
          </a:p>
          <a:p>
            <a:r>
              <a:rPr lang="en-US" dirty="0" err="1" smtClean="0">
                <a:sym typeface="Math A"/>
              </a:rPr>
              <a:t>Op</a:t>
            </a:r>
            <a:r>
              <a:rPr lang="en-US" baseline="-25000" dirty="0" err="1" smtClean="0">
                <a:sym typeface="Math A"/>
              </a:rPr>
              <a:t>a</a:t>
            </a:r>
            <a:r>
              <a:rPr lang="en-US" dirty="0" smtClean="0">
                <a:sym typeface="Math A"/>
              </a:rPr>
              <a:t>                arithmetic operators</a:t>
            </a:r>
          </a:p>
          <a:p>
            <a:r>
              <a:rPr lang="en-US" dirty="0" err="1" smtClean="0">
                <a:sym typeface="Math A"/>
              </a:rPr>
              <a:t>Op</a:t>
            </a:r>
            <a:r>
              <a:rPr lang="en-US" baseline="-25000" dirty="0" err="1" smtClean="0">
                <a:sym typeface="Math A"/>
              </a:rPr>
              <a:t>b</a:t>
            </a:r>
            <a:r>
              <a:rPr lang="en-US" dirty="0" smtClean="0">
                <a:sym typeface="Math A"/>
              </a:rPr>
              <a:t>                </a:t>
            </a:r>
            <a:r>
              <a:rPr lang="en-US" dirty="0" err="1" smtClean="0">
                <a:sym typeface="Math A"/>
              </a:rPr>
              <a:t>boolean</a:t>
            </a:r>
            <a:r>
              <a:rPr lang="en-US" dirty="0" smtClean="0">
                <a:sym typeface="Math A"/>
              </a:rPr>
              <a:t> operators</a:t>
            </a:r>
          </a:p>
          <a:p>
            <a:r>
              <a:rPr lang="en-US" dirty="0" err="1" smtClean="0">
                <a:sym typeface="Math A"/>
              </a:rPr>
              <a:t>Op</a:t>
            </a:r>
            <a:r>
              <a:rPr lang="en-US" baseline="-25000" dirty="0" err="1" smtClean="0">
                <a:sym typeface="Math A"/>
              </a:rPr>
              <a:t>r</a:t>
            </a:r>
            <a:r>
              <a:rPr lang="en-US" dirty="0" smtClean="0">
                <a:sym typeface="Math A"/>
              </a:rPr>
              <a:t>                 relational operators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4114800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::= x | n | a1 </a:t>
            </a:r>
            <a:r>
              <a:rPr lang="en-US" dirty="0" err="1" smtClean="0"/>
              <a:t>op</a:t>
            </a:r>
            <a:r>
              <a:rPr lang="en-US" baseline="-25000" dirty="0" err="1" smtClean="0"/>
              <a:t>a</a:t>
            </a:r>
            <a:r>
              <a:rPr lang="en-US" dirty="0" smtClean="0"/>
              <a:t> a2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648200"/>
            <a:ext cx="433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::= true | false | not b | b1 </a:t>
            </a:r>
            <a:r>
              <a:rPr lang="en-US" dirty="0" err="1" smtClean="0"/>
              <a:t>op</a:t>
            </a:r>
            <a:r>
              <a:rPr lang="en-US" baseline="-25000" dirty="0" err="1" smtClean="0"/>
              <a:t>b</a:t>
            </a:r>
            <a:r>
              <a:rPr lang="en-US" dirty="0" smtClean="0"/>
              <a:t> b2 | a1 </a:t>
            </a:r>
            <a:r>
              <a:rPr lang="en-US" dirty="0" err="1" smtClean="0"/>
              <a:t>op</a:t>
            </a:r>
            <a:r>
              <a:rPr lang="en-US" baseline="-25000" dirty="0" err="1" smtClean="0"/>
              <a:t>r</a:t>
            </a:r>
            <a:r>
              <a:rPr lang="en-US" dirty="0" smtClean="0"/>
              <a:t> a2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5105400"/>
            <a:ext cx="28507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::= [x := a]</a:t>
            </a:r>
            <a:r>
              <a:rPr lang="en-US" baseline="30000" dirty="0" smtClean="0"/>
              <a:t>lab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| [skip]</a:t>
            </a:r>
            <a:r>
              <a:rPr lang="en-US" baseline="30000" dirty="0" smtClean="0"/>
              <a:t>lab</a:t>
            </a:r>
          </a:p>
          <a:p>
            <a:r>
              <a:rPr lang="en-US" dirty="0" smtClean="0"/>
              <a:t>       | S1;S2 </a:t>
            </a:r>
            <a:br>
              <a:rPr lang="en-US" dirty="0" smtClean="0"/>
            </a:br>
            <a:r>
              <a:rPr lang="en-US" dirty="0" smtClean="0"/>
              <a:t>       | if [b]</a:t>
            </a:r>
            <a:r>
              <a:rPr lang="en-US" baseline="30000" dirty="0" smtClean="0"/>
              <a:t>lab</a:t>
            </a:r>
            <a:r>
              <a:rPr lang="en-US" dirty="0" smtClean="0"/>
              <a:t> then S1 else S2 </a:t>
            </a:r>
          </a:p>
          <a:p>
            <a:r>
              <a:rPr lang="en-US" dirty="0" smtClean="0"/>
              <a:t>       | while [b]</a:t>
            </a:r>
            <a:r>
              <a:rPr lang="en-US" baseline="30000" dirty="0" smtClean="0"/>
              <a:t>lab</a:t>
            </a:r>
            <a:r>
              <a:rPr lang="en-US" dirty="0" smtClean="0"/>
              <a:t> do 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6488668"/>
            <a:ext cx="497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(We are going to abuse syntax later for readability)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0"/>
            <a:ext cx="239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A: </a:t>
            </a:r>
            <a:r>
              <a:rPr lang="en-US" dirty="0" err="1" smtClean="0"/>
              <a:t>AExp</a:t>
            </a:r>
            <a:r>
              <a:rPr lang="en-US" dirty="0" smtClean="0"/>
              <a:t>  </a:t>
            </a:r>
            <a:r>
              <a:rPr lang="en-US" dirty="0" smtClean="0">
                <a:sym typeface="Math C"/>
              </a:rPr>
              <a:t> (State  Z)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41148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4419600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dirty="0" err="1" smtClean="0">
                <a:sym typeface="Math B"/>
              </a:rPr>
              <a:t>x</a:t>
            </a:r>
            <a:r>
              <a:rPr lang="en-US" dirty="0" smtClean="0">
                <a:sym typeface="Math B"/>
              </a:rPr>
              <a:t></a:t>
            </a:r>
            <a:r>
              <a:rPr lang="en-US" dirty="0" smtClean="0">
                <a:sym typeface="Math A"/>
              </a:rPr>
              <a:t> = (x)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87680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dirty="0" err="1" smtClean="0">
                <a:sym typeface="Math B"/>
              </a:rPr>
              <a:t>n</a:t>
            </a:r>
            <a:r>
              <a:rPr lang="en-US" dirty="0" smtClean="0">
                <a:sym typeface="Math B"/>
              </a:rPr>
              <a:t></a:t>
            </a:r>
            <a:r>
              <a:rPr lang="en-US" dirty="0" smtClean="0">
                <a:sym typeface="Math A"/>
              </a:rPr>
              <a:t> = </a:t>
            </a:r>
            <a:r>
              <a:rPr lang="en-US" dirty="0" err="1" smtClean="0">
                <a:sym typeface="Math A"/>
              </a:rPr>
              <a:t>N</a:t>
            </a:r>
            <a:r>
              <a:rPr lang="en-US" dirty="0" err="1" smtClean="0">
                <a:sym typeface="Math B"/>
              </a:rPr>
              <a:t>n</a:t>
            </a:r>
            <a:r>
              <a:rPr lang="en-US" dirty="0" smtClean="0">
                <a:sym typeface="Math B"/>
              </a:rPr>
              <a:t>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334000"/>
            <a:ext cx="337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>
                <a:sym typeface="Math B"/>
              </a:rPr>
              <a:t>a1 op a2</a:t>
            </a:r>
            <a:r>
              <a:rPr lang="en-US" dirty="0" smtClean="0">
                <a:sym typeface="Math A"/>
              </a:rPr>
              <a:t> = A</a:t>
            </a:r>
            <a:r>
              <a:rPr lang="en-US" dirty="0" smtClean="0">
                <a:sym typeface="Math B"/>
              </a:rPr>
              <a:t>a1</a:t>
            </a:r>
            <a:r>
              <a:rPr lang="en-US" dirty="0" smtClean="0">
                <a:sym typeface="Math A"/>
              </a:rPr>
              <a:t> op A</a:t>
            </a:r>
            <a:r>
              <a:rPr lang="en-US" dirty="0" smtClean="0">
                <a:sym typeface="Math B"/>
              </a:rPr>
              <a:t>a2</a:t>
            </a:r>
            <a:r>
              <a:rPr lang="en-US" dirty="0" smtClean="0">
                <a:sym typeface="Math A"/>
              </a:rPr>
              <a:t>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3800" y="3821668"/>
            <a:ext cx="344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B: </a:t>
            </a:r>
            <a:r>
              <a:rPr lang="en-US" dirty="0" err="1" smtClean="0"/>
              <a:t>BExp</a:t>
            </a:r>
            <a:r>
              <a:rPr lang="en-US" dirty="0" smtClean="0"/>
              <a:t>  </a:t>
            </a:r>
            <a:r>
              <a:rPr lang="en-US" dirty="0" smtClean="0">
                <a:sym typeface="Math C"/>
              </a:rPr>
              <a:t> (State  { true, false} 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27600" y="4126468"/>
            <a:ext cx="3987800" cy="1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56200" y="4431268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dirty="0" err="1" smtClean="0">
                <a:sym typeface="Math B"/>
              </a:rPr>
              <a:t>not</a:t>
            </a:r>
            <a:r>
              <a:rPr lang="en-US" dirty="0" smtClean="0">
                <a:sym typeface="Math B"/>
              </a:rPr>
              <a:t> b</a:t>
            </a:r>
            <a:r>
              <a:rPr lang="en-US" dirty="0" smtClean="0">
                <a:sym typeface="Math A"/>
              </a:rPr>
              <a:t> = </a:t>
            </a:r>
            <a:r>
              <a:rPr lang="en-US" dirty="0" smtClean="0">
                <a:sym typeface="Math B"/>
              </a:rPr>
              <a:t></a:t>
            </a:r>
            <a:r>
              <a:rPr lang="en-US" dirty="0" err="1" smtClean="0">
                <a:sym typeface="Math B"/>
              </a:rPr>
              <a:t>Bb</a:t>
            </a:r>
            <a:r>
              <a:rPr lang="en-US" dirty="0" smtClean="0">
                <a:sym typeface="Math B"/>
              </a:rPr>
              <a:t></a:t>
            </a:r>
            <a:r>
              <a:rPr lang="en-US" dirty="0" smtClean="0">
                <a:sym typeface="Math A"/>
              </a:rPr>
              <a:t>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56200" y="4888468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dirty="0" smtClean="0">
                <a:sym typeface="Math B"/>
              </a:rPr>
              <a:t>b1 </a:t>
            </a:r>
            <a:r>
              <a:rPr lang="en-US" dirty="0" err="1" smtClean="0">
                <a:sym typeface="Math B"/>
              </a:rPr>
              <a:t>op</a:t>
            </a:r>
            <a:r>
              <a:rPr lang="en-US" baseline="-25000" dirty="0" err="1" smtClean="0">
                <a:sym typeface="Math B"/>
              </a:rPr>
              <a:t>b</a:t>
            </a:r>
            <a:r>
              <a:rPr lang="en-US" dirty="0" smtClean="0">
                <a:sym typeface="Math B"/>
              </a:rPr>
              <a:t> b2</a:t>
            </a:r>
            <a:r>
              <a:rPr lang="en-US" dirty="0" smtClean="0">
                <a:sym typeface="Math A"/>
              </a:rPr>
              <a:t> = B</a:t>
            </a:r>
            <a:r>
              <a:rPr lang="en-US" dirty="0" smtClean="0">
                <a:sym typeface="Math B"/>
              </a:rPr>
              <a:t>b1</a:t>
            </a:r>
            <a:r>
              <a:rPr lang="en-US" dirty="0" smtClean="0">
                <a:sym typeface="Math A"/>
              </a:rPr>
              <a:t> </a:t>
            </a:r>
            <a:r>
              <a:rPr lang="en-US" dirty="0" err="1" smtClean="0">
                <a:sym typeface="Math A"/>
              </a:rPr>
              <a:t>op</a:t>
            </a:r>
            <a:r>
              <a:rPr lang="en-US" baseline="-25000" dirty="0" err="1" smtClean="0">
                <a:sym typeface="Math A"/>
              </a:rPr>
              <a:t>b</a:t>
            </a:r>
            <a:r>
              <a:rPr lang="en-US" dirty="0" smtClean="0">
                <a:sym typeface="Math A"/>
              </a:rPr>
              <a:t> B</a:t>
            </a:r>
            <a:r>
              <a:rPr lang="en-US" dirty="0" smtClean="0">
                <a:sym typeface="Math B"/>
              </a:rPr>
              <a:t>b2</a:t>
            </a:r>
            <a:r>
              <a:rPr lang="en-US" dirty="0" smtClean="0">
                <a:sym typeface="Math A"/>
              </a:rPr>
              <a:t>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56200" y="5345668"/>
            <a:ext cx="352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dirty="0" smtClean="0">
                <a:sym typeface="Math B"/>
              </a:rPr>
              <a:t>a1 </a:t>
            </a:r>
            <a:r>
              <a:rPr lang="en-US" dirty="0" err="1" smtClean="0">
                <a:sym typeface="Math B"/>
              </a:rPr>
              <a:t>op</a:t>
            </a:r>
            <a:r>
              <a:rPr lang="en-US" baseline="-25000" dirty="0" err="1" smtClean="0">
                <a:sym typeface="Math B"/>
              </a:rPr>
              <a:t>r</a:t>
            </a:r>
            <a:r>
              <a:rPr lang="en-US" dirty="0" smtClean="0">
                <a:sym typeface="Math B"/>
              </a:rPr>
              <a:t> a2</a:t>
            </a:r>
            <a:r>
              <a:rPr lang="en-US" dirty="0" smtClean="0">
                <a:sym typeface="Math A"/>
              </a:rPr>
              <a:t> = A</a:t>
            </a:r>
            <a:r>
              <a:rPr lang="en-US" dirty="0" smtClean="0">
                <a:sym typeface="Math B"/>
              </a:rPr>
              <a:t>a1</a:t>
            </a:r>
            <a:r>
              <a:rPr lang="en-US" dirty="0" smtClean="0">
                <a:sym typeface="Math A"/>
              </a:rPr>
              <a:t> </a:t>
            </a:r>
            <a:r>
              <a:rPr lang="en-US" dirty="0" err="1" smtClean="0">
                <a:sym typeface="Math A"/>
              </a:rPr>
              <a:t>op</a:t>
            </a:r>
            <a:r>
              <a:rPr lang="en-US" baseline="-25000" dirty="0" err="1" smtClean="0">
                <a:sym typeface="Math A"/>
              </a:rPr>
              <a:t>r</a:t>
            </a:r>
            <a:r>
              <a:rPr lang="en-US" dirty="0" smtClean="0">
                <a:sym typeface="Math A"/>
              </a:rPr>
              <a:t> A</a:t>
            </a:r>
            <a:r>
              <a:rPr lang="en-US" dirty="0" smtClean="0">
                <a:sym typeface="Math B"/>
              </a:rPr>
              <a:t>a2</a:t>
            </a:r>
            <a:r>
              <a:rPr lang="en-US" dirty="0" smtClean="0">
                <a:sym typeface="Math A"/>
              </a:rPr>
              <a:t>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14400" y="1900535"/>
            <a:ext cx="2617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Math A"/>
              </a:rPr>
              <a:t>  State = </a:t>
            </a:r>
            <a:r>
              <a:rPr lang="en-US" sz="2400" dirty="0" err="1" smtClean="0">
                <a:sym typeface="Math A"/>
              </a:rPr>
              <a:t>Var</a:t>
            </a:r>
            <a:r>
              <a:rPr lang="en-US" sz="2400" dirty="0" smtClean="0">
                <a:sym typeface="Math A"/>
              </a:rPr>
              <a:t> </a:t>
            </a:r>
            <a:r>
              <a:rPr lang="en-US" sz="2400" dirty="0" smtClean="0">
                <a:sym typeface="Math C"/>
              </a:rPr>
              <a:t> Z</a:t>
            </a:r>
            <a:endParaRPr lang="en-US" sz="2400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2800" dirty="0" smtClean="0"/>
              <a:t>WHILE</a:t>
            </a:r>
            <a:r>
              <a:rPr lang="en-US" sz="3200" dirty="0" smtClean="0"/>
              <a:t> Language: </a:t>
            </a:r>
            <a:br>
              <a:rPr lang="en-US" sz="3200" dirty="0" smtClean="0"/>
            </a:br>
            <a:r>
              <a:rPr lang="en-US" sz="3200" dirty="0" smtClean="0"/>
              <a:t>Structural Operational Semantics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914400" y="2586335"/>
            <a:ext cx="7297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Math A"/>
              </a:rPr>
              <a:t>Configuration: &lt;S, &gt; or just  for terminal configuration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2800" dirty="0" smtClean="0"/>
              <a:t>WHILE</a:t>
            </a:r>
            <a:r>
              <a:rPr lang="en-US" sz="3200" dirty="0" smtClean="0"/>
              <a:t> Language: </a:t>
            </a:r>
            <a:br>
              <a:rPr lang="en-US" sz="3200" dirty="0" smtClean="0"/>
            </a:br>
            <a:r>
              <a:rPr lang="en-US" sz="3200" dirty="0" smtClean="0"/>
              <a:t>Structural Operational Semantics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6488668"/>
            <a:ext cx="213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(Table 2.6 from PPA)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63711" y="2590800"/>
            <a:ext cx="3886200" cy="826532"/>
            <a:chOff x="1063711" y="2514600"/>
            <a:chExt cx="3886200" cy="82653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063711" y="2742879"/>
              <a:ext cx="107315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i="0" dirty="0" smtClean="0"/>
                <a:t>[seq</a:t>
              </a:r>
              <a:r>
                <a:rPr lang="en-US" i="0" baseline="-25000" dirty="0" smtClean="0"/>
                <a:t>1</a:t>
              </a:r>
              <a:r>
                <a:rPr lang="en-US" i="0" dirty="0" smtClean="0"/>
                <a:t>]</a:t>
              </a:r>
              <a:r>
                <a:rPr lang="en-US" i="0" dirty="0" smtClean="0">
                  <a:sym typeface="Symbol" pitchFamily="18" charset="2"/>
                </a:rPr>
                <a:t> </a:t>
              </a:r>
              <a:endParaRPr lang="en-US" i="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978111" y="2514600"/>
              <a:ext cx="2971800" cy="826532"/>
              <a:chOff x="685800" y="5562600"/>
              <a:chExt cx="2971800" cy="826532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800100" y="5976660"/>
                <a:ext cx="2768600" cy="50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97340" y="5562600"/>
                <a:ext cx="20785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&lt;S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, </a:t>
                </a:r>
                <a:r>
                  <a:rPr lang="en-US" dirty="0" smtClean="0">
                    <a:sym typeface="Math A"/>
                  </a:rPr>
                  <a:t> </a:t>
                </a:r>
                <a:r>
                  <a:rPr lang="en-US" dirty="0" smtClean="0"/>
                  <a:t>&gt; </a:t>
                </a:r>
                <a:r>
                  <a:rPr lang="en-US" dirty="0" smtClean="0">
                    <a:sym typeface="Math C"/>
                  </a:rPr>
                  <a:t></a:t>
                </a:r>
                <a:r>
                  <a:rPr lang="en-US" dirty="0" smtClean="0">
                    <a:sym typeface="Symbol" pitchFamily="18" charset="2"/>
                  </a:rPr>
                  <a:t> &lt;S’</a:t>
                </a:r>
                <a:r>
                  <a:rPr lang="en-US" baseline="-25000" dirty="0" smtClean="0">
                    <a:sym typeface="Symbol" pitchFamily="18" charset="2"/>
                  </a:rPr>
                  <a:t>1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sym typeface="Math A"/>
                  </a:rPr>
                  <a:t></a:t>
                </a:r>
                <a:r>
                  <a:rPr lang="en-US" dirty="0" smtClean="0">
                    <a:sym typeface="Symbol" pitchFamily="18" charset="2"/>
                  </a:rPr>
                  <a:t>’&gt;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85800" y="6019800"/>
                <a:ext cx="2971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Monotype Sorts" pitchFamily="2" charset="2"/>
                  <a:buNone/>
                </a:pPr>
                <a:r>
                  <a:rPr lang="en-US" dirty="0" smtClean="0">
                    <a:sym typeface="Symbol" pitchFamily="18" charset="2"/>
                  </a:rPr>
                  <a:t>&lt;S</a:t>
                </a:r>
                <a:r>
                  <a:rPr lang="en-US" baseline="-25000" dirty="0" smtClean="0">
                    <a:sym typeface="Symbol" pitchFamily="18" charset="2"/>
                  </a:rPr>
                  <a:t>1</a:t>
                </a:r>
                <a:r>
                  <a:rPr lang="en-US" dirty="0" smtClean="0">
                    <a:sym typeface="Symbol" pitchFamily="18" charset="2"/>
                  </a:rPr>
                  <a:t>; S</a:t>
                </a:r>
                <a:r>
                  <a:rPr lang="en-US" baseline="-25000" dirty="0" smtClean="0">
                    <a:sym typeface="Symbol" pitchFamily="18" charset="2"/>
                  </a:rPr>
                  <a:t>2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sym typeface="Math A"/>
                  </a:rPr>
                  <a:t> </a:t>
                </a:r>
                <a:r>
                  <a:rPr lang="en-US" dirty="0" smtClean="0">
                    <a:sym typeface="Symbol" pitchFamily="18" charset="2"/>
                  </a:rPr>
                  <a:t>&gt; </a:t>
                </a:r>
                <a:r>
                  <a:rPr lang="en-US" dirty="0" smtClean="0">
                    <a:sym typeface="Math C"/>
                  </a:rPr>
                  <a:t></a:t>
                </a:r>
                <a:r>
                  <a:rPr lang="en-US" dirty="0" smtClean="0">
                    <a:sym typeface="Symbol" pitchFamily="18" charset="2"/>
                  </a:rPr>
                  <a:t> &lt; S’</a:t>
                </a:r>
                <a:r>
                  <a:rPr lang="en-US" baseline="-25000" dirty="0" smtClean="0">
                    <a:sym typeface="Symbol" pitchFamily="18" charset="2"/>
                  </a:rPr>
                  <a:t>1</a:t>
                </a:r>
                <a:r>
                  <a:rPr lang="en-US" dirty="0" smtClean="0">
                    <a:sym typeface="Symbol" pitchFamily="18" charset="2"/>
                  </a:rPr>
                  <a:t>; S</a:t>
                </a:r>
                <a:r>
                  <a:rPr lang="en-US" baseline="-25000" dirty="0" smtClean="0">
                    <a:sym typeface="Symbol" pitchFamily="18" charset="2"/>
                  </a:rPr>
                  <a:t>2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sym typeface="Math A"/>
                  </a:rPr>
                  <a:t></a:t>
                </a:r>
                <a:r>
                  <a:rPr lang="en-US" dirty="0" smtClean="0">
                    <a:sym typeface="Symbol" pitchFamily="18" charset="2"/>
                  </a:rPr>
                  <a:t>’&gt; </a:t>
                </a:r>
                <a:endParaRPr lang="en-US" dirty="0" smtClean="0">
                  <a:sym typeface="Math B" pitchFamily="2" charset="2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063711" y="3733800"/>
            <a:ext cx="3429000" cy="826532"/>
            <a:chOff x="1063711" y="3657600"/>
            <a:chExt cx="3429000" cy="826532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063711" y="3885879"/>
              <a:ext cx="107315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i="0" dirty="0" smtClean="0"/>
                <a:t>[seq</a:t>
              </a:r>
              <a:r>
                <a:rPr lang="en-US" i="0" baseline="-25000" dirty="0" smtClean="0"/>
                <a:t>2</a:t>
              </a:r>
              <a:r>
                <a:rPr lang="en-US" i="0" dirty="0" smtClean="0"/>
                <a:t>]</a:t>
              </a:r>
              <a:r>
                <a:rPr lang="en-US" i="0" dirty="0" smtClean="0">
                  <a:sym typeface="Symbol" pitchFamily="18" charset="2"/>
                </a:rPr>
                <a:t> </a:t>
              </a:r>
              <a:endParaRPr lang="en-US" i="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978111" y="3657600"/>
              <a:ext cx="2514600" cy="826532"/>
              <a:chOff x="2895600" y="4038600"/>
              <a:chExt cx="2514600" cy="826532"/>
            </a:xfrm>
          </p:grpSpPr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>
                <a:off x="3016250" y="4452660"/>
                <a:ext cx="2273300" cy="50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345628" y="4038600"/>
                <a:ext cx="1492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&lt;S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, </a:t>
                </a:r>
                <a:r>
                  <a:rPr lang="en-US" dirty="0" smtClean="0">
                    <a:sym typeface="Math A"/>
                  </a:rPr>
                  <a:t> </a:t>
                </a:r>
                <a:r>
                  <a:rPr lang="en-US" dirty="0" smtClean="0"/>
                  <a:t>&gt; </a:t>
                </a:r>
                <a:r>
                  <a:rPr lang="en-US" dirty="0" smtClean="0">
                    <a:sym typeface="Math C"/>
                  </a:rPr>
                  <a:t>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Math A"/>
                  </a:rPr>
                  <a:t></a:t>
                </a:r>
                <a:r>
                  <a:rPr lang="en-US" dirty="0" smtClean="0">
                    <a:sym typeface="Symbol" pitchFamily="18" charset="2"/>
                  </a:rPr>
                  <a:t>’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895600" y="4495800"/>
                <a:ext cx="2514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Monotype Sorts" pitchFamily="2" charset="2"/>
                  <a:buNone/>
                </a:pPr>
                <a:r>
                  <a:rPr lang="en-US" dirty="0" smtClean="0">
                    <a:sym typeface="Symbol" pitchFamily="18" charset="2"/>
                  </a:rPr>
                  <a:t>&lt;S</a:t>
                </a:r>
                <a:r>
                  <a:rPr lang="en-US" baseline="-25000" dirty="0" smtClean="0">
                    <a:sym typeface="Symbol" pitchFamily="18" charset="2"/>
                  </a:rPr>
                  <a:t>1</a:t>
                </a:r>
                <a:r>
                  <a:rPr lang="en-US" dirty="0" smtClean="0">
                    <a:sym typeface="Symbol" pitchFamily="18" charset="2"/>
                  </a:rPr>
                  <a:t>; S</a:t>
                </a:r>
                <a:r>
                  <a:rPr lang="en-US" baseline="-25000" dirty="0" smtClean="0">
                    <a:sym typeface="Symbol" pitchFamily="18" charset="2"/>
                  </a:rPr>
                  <a:t>2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sym typeface="Math A"/>
                  </a:rPr>
                  <a:t> </a:t>
                </a:r>
                <a:r>
                  <a:rPr lang="en-US" dirty="0" smtClean="0">
                    <a:sym typeface="Symbol" pitchFamily="18" charset="2"/>
                  </a:rPr>
                  <a:t>&gt; </a:t>
                </a:r>
                <a:r>
                  <a:rPr lang="en-US" dirty="0" smtClean="0">
                    <a:sym typeface="Math C"/>
                  </a:rPr>
                  <a:t></a:t>
                </a:r>
                <a:r>
                  <a:rPr lang="en-US" dirty="0" smtClean="0">
                    <a:sym typeface="Symbol" pitchFamily="18" charset="2"/>
                  </a:rPr>
                  <a:t> &lt; S</a:t>
                </a:r>
                <a:r>
                  <a:rPr lang="en-US" baseline="-25000" dirty="0" smtClean="0">
                    <a:sym typeface="Symbol" pitchFamily="18" charset="2"/>
                  </a:rPr>
                  <a:t>2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sym typeface="Math A"/>
                  </a:rPr>
                  <a:t></a:t>
                </a:r>
                <a:r>
                  <a:rPr lang="en-US" dirty="0" smtClean="0">
                    <a:sym typeface="Symbol" pitchFamily="18" charset="2"/>
                  </a:rPr>
                  <a:t>’&gt;</a:t>
                </a:r>
                <a:endParaRPr lang="en-US" dirty="0" smtClean="0">
                  <a:sym typeface="Math B" pitchFamily="2" charset="2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063711" y="1447800"/>
            <a:ext cx="3899513" cy="369332"/>
            <a:chOff x="1063711" y="1371600"/>
            <a:chExt cx="3899513" cy="369332"/>
          </a:xfrm>
        </p:grpSpPr>
        <p:sp>
          <p:nvSpPr>
            <p:cNvPr id="22" name="Rectangle 21"/>
            <p:cNvSpPr/>
            <p:nvPr/>
          </p:nvSpPr>
          <p:spPr>
            <a:xfrm>
              <a:off x="1978111" y="1371600"/>
              <a:ext cx="29851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&lt;[x := a]</a:t>
              </a:r>
              <a:r>
                <a:rPr lang="en-US" baseline="30000" dirty="0" smtClean="0"/>
                <a:t>lab</a:t>
              </a:r>
              <a:r>
                <a:rPr lang="en-US" dirty="0" smtClean="0"/>
                <a:t>, </a:t>
              </a:r>
              <a:r>
                <a:rPr lang="en-US" dirty="0" smtClean="0">
                  <a:sym typeface="Math A"/>
                </a:rPr>
                <a:t></a:t>
              </a:r>
              <a:r>
                <a:rPr lang="en-US" dirty="0" smtClean="0"/>
                <a:t>&gt; </a:t>
              </a:r>
              <a:r>
                <a:rPr lang="en-US" dirty="0" smtClean="0">
                  <a:sym typeface="Math C"/>
                </a:rPr>
                <a:t></a:t>
              </a:r>
              <a:r>
                <a:rPr lang="en-US" dirty="0" smtClean="0">
                  <a:sym typeface="Symbol" pitchFamily="18" charset="2"/>
                </a:rPr>
                <a:t> </a:t>
              </a:r>
              <a:r>
                <a:rPr lang="en-US" dirty="0" smtClean="0">
                  <a:sym typeface="Math A"/>
                </a:rPr>
                <a:t></a:t>
              </a:r>
              <a:r>
                <a:rPr lang="en-US" dirty="0" smtClean="0">
                  <a:sym typeface="Symbol" pitchFamily="18" charset="2"/>
                </a:rPr>
                <a:t>[x </a:t>
              </a:r>
              <a:r>
                <a:rPr lang="en-US" dirty="0" smtClean="0">
                  <a:sym typeface="Math C" pitchFamily="2" charset="2"/>
                </a:rPr>
                <a:t></a:t>
              </a:r>
              <a:r>
                <a:rPr lang="en-US" dirty="0" err="1" smtClean="0">
                  <a:sym typeface="Math C" pitchFamily="2" charset="2"/>
                </a:rPr>
                <a:t>A</a:t>
              </a:r>
              <a:r>
                <a:rPr lang="en-US" dirty="0" err="1" smtClean="0">
                  <a:sym typeface="Math B" pitchFamily="2" charset="2"/>
                </a:rPr>
                <a:t>a</a:t>
              </a:r>
              <a:r>
                <a:rPr lang="en-US" dirty="0" smtClean="0">
                  <a:sym typeface="Math B" pitchFamily="2" charset="2"/>
                </a:rPr>
                <a:t></a:t>
              </a:r>
              <a:r>
                <a:rPr lang="en-US" dirty="0" smtClean="0">
                  <a:sym typeface="Math A"/>
                </a:rPr>
                <a:t></a:t>
              </a:r>
              <a:r>
                <a:rPr lang="en-US" dirty="0" smtClean="0">
                  <a:sym typeface="Math B" pitchFamily="2" charset="2"/>
                </a:rPr>
                <a:t>]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3711" y="1371600"/>
              <a:ext cx="628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dirty="0" smtClean="0"/>
                <a:t>[ass]</a:t>
              </a:r>
              <a:endParaRPr lang="en-US" dirty="0">
                <a:sym typeface="Math B" pitchFamily="2" charset="2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63711" y="2057400"/>
            <a:ext cx="2780424" cy="369332"/>
            <a:chOff x="1063711" y="1981200"/>
            <a:chExt cx="2780424" cy="369332"/>
          </a:xfrm>
        </p:grpSpPr>
        <p:sp>
          <p:nvSpPr>
            <p:cNvPr id="21" name="Rectangle 20"/>
            <p:cNvSpPr/>
            <p:nvPr/>
          </p:nvSpPr>
          <p:spPr>
            <a:xfrm>
              <a:off x="1978111" y="1981200"/>
              <a:ext cx="18660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&lt;[skip]</a:t>
              </a:r>
              <a:r>
                <a:rPr lang="en-US" baseline="30000" dirty="0" smtClean="0"/>
                <a:t>lab</a:t>
              </a:r>
              <a:r>
                <a:rPr lang="en-US" dirty="0" smtClean="0"/>
                <a:t>, </a:t>
              </a:r>
              <a:r>
                <a:rPr lang="en-US" dirty="0" smtClean="0">
                  <a:sym typeface="Math A"/>
                </a:rPr>
                <a:t> </a:t>
              </a:r>
              <a:r>
                <a:rPr lang="en-US" dirty="0" smtClean="0"/>
                <a:t>&gt; </a:t>
              </a:r>
              <a:r>
                <a:rPr lang="en-US" dirty="0" smtClean="0">
                  <a:sym typeface="Math C"/>
                </a:rPr>
                <a:t></a:t>
              </a:r>
              <a:r>
                <a:rPr lang="en-US" dirty="0" smtClean="0">
                  <a:sym typeface="Symbol" pitchFamily="18" charset="2"/>
                </a:rPr>
                <a:t> </a:t>
              </a:r>
              <a:r>
                <a:rPr lang="en-US" dirty="0" smtClean="0">
                  <a:sym typeface="Math A"/>
                </a:rPr>
                <a:t>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63711" y="1981200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dirty="0" smtClean="0"/>
                <a:t>[skip]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63711" y="4800600"/>
            <a:ext cx="7360652" cy="369974"/>
            <a:chOff x="1063711" y="4724400"/>
            <a:chExt cx="7360652" cy="369974"/>
          </a:xfrm>
        </p:grpSpPr>
        <p:sp>
          <p:nvSpPr>
            <p:cNvPr id="25" name="Rectangle 24"/>
            <p:cNvSpPr/>
            <p:nvPr/>
          </p:nvSpPr>
          <p:spPr>
            <a:xfrm>
              <a:off x="1978111" y="4724721"/>
              <a:ext cx="6446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&lt;if [b]</a:t>
              </a:r>
              <a:r>
                <a:rPr lang="en-US" baseline="30000" dirty="0" smtClean="0"/>
                <a:t>lab</a:t>
              </a:r>
              <a:r>
                <a:rPr lang="en-US" dirty="0" smtClean="0"/>
                <a:t> then S1 else S2, </a:t>
              </a:r>
              <a:r>
                <a:rPr lang="en-US" dirty="0" smtClean="0">
                  <a:sym typeface="Math A"/>
                </a:rPr>
                <a:t> </a:t>
              </a:r>
              <a:r>
                <a:rPr lang="en-US" dirty="0" smtClean="0"/>
                <a:t>&gt; </a:t>
              </a:r>
              <a:r>
                <a:rPr lang="en-US" dirty="0" smtClean="0">
                  <a:sym typeface="Math C"/>
                </a:rPr>
                <a:t></a:t>
              </a:r>
              <a:r>
                <a:rPr lang="en-US" dirty="0" smtClean="0">
                  <a:sym typeface="Symbol" pitchFamily="18" charset="2"/>
                </a:rPr>
                <a:t> </a:t>
              </a:r>
              <a:r>
                <a:rPr lang="en-US" dirty="0" smtClean="0">
                  <a:sym typeface="Math A"/>
                </a:rPr>
                <a:t>&lt;S1, &gt;                          if </a:t>
              </a:r>
              <a:r>
                <a:rPr lang="en-US" dirty="0" err="1" smtClean="0">
                  <a:sym typeface="Math A"/>
                </a:rPr>
                <a:t>B</a:t>
              </a:r>
              <a:r>
                <a:rPr lang="en-US" dirty="0" err="1" smtClean="0">
                  <a:sym typeface="Math B"/>
                </a:rPr>
                <a:t>b</a:t>
              </a:r>
              <a:r>
                <a:rPr lang="en-US" dirty="0" smtClean="0">
                  <a:sym typeface="Math B"/>
                </a:rPr>
                <a:t></a:t>
              </a:r>
              <a:r>
                <a:rPr lang="en-US" dirty="0" smtClean="0">
                  <a:sym typeface="Math A"/>
                </a:rPr>
                <a:t> </a:t>
              </a:r>
              <a:r>
                <a:rPr lang="en-US" dirty="0" smtClean="0">
                  <a:sym typeface="Math B"/>
                </a:rPr>
                <a:t> = true</a:t>
              </a:r>
              <a:endParaRPr lang="en-US" dirty="0"/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063711" y="4724400"/>
              <a:ext cx="107315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i="0" dirty="0" smtClean="0"/>
                <a:t>[if</a:t>
              </a:r>
              <a:r>
                <a:rPr lang="en-US" i="0" baseline="-25000" dirty="0" smtClean="0"/>
                <a:t>1</a:t>
              </a:r>
              <a:r>
                <a:rPr lang="en-US" i="0" dirty="0" smtClean="0"/>
                <a:t>]</a:t>
              </a:r>
              <a:r>
                <a:rPr lang="en-US" i="0" dirty="0" smtClean="0">
                  <a:sym typeface="Symbol" pitchFamily="18" charset="2"/>
                </a:rPr>
                <a:t> </a:t>
              </a:r>
              <a:endParaRPr lang="en-US" i="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63711" y="5268826"/>
            <a:ext cx="7431184" cy="369974"/>
            <a:chOff x="1063711" y="5192626"/>
            <a:chExt cx="7431184" cy="369974"/>
          </a:xfrm>
        </p:grpSpPr>
        <p:sp>
          <p:nvSpPr>
            <p:cNvPr id="27" name="Rectangle 26"/>
            <p:cNvSpPr/>
            <p:nvPr/>
          </p:nvSpPr>
          <p:spPr>
            <a:xfrm>
              <a:off x="1978111" y="5192947"/>
              <a:ext cx="6516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&lt;if [b]</a:t>
              </a:r>
              <a:r>
                <a:rPr lang="en-US" baseline="30000" dirty="0" smtClean="0"/>
                <a:t>lab</a:t>
              </a:r>
              <a:r>
                <a:rPr lang="en-US" dirty="0" smtClean="0"/>
                <a:t> then S1 else S2, </a:t>
              </a:r>
              <a:r>
                <a:rPr lang="en-US" dirty="0" smtClean="0">
                  <a:sym typeface="Math A"/>
                </a:rPr>
                <a:t> </a:t>
              </a:r>
              <a:r>
                <a:rPr lang="en-US" dirty="0" smtClean="0"/>
                <a:t>&gt; </a:t>
              </a:r>
              <a:r>
                <a:rPr lang="en-US" dirty="0" smtClean="0">
                  <a:sym typeface="Math C"/>
                </a:rPr>
                <a:t></a:t>
              </a:r>
              <a:r>
                <a:rPr lang="en-US" dirty="0" smtClean="0">
                  <a:sym typeface="Symbol" pitchFamily="18" charset="2"/>
                </a:rPr>
                <a:t> </a:t>
              </a:r>
              <a:r>
                <a:rPr lang="en-US" dirty="0" smtClean="0">
                  <a:sym typeface="Math A"/>
                </a:rPr>
                <a:t>&lt;S2, &gt;                         if </a:t>
              </a:r>
              <a:r>
                <a:rPr lang="en-US" dirty="0" err="1" smtClean="0">
                  <a:sym typeface="Math A"/>
                </a:rPr>
                <a:t>B</a:t>
              </a:r>
              <a:r>
                <a:rPr lang="en-US" dirty="0" err="1" smtClean="0">
                  <a:sym typeface="Math B"/>
                </a:rPr>
                <a:t>b</a:t>
              </a:r>
              <a:r>
                <a:rPr lang="en-US" dirty="0" smtClean="0">
                  <a:sym typeface="Math B"/>
                </a:rPr>
                <a:t></a:t>
              </a:r>
              <a:r>
                <a:rPr lang="en-US" dirty="0" smtClean="0">
                  <a:sym typeface="Math A"/>
                </a:rPr>
                <a:t> </a:t>
              </a:r>
              <a:r>
                <a:rPr lang="en-US" dirty="0" smtClean="0">
                  <a:sym typeface="Math B"/>
                </a:rPr>
                <a:t> = false</a:t>
              </a:r>
              <a:endParaRPr lang="en-US" dirty="0"/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1063711" y="5192626"/>
              <a:ext cx="107315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i="0" dirty="0" smtClean="0"/>
                <a:t>[if</a:t>
              </a:r>
              <a:r>
                <a:rPr lang="en-US" i="0" baseline="-25000" dirty="0" smtClean="0"/>
                <a:t>2</a:t>
              </a:r>
              <a:r>
                <a:rPr lang="en-US" i="0" dirty="0" smtClean="0"/>
                <a:t>]</a:t>
              </a:r>
              <a:r>
                <a:rPr lang="en-US" i="0" dirty="0" smtClean="0">
                  <a:sym typeface="Symbol" pitchFamily="18" charset="2"/>
                </a:rPr>
                <a:t> </a:t>
              </a:r>
              <a:endParaRPr lang="en-US" i="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3711" y="5726026"/>
            <a:ext cx="7350970" cy="369974"/>
            <a:chOff x="1063711" y="5649826"/>
            <a:chExt cx="7350970" cy="369974"/>
          </a:xfrm>
        </p:grpSpPr>
        <p:sp>
          <p:nvSpPr>
            <p:cNvPr id="29" name="Rectangle 28"/>
            <p:cNvSpPr/>
            <p:nvPr/>
          </p:nvSpPr>
          <p:spPr>
            <a:xfrm>
              <a:off x="1978111" y="5650147"/>
              <a:ext cx="64365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&lt;while [b]</a:t>
              </a:r>
              <a:r>
                <a:rPr lang="en-US" baseline="30000" dirty="0" smtClean="0"/>
                <a:t>lab</a:t>
              </a:r>
              <a:r>
                <a:rPr lang="en-US" dirty="0" smtClean="0"/>
                <a:t> do S, </a:t>
              </a:r>
              <a:r>
                <a:rPr lang="en-US" dirty="0" smtClean="0">
                  <a:sym typeface="Math A"/>
                </a:rPr>
                <a:t> </a:t>
              </a:r>
              <a:r>
                <a:rPr lang="en-US" dirty="0" smtClean="0"/>
                <a:t>&gt; </a:t>
              </a:r>
              <a:r>
                <a:rPr lang="en-US" dirty="0" smtClean="0">
                  <a:sym typeface="Math C"/>
                </a:rPr>
                <a:t></a:t>
              </a:r>
              <a:r>
                <a:rPr lang="en-US" dirty="0" smtClean="0">
                  <a:sym typeface="Symbol" pitchFamily="18" charset="2"/>
                </a:rPr>
                <a:t> </a:t>
              </a:r>
              <a:r>
                <a:rPr lang="en-US" dirty="0" smtClean="0">
                  <a:sym typeface="Math A"/>
                </a:rPr>
                <a:t>&lt;(S;</a:t>
              </a:r>
              <a:r>
                <a:rPr lang="en-US" dirty="0" smtClean="0"/>
                <a:t> while [b]</a:t>
              </a:r>
              <a:r>
                <a:rPr lang="en-US" baseline="30000" dirty="0" smtClean="0"/>
                <a:t>lab</a:t>
              </a:r>
              <a:r>
                <a:rPr lang="en-US" dirty="0" smtClean="0"/>
                <a:t> do S)</a:t>
              </a:r>
              <a:r>
                <a:rPr lang="en-US" dirty="0" smtClean="0">
                  <a:sym typeface="Math A"/>
                </a:rPr>
                <a:t>, &gt;    if </a:t>
              </a:r>
              <a:r>
                <a:rPr lang="en-US" dirty="0" err="1" smtClean="0">
                  <a:sym typeface="Math A"/>
                </a:rPr>
                <a:t>B</a:t>
              </a:r>
              <a:r>
                <a:rPr lang="en-US" dirty="0" err="1" smtClean="0">
                  <a:sym typeface="Math B"/>
                </a:rPr>
                <a:t>b</a:t>
              </a:r>
              <a:r>
                <a:rPr lang="en-US" dirty="0" smtClean="0">
                  <a:sym typeface="Math B"/>
                </a:rPr>
                <a:t></a:t>
              </a:r>
              <a:r>
                <a:rPr lang="en-US" dirty="0" smtClean="0">
                  <a:sym typeface="Math A"/>
                </a:rPr>
                <a:t> </a:t>
              </a:r>
              <a:r>
                <a:rPr lang="en-US" dirty="0" smtClean="0">
                  <a:sym typeface="Math B"/>
                </a:rPr>
                <a:t> = true</a:t>
              </a:r>
              <a:endParaRPr lang="en-US" dirty="0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1063711" y="5649826"/>
              <a:ext cx="107315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i="0" dirty="0" smtClean="0"/>
                <a:t>[wh</a:t>
              </a:r>
              <a:r>
                <a:rPr lang="en-US" i="0" baseline="-25000" dirty="0" smtClean="0"/>
                <a:t>1</a:t>
              </a:r>
              <a:r>
                <a:rPr lang="en-US" i="0" dirty="0" smtClean="0"/>
                <a:t>]</a:t>
              </a:r>
              <a:r>
                <a:rPr lang="en-US" i="0" dirty="0" smtClean="0">
                  <a:sym typeface="Symbol" pitchFamily="18" charset="2"/>
                </a:rPr>
                <a:t> </a:t>
              </a:r>
              <a:endParaRPr lang="en-US" i="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3711" y="6096000"/>
            <a:ext cx="7379118" cy="369974"/>
            <a:chOff x="1063711" y="6019800"/>
            <a:chExt cx="7379118" cy="369974"/>
          </a:xfrm>
        </p:grpSpPr>
        <p:sp>
          <p:nvSpPr>
            <p:cNvPr id="31" name="Rectangle 30"/>
            <p:cNvSpPr/>
            <p:nvPr/>
          </p:nvSpPr>
          <p:spPr>
            <a:xfrm>
              <a:off x="1978111" y="6020121"/>
              <a:ext cx="6464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&lt;while [b]</a:t>
              </a:r>
              <a:r>
                <a:rPr lang="en-US" baseline="30000" dirty="0" smtClean="0"/>
                <a:t>lab</a:t>
              </a:r>
              <a:r>
                <a:rPr lang="en-US" dirty="0" smtClean="0"/>
                <a:t> do S, </a:t>
              </a:r>
              <a:r>
                <a:rPr lang="en-US" dirty="0" smtClean="0">
                  <a:sym typeface="Math A"/>
                </a:rPr>
                <a:t> </a:t>
              </a:r>
              <a:r>
                <a:rPr lang="en-US" dirty="0" smtClean="0"/>
                <a:t>&gt; </a:t>
              </a:r>
              <a:r>
                <a:rPr lang="en-US" dirty="0" smtClean="0">
                  <a:sym typeface="Math C"/>
                </a:rPr>
                <a:t></a:t>
              </a:r>
              <a:r>
                <a:rPr lang="en-US" dirty="0" smtClean="0">
                  <a:sym typeface="Symbol" pitchFamily="18" charset="2"/>
                </a:rPr>
                <a:t> </a:t>
              </a:r>
              <a:r>
                <a:rPr lang="en-US" dirty="0" smtClean="0">
                  <a:sym typeface="Math A"/>
                </a:rPr>
                <a:t>                                                   if </a:t>
              </a:r>
              <a:r>
                <a:rPr lang="en-US" dirty="0" err="1" smtClean="0">
                  <a:sym typeface="Math A"/>
                </a:rPr>
                <a:t>B</a:t>
              </a:r>
              <a:r>
                <a:rPr lang="en-US" dirty="0" err="1" smtClean="0">
                  <a:sym typeface="Math B"/>
                </a:rPr>
                <a:t>b</a:t>
              </a:r>
              <a:r>
                <a:rPr lang="en-US" dirty="0" smtClean="0">
                  <a:sym typeface="Math B"/>
                </a:rPr>
                <a:t></a:t>
              </a:r>
              <a:r>
                <a:rPr lang="en-US" dirty="0" smtClean="0">
                  <a:sym typeface="Math A"/>
                </a:rPr>
                <a:t> </a:t>
              </a:r>
              <a:r>
                <a:rPr lang="en-US" dirty="0" smtClean="0">
                  <a:sym typeface="Math B"/>
                </a:rPr>
                <a:t> = false</a:t>
              </a:r>
              <a:endParaRPr lang="en-US" dirty="0"/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1063711" y="6019800"/>
              <a:ext cx="107315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i="0" dirty="0" smtClean="0"/>
                <a:t>[wh</a:t>
              </a:r>
              <a:r>
                <a:rPr lang="en-US" i="0" baseline="-25000" dirty="0" smtClean="0"/>
                <a:t>1</a:t>
              </a:r>
              <a:r>
                <a:rPr lang="en-US" i="0" dirty="0" smtClean="0"/>
                <a:t>]</a:t>
              </a:r>
              <a:r>
                <a:rPr lang="en-US" i="0" dirty="0" smtClean="0">
                  <a:sym typeface="Symbol" pitchFamily="18" charset="2"/>
                </a:rPr>
                <a:t> </a:t>
              </a:r>
              <a:endParaRPr lang="en-US" i="0" dirty="0"/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 of Derivation Sequence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82881" y="1524000"/>
            <a:ext cx="2317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[y := x]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[z := 1]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while [y &gt; 0]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(</a:t>
            </a:r>
          </a:p>
          <a:p>
            <a:r>
              <a:rPr lang="en-US" sz="2400" dirty="0" smtClean="0"/>
              <a:t>[z := z * y]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[y := y − 1]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 )</a:t>
            </a:r>
          </a:p>
          <a:p>
            <a:r>
              <a:rPr lang="en-US" sz="2400" dirty="0" smtClean="0"/>
              <a:t>[y := 0]</a:t>
            </a:r>
            <a:r>
              <a:rPr lang="en-US" sz="2400" baseline="30000" dirty="0" smtClean="0"/>
              <a:t>6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0"/>
            <a:ext cx="92897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[y := x]</a:t>
            </a:r>
            <a:r>
              <a:rPr lang="en-US" baseline="30000" dirty="0" smtClean="0"/>
              <a:t>1</a:t>
            </a:r>
            <a:r>
              <a:rPr lang="en-US" dirty="0" smtClean="0"/>
              <a:t>;[z := 1]</a:t>
            </a:r>
            <a:r>
              <a:rPr lang="en-US" baseline="30000" dirty="0" smtClean="0"/>
              <a:t>2</a:t>
            </a:r>
            <a:r>
              <a:rPr lang="en-US" dirty="0" smtClean="0"/>
              <a:t>;while [y &gt; 0]</a:t>
            </a:r>
            <a:r>
              <a:rPr lang="en-US" baseline="30000" dirty="0" smtClean="0"/>
              <a:t>3</a:t>
            </a:r>
            <a:r>
              <a:rPr lang="en-US" dirty="0" smtClean="0"/>
              <a:t> ([z := z * y]</a:t>
            </a:r>
            <a:r>
              <a:rPr lang="en-US" baseline="30000" dirty="0" smtClean="0"/>
              <a:t>4</a:t>
            </a:r>
            <a:r>
              <a:rPr lang="en-US" dirty="0" smtClean="0"/>
              <a:t>;[y := y − 1]</a:t>
            </a:r>
            <a:r>
              <a:rPr lang="en-US" baseline="30000" dirty="0" smtClean="0"/>
              <a:t>5</a:t>
            </a:r>
            <a:r>
              <a:rPr lang="en-US" dirty="0" smtClean="0"/>
              <a:t>;)[y := 0]</a:t>
            </a:r>
            <a:r>
              <a:rPr lang="en-US" baseline="30000" dirty="0" smtClean="0"/>
              <a:t>6</a:t>
            </a:r>
            <a:r>
              <a:rPr lang="en-US" dirty="0" smtClean="0"/>
              <a:t>,{ x</a:t>
            </a:r>
            <a:r>
              <a:rPr lang="en-US" dirty="0" smtClean="0">
                <a:sym typeface="Math C"/>
              </a:rPr>
              <a:t>42,</a:t>
            </a:r>
            <a:r>
              <a:rPr lang="en-US" dirty="0" smtClean="0"/>
              <a:t> y</a:t>
            </a:r>
            <a:r>
              <a:rPr lang="en-US" dirty="0" smtClean="0">
                <a:sym typeface="Math C"/>
              </a:rPr>
              <a:t>0,</a:t>
            </a:r>
            <a:r>
              <a:rPr lang="en-US" dirty="0" smtClean="0"/>
              <a:t> z</a:t>
            </a:r>
            <a:r>
              <a:rPr lang="en-US" dirty="0" smtClean="0">
                <a:sym typeface="Math C"/>
              </a:rPr>
              <a:t>0 } </a:t>
            </a:r>
            <a:r>
              <a:rPr lang="en-US" dirty="0" smtClean="0"/>
              <a:t>&gt; </a:t>
            </a:r>
            <a:r>
              <a:rPr lang="en-US" dirty="0" smtClean="0">
                <a:sym typeface="Math C"/>
              </a:rPr>
              <a:t></a:t>
            </a:r>
          </a:p>
          <a:p>
            <a:endParaRPr lang="en-US" dirty="0" smtClean="0">
              <a:sym typeface="Math C"/>
            </a:endParaRPr>
          </a:p>
          <a:p>
            <a:r>
              <a:rPr lang="en-US" dirty="0" smtClean="0">
                <a:sym typeface="Math C"/>
              </a:rPr>
              <a:t>&lt; </a:t>
            </a:r>
            <a:r>
              <a:rPr lang="en-US" dirty="0" smtClean="0"/>
              <a:t>[z := 1]</a:t>
            </a:r>
            <a:r>
              <a:rPr lang="en-US" baseline="30000" dirty="0" smtClean="0"/>
              <a:t>2</a:t>
            </a:r>
            <a:r>
              <a:rPr lang="en-US" dirty="0" smtClean="0"/>
              <a:t>;while [y &gt; 0]</a:t>
            </a:r>
            <a:r>
              <a:rPr lang="en-US" baseline="30000" dirty="0" smtClean="0"/>
              <a:t>3</a:t>
            </a:r>
            <a:r>
              <a:rPr lang="en-US" dirty="0" smtClean="0"/>
              <a:t> ([z := z * y]</a:t>
            </a:r>
            <a:r>
              <a:rPr lang="en-US" baseline="30000" dirty="0" smtClean="0"/>
              <a:t>4</a:t>
            </a:r>
            <a:r>
              <a:rPr lang="en-US" dirty="0" smtClean="0"/>
              <a:t>;[y := y − 1]</a:t>
            </a:r>
            <a:r>
              <a:rPr lang="en-US" baseline="30000" dirty="0" smtClean="0"/>
              <a:t>5</a:t>
            </a:r>
            <a:r>
              <a:rPr lang="en-US" dirty="0" smtClean="0"/>
              <a:t>;)[y := 0]</a:t>
            </a:r>
            <a:r>
              <a:rPr lang="en-US" baseline="30000" dirty="0" smtClean="0"/>
              <a:t>6</a:t>
            </a:r>
            <a:r>
              <a:rPr lang="en-US" dirty="0" smtClean="0"/>
              <a:t>,{ x</a:t>
            </a:r>
            <a:r>
              <a:rPr lang="en-US" dirty="0" smtClean="0">
                <a:sym typeface="Math C"/>
              </a:rPr>
              <a:t>42,</a:t>
            </a:r>
            <a:r>
              <a:rPr lang="en-US" dirty="0" smtClean="0"/>
              <a:t> y</a:t>
            </a:r>
            <a:r>
              <a:rPr lang="en-US" dirty="0" smtClean="0">
                <a:sym typeface="Math C"/>
              </a:rPr>
              <a:t>42,</a:t>
            </a:r>
            <a:r>
              <a:rPr lang="en-US" dirty="0" smtClean="0"/>
              <a:t> z</a:t>
            </a:r>
            <a:r>
              <a:rPr lang="en-US" dirty="0" smtClean="0">
                <a:sym typeface="Math C"/>
              </a:rPr>
              <a:t>0 } </a:t>
            </a:r>
            <a:r>
              <a:rPr lang="en-US" dirty="0" smtClean="0"/>
              <a:t>&gt; </a:t>
            </a:r>
            <a:r>
              <a:rPr lang="en-US" dirty="0" smtClean="0">
                <a:sym typeface="Math C"/>
              </a:rPr>
              <a:t> </a:t>
            </a:r>
          </a:p>
          <a:p>
            <a:endParaRPr lang="en-US" dirty="0" smtClean="0">
              <a:sym typeface="Math C"/>
            </a:endParaRPr>
          </a:p>
          <a:p>
            <a:r>
              <a:rPr lang="en-US" dirty="0" smtClean="0">
                <a:sym typeface="Math C"/>
              </a:rPr>
              <a:t>&lt; </a:t>
            </a:r>
            <a:r>
              <a:rPr lang="en-US" dirty="0" smtClean="0"/>
              <a:t>while [y &gt; 0]</a:t>
            </a:r>
            <a:r>
              <a:rPr lang="en-US" baseline="30000" dirty="0" smtClean="0"/>
              <a:t>3</a:t>
            </a:r>
            <a:r>
              <a:rPr lang="en-US" dirty="0" smtClean="0"/>
              <a:t> ([z := z * y]</a:t>
            </a:r>
            <a:r>
              <a:rPr lang="en-US" baseline="30000" dirty="0" smtClean="0"/>
              <a:t>4</a:t>
            </a:r>
            <a:r>
              <a:rPr lang="en-US" dirty="0" smtClean="0"/>
              <a:t>;[y := y − 1]</a:t>
            </a:r>
            <a:r>
              <a:rPr lang="en-US" baseline="30000" dirty="0" smtClean="0"/>
              <a:t>5</a:t>
            </a:r>
            <a:r>
              <a:rPr lang="en-US" dirty="0" smtClean="0"/>
              <a:t>;)[y := 0]</a:t>
            </a:r>
            <a:r>
              <a:rPr lang="en-US" baseline="30000" dirty="0" smtClean="0"/>
              <a:t>6</a:t>
            </a:r>
            <a:r>
              <a:rPr lang="en-US" dirty="0" smtClean="0"/>
              <a:t>,{ x</a:t>
            </a:r>
            <a:r>
              <a:rPr lang="en-US" dirty="0" smtClean="0">
                <a:sym typeface="Math C"/>
              </a:rPr>
              <a:t>42,</a:t>
            </a:r>
            <a:r>
              <a:rPr lang="en-US" dirty="0" smtClean="0"/>
              <a:t> y</a:t>
            </a:r>
            <a:r>
              <a:rPr lang="en-US" dirty="0" smtClean="0">
                <a:sym typeface="Math C"/>
              </a:rPr>
              <a:t>42,</a:t>
            </a:r>
            <a:r>
              <a:rPr lang="en-US" dirty="0" smtClean="0"/>
              <a:t> z</a:t>
            </a:r>
            <a:r>
              <a:rPr lang="en-US" dirty="0" smtClean="0">
                <a:sym typeface="Math C"/>
              </a:rPr>
              <a:t>1 } </a:t>
            </a:r>
            <a:r>
              <a:rPr lang="en-US" dirty="0" smtClean="0"/>
              <a:t>&gt; </a:t>
            </a:r>
            <a:r>
              <a:rPr lang="en-US" dirty="0" smtClean="0">
                <a:sym typeface="Math C"/>
              </a:rPr>
              <a:t> </a:t>
            </a:r>
          </a:p>
          <a:p>
            <a:endParaRPr lang="en-US" dirty="0" smtClean="0">
              <a:sym typeface="Math C"/>
            </a:endParaRPr>
          </a:p>
          <a:p>
            <a:r>
              <a:rPr lang="en-US" dirty="0" smtClean="0">
                <a:sym typeface="Math C"/>
              </a:rPr>
              <a:t>&lt; </a:t>
            </a:r>
            <a:r>
              <a:rPr lang="en-US" dirty="0" smtClean="0"/>
              <a:t>([z := z * y]</a:t>
            </a:r>
            <a:r>
              <a:rPr lang="en-US" baseline="30000" dirty="0" smtClean="0"/>
              <a:t>4</a:t>
            </a:r>
            <a:r>
              <a:rPr lang="en-US" dirty="0" smtClean="0"/>
              <a:t>;[y := y − 1]</a:t>
            </a:r>
            <a:r>
              <a:rPr lang="en-US" baseline="30000" dirty="0" smtClean="0"/>
              <a:t>5</a:t>
            </a:r>
            <a:r>
              <a:rPr lang="en-US" dirty="0" smtClean="0"/>
              <a:t>;);while [y &gt; 0]</a:t>
            </a:r>
            <a:r>
              <a:rPr lang="en-US" baseline="30000" dirty="0" smtClean="0"/>
              <a:t>3</a:t>
            </a:r>
            <a:r>
              <a:rPr lang="en-US" dirty="0" smtClean="0"/>
              <a:t> ([z := z * y]</a:t>
            </a:r>
            <a:r>
              <a:rPr lang="en-US" baseline="30000" dirty="0" smtClean="0"/>
              <a:t>4</a:t>
            </a:r>
            <a:r>
              <a:rPr lang="en-US" dirty="0" smtClean="0"/>
              <a:t>;[y := y − 1]</a:t>
            </a:r>
            <a:r>
              <a:rPr lang="en-US" baseline="30000" dirty="0" smtClean="0"/>
              <a:t>5</a:t>
            </a:r>
            <a:r>
              <a:rPr lang="en-US" dirty="0" smtClean="0"/>
              <a:t>;)[y := 0]</a:t>
            </a:r>
            <a:r>
              <a:rPr lang="en-US" baseline="30000" dirty="0" smtClean="0"/>
              <a:t>6</a:t>
            </a:r>
            <a:r>
              <a:rPr lang="en-US" dirty="0" smtClean="0"/>
              <a:t>,{ x</a:t>
            </a:r>
            <a:r>
              <a:rPr lang="en-US" dirty="0" smtClean="0">
                <a:sym typeface="Math C"/>
              </a:rPr>
              <a:t>42,</a:t>
            </a:r>
            <a:r>
              <a:rPr lang="en-US" dirty="0" smtClean="0"/>
              <a:t> y</a:t>
            </a:r>
            <a:r>
              <a:rPr lang="en-US" dirty="0" smtClean="0">
                <a:sym typeface="Math C"/>
              </a:rPr>
              <a:t>42,</a:t>
            </a:r>
            <a:r>
              <a:rPr lang="en-US" dirty="0" smtClean="0"/>
              <a:t> z</a:t>
            </a:r>
            <a:r>
              <a:rPr lang="en-US" dirty="0" smtClean="0">
                <a:sym typeface="Math C"/>
              </a:rPr>
              <a:t>1 }</a:t>
            </a:r>
            <a:r>
              <a:rPr lang="en-US" dirty="0" smtClean="0"/>
              <a:t>&gt; </a:t>
            </a:r>
            <a:r>
              <a:rPr lang="en-US" dirty="0" smtClean="0">
                <a:sym typeface="Math C"/>
              </a:rPr>
              <a:t>…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257800"/>
            <a:ext cx="77724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Reaching Definitions</a:t>
            </a:r>
          </a:p>
          <a:p>
            <a:pPr lvl="1"/>
            <a:r>
              <a:rPr lang="en-US" dirty="0" smtClean="0"/>
              <a:t>The assignment </a:t>
            </a:r>
            <a:r>
              <a:rPr lang="en-US" b="1" dirty="0" smtClean="0"/>
              <a:t>lab: </a:t>
            </a:r>
            <a:r>
              <a:rPr lang="en-US" b="1" dirty="0" err="1" smtClean="0"/>
              <a:t>var</a:t>
            </a:r>
            <a:r>
              <a:rPr lang="en-US" b="1" dirty="0" smtClean="0"/>
              <a:t> := exp</a:t>
            </a:r>
            <a:r>
              <a:rPr lang="en-US" dirty="0" smtClean="0"/>
              <a:t>  reaches </a:t>
            </a:r>
            <a:r>
              <a:rPr lang="en-US" b="1" dirty="0" smtClean="0"/>
              <a:t>lab’</a:t>
            </a:r>
            <a:r>
              <a:rPr lang="en-US" dirty="0" smtClean="0"/>
              <a:t> if there is an execution where </a:t>
            </a:r>
            <a:r>
              <a:rPr lang="en-US" b="1" dirty="0" err="1" smtClean="0"/>
              <a:t>var</a:t>
            </a:r>
            <a:r>
              <a:rPr lang="en-US" dirty="0" smtClean="0"/>
              <a:t> was last assigned at </a:t>
            </a:r>
            <a:r>
              <a:rPr lang="en-US" b="1" dirty="0" smtClean="0"/>
              <a:t>lab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23175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1: y := x;</a:t>
            </a:r>
          </a:p>
          <a:p>
            <a:r>
              <a:rPr lang="en-US" sz="2800" dirty="0" smtClean="0"/>
              <a:t>2: z := 1;</a:t>
            </a:r>
          </a:p>
          <a:p>
            <a:r>
              <a:rPr lang="en-US" sz="2800" dirty="0" smtClean="0"/>
              <a:t>3: while y &gt; 0 {</a:t>
            </a:r>
          </a:p>
          <a:p>
            <a:r>
              <a:rPr lang="en-US" sz="2800" dirty="0" smtClean="0"/>
              <a:t>4:    z := z * y;</a:t>
            </a:r>
          </a:p>
          <a:p>
            <a:r>
              <a:rPr lang="en-US" sz="2800" dirty="0" smtClean="0"/>
              <a:t>5:    y := y − 1</a:t>
            </a:r>
          </a:p>
          <a:p>
            <a:r>
              <a:rPr lang="en-US" sz="2800" dirty="0" smtClean="0"/>
              <a:t> }</a:t>
            </a:r>
          </a:p>
          <a:p>
            <a:r>
              <a:rPr lang="en-US" sz="2800" dirty="0" smtClean="0"/>
              <a:t>6: y := 0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93308" y="6488668"/>
            <a:ext cx="413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(adapted from Nielson, Nielson &amp; </a:t>
            </a:r>
            <a:r>
              <a:rPr lang="en-US" dirty="0" err="1" smtClean="0"/>
              <a:t>Hankin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0" y="1600200"/>
            <a:ext cx="3426965" cy="369332"/>
            <a:chOff x="2260600" y="1600200"/>
            <a:chExt cx="3426965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3810000" y="1600200"/>
              <a:ext cx="1877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(y,?), (z,?) } 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9" idx="1"/>
              <a:endCxn id="4" idx="0"/>
            </p:cNvCxnSpPr>
            <p:nvPr/>
          </p:nvCxnSpPr>
          <p:spPr>
            <a:xfrm rot="10800000" flipV="1">
              <a:off x="2260600" y="1784866"/>
              <a:ext cx="1549400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000" y="2107168"/>
            <a:ext cx="3426965" cy="369332"/>
            <a:chOff x="2260600" y="1600200"/>
            <a:chExt cx="3426965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3810000" y="1600200"/>
              <a:ext cx="1877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</a:t>
              </a:r>
              <a:r>
                <a:rPr lang="en-US" dirty="0" smtClean="0">
                  <a:solidFill>
                    <a:schemeClr val="accent3"/>
                  </a:solidFill>
                </a:rPr>
                <a:t>(y,1)</a:t>
              </a:r>
              <a:r>
                <a:rPr lang="en-US" dirty="0" smtClean="0"/>
                <a:t>, (z,?) } 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rot="10800000" flipV="1">
              <a:off x="2260600" y="1784866"/>
              <a:ext cx="1549400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844800" y="2908300"/>
            <a:ext cx="2895417" cy="369332"/>
            <a:chOff x="2844800" y="2908300"/>
            <a:chExt cx="2895417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3835400" y="2908300"/>
              <a:ext cx="1904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(y,1), (z,2) } 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9" idx="1"/>
            </p:cNvCxnSpPr>
            <p:nvPr/>
          </p:nvCxnSpPr>
          <p:spPr>
            <a:xfrm rot="10800000" flipV="1">
              <a:off x="2844800" y="3092966"/>
              <a:ext cx="990600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882900" y="3389868"/>
            <a:ext cx="2850905" cy="369332"/>
            <a:chOff x="2882900" y="3440668"/>
            <a:chExt cx="2850905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3835400" y="3440668"/>
              <a:ext cx="1898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(y,?), </a:t>
              </a:r>
              <a:r>
                <a:rPr lang="en-US" dirty="0" smtClean="0">
                  <a:solidFill>
                    <a:schemeClr val="accent3"/>
                  </a:solidFill>
                </a:rPr>
                <a:t>(z,4)</a:t>
              </a:r>
              <a:r>
                <a:rPr lang="en-US" dirty="0" smtClean="0"/>
                <a:t> } 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rot="10800000" flipV="1">
              <a:off x="2882900" y="3625334"/>
              <a:ext cx="952500" cy="686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882900" y="3810000"/>
            <a:ext cx="2850905" cy="369332"/>
            <a:chOff x="2882900" y="3810000"/>
            <a:chExt cx="2850905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3835400" y="3810000"/>
              <a:ext cx="1898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</a:t>
              </a:r>
              <a:r>
                <a:rPr lang="en-US" dirty="0" smtClean="0">
                  <a:solidFill>
                    <a:schemeClr val="accent3"/>
                  </a:solidFill>
                </a:rPr>
                <a:t>(y,5)</a:t>
              </a:r>
              <a:r>
                <a:rPr lang="en-US" dirty="0" smtClean="0"/>
                <a:t>, (z,4) } 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rot="10800000" flipV="1">
              <a:off x="2882900" y="3994666"/>
              <a:ext cx="952500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286000" y="4278868"/>
            <a:ext cx="3454217" cy="369332"/>
            <a:chOff x="2286000" y="4278868"/>
            <a:chExt cx="3454217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3835400" y="4278868"/>
              <a:ext cx="1904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(y,1), (z,2) } 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28" idx="1"/>
            </p:cNvCxnSpPr>
            <p:nvPr/>
          </p:nvCxnSpPr>
          <p:spPr>
            <a:xfrm rot="10800000" flipV="1">
              <a:off x="2286000" y="4463534"/>
              <a:ext cx="1549400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286000" y="4659868"/>
            <a:ext cx="3426965" cy="369332"/>
            <a:chOff x="2286000" y="4659868"/>
            <a:chExt cx="3426965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3835400" y="4659868"/>
              <a:ext cx="1877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(y,?), (z,?) } 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stCxn id="31" idx="1"/>
            </p:cNvCxnSpPr>
            <p:nvPr/>
          </p:nvCxnSpPr>
          <p:spPr>
            <a:xfrm rot="10800000" flipV="1">
              <a:off x="2286000" y="4844534"/>
              <a:ext cx="1549400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09804" y="2500868"/>
            <a:ext cx="3530413" cy="369332"/>
            <a:chOff x="2209804" y="2500868"/>
            <a:chExt cx="3530413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3835400" y="2500868"/>
              <a:ext cx="1904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(y,1), </a:t>
              </a:r>
              <a:r>
                <a:rPr lang="en-US" dirty="0" smtClean="0">
                  <a:solidFill>
                    <a:schemeClr val="accent3"/>
                  </a:solidFill>
                </a:rPr>
                <a:t>(z,2)</a:t>
              </a:r>
              <a:r>
                <a:rPr lang="en-US" dirty="0" smtClean="0"/>
                <a:t> } </a:t>
              </a:r>
              <a:endParaRPr lang="en-US" dirty="0"/>
            </a:p>
          </p:txBody>
        </p:sp>
        <p:cxnSp>
          <p:nvCxnSpPr>
            <p:cNvPr id="39" name="Straight Arrow Connector 38"/>
            <p:cNvCxnSpPr>
              <a:stCxn id="38" idx="1"/>
            </p:cNvCxnSpPr>
            <p:nvPr/>
          </p:nvCxnSpPr>
          <p:spPr>
            <a:xfrm rot="10800000" flipV="1">
              <a:off x="2209804" y="2685534"/>
              <a:ext cx="1625597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urved Left Arrow 45"/>
          <p:cNvSpPr/>
          <p:nvPr/>
        </p:nvSpPr>
        <p:spPr>
          <a:xfrm flipV="1">
            <a:off x="5867400" y="2438400"/>
            <a:ext cx="609600" cy="17526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257800"/>
            <a:ext cx="77724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Reaching Definitions</a:t>
            </a:r>
          </a:p>
          <a:p>
            <a:pPr lvl="1"/>
            <a:r>
              <a:rPr lang="en-US" dirty="0" smtClean="0"/>
              <a:t>The assignment </a:t>
            </a:r>
            <a:r>
              <a:rPr lang="en-US" b="1" dirty="0" smtClean="0"/>
              <a:t>lab: </a:t>
            </a:r>
            <a:r>
              <a:rPr lang="en-US" b="1" dirty="0" err="1" smtClean="0"/>
              <a:t>var</a:t>
            </a:r>
            <a:r>
              <a:rPr lang="en-US" b="1" dirty="0" smtClean="0"/>
              <a:t> := exp</a:t>
            </a:r>
            <a:r>
              <a:rPr lang="en-US" dirty="0" smtClean="0"/>
              <a:t>  reaches </a:t>
            </a:r>
            <a:r>
              <a:rPr lang="en-US" b="1" dirty="0" smtClean="0"/>
              <a:t>lab’</a:t>
            </a:r>
            <a:r>
              <a:rPr lang="en-US" dirty="0" smtClean="0"/>
              <a:t> if there is an execution where </a:t>
            </a:r>
            <a:r>
              <a:rPr lang="en-US" b="1" dirty="0" err="1" smtClean="0"/>
              <a:t>var</a:t>
            </a:r>
            <a:r>
              <a:rPr lang="en-US" dirty="0" smtClean="0"/>
              <a:t> was last assigned at </a:t>
            </a:r>
            <a:r>
              <a:rPr lang="en-US" b="1" dirty="0" smtClean="0"/>
              <a:t>lab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23175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1: y := x;</a:t>
            </a:r>
          </a:p>
          <a:p>
            <a:r>
              <a:rPr lang="en-US" sz="2800" dirty="0" smtClean="0"/>
              <a:t>2: z := 1;</a:t>
            </a:r>
          </a:p>
          <a:p>
            <a:r>
              <a:rPr lang="en-US" sz="2800" dirty="0" smtClean="0"/>
              <a:t>3: while y &gt; 0 {</a:t>
            </a:r>
          </a:p>
          <a:p>
            <a:r>
              <a:rPr lang="en-US" sz="2800" dirty="0" smtClean="0"/>
              <a:t>4:    z := z * y;</a:t>
            </a:r>
          </a:p>
          <a:p>
            <a:r>
              <a:rPr lang="en-US" sz="2800" dirty="0" smtClean="0"/>
              <a:t>5:    y := y − 1</a:t>
            </a:r>
          </a:p>
          <a:p>
            <a:r>
              <a:rPr lang="en-US" sz="2800" dirty="0" smtClean="0"/>
              <a:t> }</a:t>
            </a:r>
          </a:p>
          <a:p>
            <a:r>
              <a:rPr lang="en-US" sz="2800" dirty="0" smtClean="0"/>
              <a:t>6: y := 0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93308" y="6489700"/>
            <a:ext cx="413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(adapted from Nielson, Nielson &amp; </a:t>
            </a:r>
            <a:r>
              <a:rPr lang="en-US" dirty="0" err="1" smtClean="0"/>
              <a:t>Hankin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6" name="Group 13"/>
          <p:cNvGrpSpPr/>
          <p:nvPr/>
        </p:nvGrpSpPr>
        <p:grpSpPr>
          <a:xfrm>
            <a:off x="2286000" y="1600200"/>
            <a:ext cx="3426965" cy="369332"/>
            <a:chOff x="2260600" y="1600200"/>
            <a:chExt cx="3426965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3810000" y="1600200"/>
              <a:ext cx="1877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(y,?), (z,?) } 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9" idx="1"/>
              <a:endCxn id="4" idx="0"/>
            </p:cNvCxnSpPr>
            <p:nvPr/>
          </p:nvCxnSpPr>
          <p:spPr>
            <a:xfrm rot="10800000" flipV="1">
              <a:off x="2260600" y="1784866"/>
              <a:ext cx="1549400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4"/>
          <p:cNvGrpSpPr/>
          <p:nvPr/>
        </p:nvGrpSpPr>
        <p:grpSpPr>
          <a:xfrm>
            <a:off x="2286000" y="2107168"/>
            <a:ext cx="3426965" cy="369332"/>
            <a:chOff x="2260600" y="1600200"/>
            <a:chExt cx="3426965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3810000" y="1600200"/>
              <a:ext cx="1877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</a:t>
              </a:r>
              <a:r>
                <a:rPr lang="en-US" dirty="0" smtClean="0">
                  <a:solidFill>
                    <a:schemeClr val="accent3"/>
                  </a:solidFill>
                </a:rPr>
                <a:t>(y,1)</a:t>
              </a:r>
              <a:r>
                <a:rPr lang="en-US" dirty="0" smtClean="0"/>
                <a:t>, (z,?) } 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rot="10800000" flipV="1">
              <a:off x="2260600" y="1784866"/>
              <a:ext cx="1549400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0"/>
          <p:cNvGrpSpPr/>
          <p:nvPr/>
        </p:nvGrpSpPr>
        <p:grpSpPr>
          <a:xfrm>
            <a:off x="2844800" y="2908300"/>
            <a:ext cx="3942305" cy="369332"/>
            <a:chOff x="2844800" y="2908300"/>
            <a:chExt cx="3942305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3835400" y="2908300"/>
              <a:ext cx="2951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(y,1), (z,2), </a:t>
              </a:r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(y,5), (z,4)</a:t>
              </a:r>
              <a:r>
                <a:rPr lang="en-US" dirty="0" smtClean="0"/>
                <a:t> } 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9" idx="1"/>
            </p:cNvCxnSpPr>
            <p:nvPr/>
          </p:nvCxnSpPr>
          <p:spPr>
            <a:xfrm rot="10800000" flipV="1">
              <a:off x="2844800" y="3092966"/>
              <a:ext cx="990600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1"/>
          <p:cNvGrpSpPr/>
          <p:nvPr/>
        </p:nvGrpSpPr>
        <p:grpSpPr>
          <a:xfrm>
            <a:off x="2882900" y="3389868"/>
            <a:ext cx="3431320" cy="369332"/>
            <a:chOff x="2882900" y="3440668"/>
            <a:chExt cx="3431320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3835400" y="3440668"/>
              <a:ext cx="2478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(y,?), </a:t>
              </a:r>
              <a:r>
                <a:rPr lang="en-US" dirty="0" smtClean="0">
                  <a:solidFill>
                    <a:schemeClr val="accent3"/>
                  </a:solidFill>
                </a:rPr>
                <a:t>(z,4), </a:t>
              </a:r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(y,5)</a:t>
              </a:r>
              <a:r>
                <a:rPr lang="en-US" dirty="0" smtClean="0"/>
                <a:t> } 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rot="10800000" flipV="1">
              <a:off x="2882900" y="3625334"/>
              <a:ext cx="952500" cy="6866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2"/>
          <p:cNvGrpSpPr/>
          <p:nvPr/>
        </p:nvGrpSpPr>
        <p:grpSpPr>
          <a:xfrm>
            <a:off x="2882900" y="3810000"/>
            <a:ext cx="2850905" cy="369332"/>
            <a:chOff x="2882900" y="3810000"/>
            <a:chExt cx="2850905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3835400" y="3810000"/>
              <a:ext cx="1898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</a:t>
              </a:r>
              <a:r>
                <a:rPr lang="en-US" dirty="0" smtClean="0">
                  <a:solidFill>
                    <a:schemeClr val="accent3"/>
                  </a:solidFill>
                </a:rPr>
                <a:t>(y,5)</a:t>
              </a:r>
              <a:r>
                <a:rPr lang="en-US" dirty="0" smtClean="0"/>
                <a:t>, (z,4) } 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rot="10800000" flipV="1">
              <a:off x="2882900" y="3994666"/>
              <a:ext cx="952500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3"/>
          <p:cNvGrpSpPr/>
          <p:nvPr/>
        </p:nvGrpSpPr>
        <p:grpSpPr>
          <a:xfrm>
            <a:off x="2286000" y="4278868"/>
            <a:ext cx="4501105" cy="369332"/>
            <a:chOff x="2286000" y="4278868"/>
            <a:chExt cx="4501105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3835400" y="4278868"/>
              <a:ext cx="2951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(y,1), (z,2), (y,5), (z,4) } 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28" idx="1"/>
            </p:cNvCxnSpPr>
            <p:nvPr/>
          </p:nvCxnSpPr>
          <p:spPr>
            <a:xfrm rot="10800000" flipV="1">
              <a:off x="2286000" y="4463534"/>
              <a:ext cx="1549400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4"/>
          <p:cNvGrpSpPr/>
          <p:nvPr/>
        </p:nvGrpSpPr>
        <p:grpSpPr>
          <a:xfrm>
            <a:off x="2286000" y="4659868"/>
            <a:ext cx="3999238" cy="369332"/>
            <a:chOff x="2286000" y="4659868"/>
            <a:chExt cx="3999238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3835400" y="4659868"/>
              <a:ext cx="2449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(y,6), (z,2), (z,4) } 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stCxn id="31" idx="1"/>
            </p:cNvCxnSpPr>
            <p:nvPr/>
          </p:nvCxnSpPr>
          <p:spPr>
            <a:xfrm rot="10800000" flipV="1">
              <a:off x="2286000" y="4844534"/>
              <a:ext cx="1549400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39"/>
          <p:cNvGrpSpPr/>
          <p:nvPr/>
        </p:nvGrpSpPr>
        <p:grpSpPr>
          <a:xfrm>
            <a:off x="2209810" y="2500868"/>
            <a:ext cx="4577295" cy="369332"/>
            <a:chOff x="2209810" y="2500868"/>
            <a:chExt cx="4577295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3835400" y="2500868"/>
              <a:ext cx="2951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{ (x,?), (y,1), </a:t>
              </a:r>
              <a:r>
                <a:rPr lang="en-US" dirty="0" smtClean="0">
                  <a:solidFill>
                    <a:schemeClr val="accent3"/>
                  </a:solidFill>
                </a:rPr>
                <a:t>(z,2), </a:t>
              </a:r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(y,5), (z,4)</a:t>
              </a:r>
              <a:r>
                <a:rPr lang="en-US" dirty="0" smtClean="0"/>
                <a:t> } </a:t>
              </a:r>
              <a:endParaRPr lang="en-US" dirty="0"/>
            </a:p>
          </p:txBody>
        </p:sp>
        <p:cxnSp>
          <p:nvCxnSpPr>
            <p:cNvPr id="39" name="Straight Arrow Connector 38"/>
            <p:cNvCxnSpPr>
              <a:stCxn id="38" idx="1"/>
            </p:cNvCxnSpPr>
            <p:nvPr/>
          </p:nvCxnSpPr>
          <p:spPr>
            <a:xfrm rot="10800000" flipV="1">
              <a:off x="2209810" y="2685534"/>
              <a:ext cx="1625591" cy="5834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control-flow graph</a:t>
            </a:r>
          </a:p>
          <a:p>
            <a:r>
              <a:rPr lang="en-US" dirty="0" smtClean="0"/>
              <a:t>Assign transfer functions </a:t>
            </a:r>
          </a:p>
          <a:p>
            <a:r>
              <a:rPr lang="en-US" dirty="0" smtClean="0"/>
              <a:t>Compute fixed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Control-Flow Graph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2881" y="1524000"/>
            <a:ext cx="23175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1: y := x;</a:t>
            </a:r>
          </a:p>
          <a:p>
            <a:r>
              <a:rPr lang="en-US" sz="2800" dirty="0" smtClean="0"/>
              <a:t>2: z := 1;</a:t>
            </a:r>
          </a:p>
          <a:p>
            <a:r>
              <a:rPr lang="en-US" sz="2800" dirty="0" smtClean="0"/>
              <a:t>3: while y &gt; 0 {</a:t>
            </a:r>
          </a:p>
          <a:p>
            <a:r>
              <a:rPr lang="en-US" sz="2800" dirty="0" smtClean="0"/>
              <a:t>4:    z := z * y;</a:t>
            </a:r>
          </a:p>
          <a:p>
            <a:r>
              <a:rPr lang="en-US" sz="2800" dirty="0" smtClean="0"/>
              <a:t>5:    y := y − 1</a:t>
            </a:r>
          </a:p>
          <a:p>
            <a:r>
              <a:rPr lang="en-US" sz="2800" dirty="0" smtClean="0"/>
              <a:t> }</a:t>
            </a:r>
          </a:p>
          <a:p>
            <a:r>
              <a:rPr lang="en-US" sz="2800" dirty="0" smtClean="0"/>
              <a:t>6: y := 0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41148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y:=x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114800" y="25908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z:=1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14800" y="3505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y &gt; 0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14800" y="4419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z=z*y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14800" y="5334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y=y-1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867400" y="41148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y:=0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rot="5400000">
            <a:off x="4495800" y="2324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4495800" y="32385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9" idx="3"/>
            <a:endCxn id="12" idx="0"/>
          </p:cNvCxnSpPr>
          <p:nvPr/>
        </p:nvCxnSpPr>
        <p:spPr>
          <a:xfrm>
            <a:off x="5410200" y="3695700"/>
            <a:ext cx="1104900" cy="419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 rot="5400000">
            <a:off x="4495800" y="5067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0" idx="0"/>
          </p:cNvCxnSpPr>
          <p:nvPr/>
        </p:nvCxnSpPr>
        <p:spPr>
          <a:xfrm rot="5400000">
            <a:off x="4495800" y="4152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1" idx="2"/>
            <a:endCxn id="9" idx="1"/>
          </p:cNvCxnSpPr>
          <p:nvPr/>
        </p:nvCxnSpPr>
        <p:spPr>
          <a:xfrm rot="5400000" flipH="1">
            <a:off x="3429000" y="4381500"/>
            <a:ext cx="2019300" cy="647700"/>
          </a:xfrm>
          <a:prstGeom prst="bentConnector4">
            <a:avLst>
              <a:gd name="adj1" fmla="val -11321"/>
              <a:gd name="adj2" fmla="val 135294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y:=x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25908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z:=1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600" y="3505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y &gt; 0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4419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z=z*y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" y="5791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y=y-1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362200" y="431358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y:=0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rot="5400000">
            <a:off x="990600" y="2324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990600" y="32385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9" idx="3"/>
            <a:endCxn id="12" idx="0"/>
          </p:cNvCxnSpPr>
          <p:nvPr/>
        </p:nvCxnSpPr>
        <p:spPr>
          <a:xfrm>
            <a:off x="1905000" y="3695700"/>
            <a:ext cx="1104900" cy="6178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 rot="5400000">
            <a:off x="762000" y="5295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0" idx="0"/>
          </p:cNvCxnSpPr>
          <p:nvPr/>
        </p:nvCxnSpPr>
        <p:spPr>
          <a:xfrm rot="5400000">
            <a:off x="990600" y="4152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1" idx="2"/>
            <a:endCxn id="9" idx="1"/>
          </p:cNvCxnSpPr>
          <p:nvPr/>
        </p:nvCxnSpPr>
        <p:spPr>
          <a:xfrm rot="5400000" flipH="1">
            <a:off x="-304800" y="4610100"/>
            <a:ext cx="2476500" cy="647700"/>
          </a:xfrm>
          <a:prstGeom prst="bentConnector4">
            <a:avLst>
              <a:gd name="adj1" fmla="val -9231"/>
              <a:gd name="adj2" fmla="val 135294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31236" y="2133600"/>
            <a:ext cx="381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out(1) = in(1) \ { (</a:t>
            </a:r>
            <a:r>
              <a:rPr lang="en-US" dirty="0" err="1" smtClean="0"/>
              <a:t>y,l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(y,1) }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31236" y="3048000"/>
            <a:ext cx="38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out(2) = in(2) \ { (</a:t>
            </a:r>
            <a:r>
              <a:rPr lang="en-US" dirty="0" err="1" smtClean="0"/>
              <a:t>z,l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(z,2) }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72200" y="1981200"/>
            <a:ext cx="2505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in(1) = { (x,?), (y,?), (z,?) } </a:t>
            </a:r>
          </a:p>
          <a:p>
            <a:r>
              <a:rPr lang="en-US" dirty="0" smtClean="0"/>
              <a:t>in(2) = out(1)</a:t>
            </a:r>
          </a:p>
          <a:p>
            <a:r>
              <a:rPr lang="en-US" dirty="0" smtClean="0"/>
              <a:t>in(3) = out(2) U out(5)</a:t>
            </a:r>
          </a:p>
          <a:p>
            <a:r>
              <a:rPr lang="en-US" dirty="0" smtClean="0"/>
              <a:t>in(4) = out(3)</a:t>
            </a:r>
          </a:p>
          <a:p>
            <a:r>
              <a:rPr lang="en-US" dirty="0" smtClean="0"/>
              <a:t>in(5) = out(4)</a:t>
            </a:r>
          </a:p>
          <a:p>
            <a:r>
              <a:rPr lang="en-US" dirty="0" smtClean="0"/>
              <a:t>in(6) = out(3)</a:t>
            </a:r>
          </a:p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355036" y="5334000"/>
            <a:ext cx="38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out(4) = in(4) \ { (</a:t>
            </a:r>
            <a:r>
              <a:rPr lang="en-US" dirty="0" err="1" smtClean="0"/>
              <a:t>z,l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(z,4) }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55036" y="6183868"/>
            <a:ext cx="38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out(5) = in(5) \ { (</a:t>
            </a:r>
            <a:r>
              <a:rPr lang="en-US" dirty="0" err="1" smtClean="0"/>
              <a:t>y,l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(y,5) }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209800" y="4736068"/>
            <a:ext cx="385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out(6) = in(6) \ { (</a:t>
            </a:r>
            <a:r>
              <a:rPr lang="en-US" dirty="0" err="1" smtClean="0"/>
              <a:t>y,l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(y,6) }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92088" y="3896140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out(3) = in(3)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3848100" y="4229100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Equations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502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in(1) = { (x,?), (y,?), (z,?) } </a:t>
            </a:r>
          </a:p>
          <a:p>
            <a:r>
              <a:rPr lang="en-US" dirty="0" smtClean="0"/>
              <a:t>in(2) = out(1)</a:t>
            </a:r>
          </a:p>
          <a:p>
            <a:r>
              <a:rPr lang="en-US" dirty="0" smtClean="0"/>
              <a:t>in(3) = out(2) U out(5)</a:t>
            </a:r>
          </a:p>
          <a:p>
            <a:r>
              <a:rPr lang="en-US" dirty="0" smtClean="0"/>
              <a:t>in(4) = out(3)</a:t>
            </a:r>
          </a:p>
          <a:p>
            <a:r>
              <a:rPr lang="en-US" dirty="0" smtClean="0"/>
              <a:t>in(5) = out(4)</a:t>
            </a:r>
          </a:p>
          <a:p>
            <a:r>
              <a:rPr lang="en-US" dirty="0" smtClean="0"/>
              <a:t>In(6) = out(3)</a:t>
            </a:r>
          </a:p>
          <a:p>
            <a:r>
              <a:rPr lang="en-US" dirty="0" smtClean="0"/>
              <a:t>out(1) = in(1) \ { (</a:t>
            </a:r>
            <a:r>
              <a:rPr lang="en-US" dirty="0" err="1" smtClean="0"/>
              <a:t>y,l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(y,1) }</a:t>
            </a:r>
          </a:p>
          <a:p>
            <a:r>
              <a:rPr lang="en-US" dirty="0" smtClean="0"/>
              <a:t>out(2) = in(2) \ { (</a:t>
            </a:r>
            <a:r>
              <a:rPr lang="en-US" dirty="0" err="1" smtClean="0"/>
              <a:t>z,l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(z,2) }</a:t>
            </a:r>
          </a:p>
          <a:p>
            <a:r>
              <a:rPr lang="en-US" dirty="0" smtClean="0"/>
              <a:t>out(3) = in(3)</a:t>
            </a:r>
          </a:p>
          <a:p>
            <a:r>
              <a:rPr lang="en-US" dirty="0" smtClean="0"/>
              <a:t>out(4) = in(4) \ { (</a:t>
            </a:r>
            <a:r>
              <a:rPr lang="en-US" dirty="0" err="1" smtClean="0"/>
              <a:t>z,l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(z,4) }</a:t>
            </a:r>
          </a:p>
          <a:p>
            <a:r>
              <a:rPr lang="en-US" dirty="0" smtClean="0"/>
              <a:t>out(5) = in(5) \ { (</a:t>
            </a:r>
            <a:r>
              <a:rPr lang="en-US" dirty="0" err="1" smtClean="0"/>
              <a:t>y,l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(y,5) }</a:t>
            </a:r>
            <a:endParaRPr lang="en-US" dirty="0" smtClean="0"/>
          </a:p>
          <a:p>
            <a:r>
              <a:rPr lang="en-US" dirty="0" smtClean="0"/>
              <a:t>out(6) = in(6) \ { (</a:t>
            </a:r>
            <a:r>
              <a:rPr lang="en-US" dirty="0" err="1" smtClean="0"/>
              <a:t>y,l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(y,6) }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5715000"/>
            <a:ext cx="4295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F: (</a:t>
            </a:r>
            <a:r>
              <a:rPr lang="en-US" sz="2000" dirty="0" smtClean="0">
                <a:sym typeface="Math C"/>
              </a:rPr>
              <a:t></a:t>
            </a:r>
            <a:r>
              <a:rPr lang="en-US" sz="2000" dirty="0" smtClean="0"/>
              <a:t>(</a:t>
            </a:r>
            <a:r>
              <a:rPr lang="en-US" sz="2000" dirty="0" err="1" smtClean="0"/>
              <a:t>Var</a:t>
            </a:r>
            <a:r>
              <a:rPr lang="en-US" sz="2000" dirty="0" smtClean="0"/>
              <a:t> x Lab) )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 </a:t>
            </a:r>
            <a:r>
              <a:rPr lang="en-US" sz="2000" dirty="0" smtClean="0"/>
              <a:t>(</a:t>
            </a:r>
            <a:r>
              <a:rPr lang="en-US" sz="2000" dirty="0" smtClean="0">
                <a:sym typeface="Math C"/>
              </a:rPr>
              <a:t></a:t>
            </a:r>
            <a:r>
              <a:rPr lang="en-US" sz="2000" dirty="0" smtClean="0"/>
              <a:t>(</a:t>
            </a:r>
            <a:r>
              <a:rPr lang="en-US" sz="2000" dirty="0" err="1" smtClean="0"/>
              <a:t>Var</a:t>
            </a:r>
            <a:r>
              <a:rPr lang="en-US" sz="2000" dirty="0" smtClean="0"/>
              <a:t> x Lab) )</a:t>
            </a:r>
            <a:r>
              <a:rPr lang="en-US" sz="2000" baseline="30000" dirty="0" smtClean="0"/>
              <a:t>12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43000" y="1676400"/>
            <a:ext cx="7010400" cy="1905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 smtClean="0"/>
              <a:t>Reason </a:t>
            </a:r>
            <a:r>
              <a:rPr lang="en-US" sz="2800" dirty="0" smtClean="0">
                <a:solidFill>
                  <a:schemeClr val="accent3"/>
                </a:solidFill>
              </a:rPr>
              <a:t>statically</a:t>
            </a:r>
            <a:r>
              <a:rPr lang="en-US" sz="2800" dirty="0" smtClean="0"/>
              <a:t> (at compile time) about the possible runtime behaviors of a program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43000" y="3962400"/>
            <a:ext cx="7010400" cy="1905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 smtClean="0"/>
              <a:t>“The </a:t>
            </a:r>
            <a:r>
              <a:rPr lang="en-US" sz="2800" dirty="0" smtClean="0">
                <a:solidFill>
                  <a:schemeClr val="accent3"/>
                </a:solidFill>
              </a:rPr>
              <a:t>algorithmic discovery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chemeClr val="accent3"/>
                </a:solidFill>
              </a:rPr>
              <a:t>properties</a:t>
            </a:r>
            <a:r>
              <a:rPr lang="en-US" sz="2800" dirty="0" smtClean="0"/>
              <a:t> of a program by inspection of its source text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”</a:t>
            </a:r>
          </a:p>
          <a:p>
            <a:pPr>
              <a:buNone/>
            </a:pPr>
            <a:r>
              <a:rPr lang="en-US" sz="2800" dirty="0" smtClean="0"/>
              <a:t>-- Manna, </a:t>
            </a:r>
            <a:r>
              <a:rPr lang="en-US" sz="2800" dirty="0" err="1" smtClean="0"/>
              <a:t>Pnueli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47800" y="5867400"/>
            <a:ext cx="6210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Does not have to literally be the source text, just means w/o running it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dirty="0" smtClean="0"/>
              <a:t>System of Equations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502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in(1) = { (x,?), (y,?), (z,?) } </a:t>
            </a:r>
          </a:p>
          <a:p>
            <a:r>
              <a:rPr lang="en-US" dirty="0" smtClean="0"/>
              <a:t>in(2) = out(1)</a:t>
            </a:r>
          </a:p>
          <a:p>
            <a:r>
              <a:rPr lang="en-US" dirty="0" smtClean="0"/>
              <a:t>in(3) = out(2) U out(5)</a:t>
            </a:r>
          </a:p>
          <a:p>
            <a:r>
              <a:rPr lang="en-US" dirty="0" smtClean="0"/>
              <a:t>in(4) = out(3)</a:t>
            </a:r>
          </a:p>
          <a:p>
            <a:r>
              <a:rPr lang="en-US" dirty="0" smtClean="0"/>
              <a:t>in(5) = out(4)</a:t>
            </a:r>
          </a:p>
          <a:p>
            <a:r>
              <a:rPr lang="en-US" dirty="0" smtClean="0"/>
              <a:t>In(6) = out(3)</a:t>
            </a:r>
          </a:p>
          <a:p>
            <a:r>
              <a:rPr lang="en-US" dirty="0" smtClean="0"/>
              <a:t>out(1) = in(1) \ { (</a:t>
            </a:r>
            <a:r>
              <a:rPr lang="en-US" dirty="0" err="1" smtClean="0"/>
              <a:t>y,l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(y,1) }</a:t>
            </a:r>
          </a:p>
          <a:p>
            <a:r>
              <a:rPr lang="en-US" dirty="0" smtClean="0"/>
              <a:t>out(2) = in(2) \ { (</a:t>
            </a:r>
            <a:r>
              <a:rPr lang="en-US" dirty="0" err="1" smtClean="0"/>
              <a:t>z,l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(z,2) }</a:t>
            </a:r>
          </a:p>
          <a:p>
            <a:r>
              <a:rPr lang="en-US" dirty="0" smtClean="0"/>
              <a:t>out(3) = in(3)</a:t>
            </a:r>
          </a:p>
          <a:p>
            <a:r>
              <a:rPr lang="en-US" dirty="0" smtClean="0"/>
              <a:t>out(4) = in(4) \ { (</a:t>
            </a:r>
            <a:r>
              <a:rPr lang="en-US" dirty="0" err="1" smtClean="0"/>
              <a:t>z,l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(z,4) }</a:t>
            </a:r>
          </a:p>
          <a:p>
            <a:r>
              <a:rPr lang="en-US" dirty="0" smtClean="0"/>
              <a:t>out(5) = in(5) \ { (</a:t>
            </a:r>
            <a:r>
              <a:rPr lang="en-US" dirty="0" err="1" smtClean="0"/>
              <a:t>y,l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(y,5) }</a:t>
            </a:r>
            <a:endParaRPr lang="en-US" dirty="0" smtClean="0"/>
          </a:p>
          <a:p>
            <a:r>
              <a:rPr lang="en-US" dirty="0" smtClean="0"/>
              <a:t>out(6) = in(6) \ { (</a:t>
            </a:r>
            <a:r>
              <a:rPr lang="en-US" dirty="0" err="1" smtClean="0"/>
              <a:t>y,l</a:t>
            </a:r>
            <a:r>
              <a:rPr lang="en-US" dirty="0" smtClean="0"/>
              <a:t>) | l </a:t>
            </a:r>
            <a:r>
              <a:rPr lang="en-US" dirty="0" smtClean="0">
                <a:sym typeface="Symbol"/>
              </a:rPr>
              <a:t> Lab } U { (y,6) }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345668"/>
            <a:ext cx="388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F: (</a:t>
            </a:r>
            <a:r>
              <a:rPr lang="en-US" dirty="0" smtClean="0">
                <a:sym typeface="Math C"/>
              </a:rPr>
              <a:t>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 x Lab) )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(</a:t>
            </a:r>
            <a:r>
              <a:rPr lang="en-US" dirty="0" smtClean="0">
                <a:sym typeface="Math C"/>
              </a:rPr>
              <a:t>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 x Lab) )</a:t>
            </a:r>
            <a:r>
              <a:rPr lang="en-US" baseline="30000" dirty="0" smtClean="0"/>
              <a:t>12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53340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57045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in(1)={(x,?),(y,?),(z,?)} , in(2)=out(1), in(3)=out(2) U out(5), in(4)=out(3), in(5)=out(4),In(6) = out(3)</a:t>
            </a:r>
          </a:p>
          <a:p>
            <a:r>
              <a:rPr lang="en-US" sz="1600" dirty="0" smtClean="0"/>
              <a:t>out(1) = in(1) \ { (</a:t>
            </a:r>
            <a:r>
              <a:rPr lang="en-US" sz="1600" dirty="0" err="1" smtClean="0"/>
              <a:t>y,l</a:t>
            </a:r>
            <a:r>
              <a:rPr lang="en-US" sz="1600" dirty="0" smtClean="0"/>
              <a:t>) | l </a:t>
            </a:r>
            <a:r>
              <a:rPr lang="en-US" sz="1600" dirty="0" smtClean="0">
                <a:sym typeface="Symbol"/>
              </a:rPr>
              <a:t> Lab } U { (y,1) }, </a:t>
            </a:r>
            <a:r>
              <a:rPr lang="en-US" sz="1600" dirty="0" smtClean="0"/>
              <a:t>out(2) = in(2) \ { (</a:t>
            </a:r>
            <a:r>
              <a:rPr lang="en-US" sz="1600" dirty="0" err="1" smtClean="0"/>
              <a:t>z,l</a:t>
            </a:r>
            <a:r>
              <a:rPr lang="en-US" sz="1600" dirty="0" smtClean="0"/>
              <a:t>) | l </a:t>
            </a:r>
            <a:r>
              <a:rPr lang="en-US" sz="1600" dirty="0" smtClean="0">
                <a:sym typeface="Symbol"/>
              </a:rPr>
              <a:t> Lab } U { (z,2) }</a:t>
            </a:r>
          </a:p>
          <a:p>
            <a:r>
              <a:rPr lang="en-US" sz="1600" dirty="0" smtClean="0"/>
              <a:t>out(3) = in(3), out(4) = in(4) \ { (</a:t>
            </a:r>
            <a:r>
              <a:rPr lang="en-US" sz="1600" dirty="0" err="1" smtClean="0"/>
              <a:t>z,l</a:t>
            </a:r>
            <a:r>
              <a:rPr lang="en-US" sz="1600" dirty="0" smtClean="0"/>
              <a:t>) | l </a:t>
            </a:r>
            <a:r>
              <a:rPr lang="en-US" sz="1600" dirty="0" smtClean="0">
                <a:sym typeface="Symbol"/>
              </a:rPr>
              <a:t> Lab } U { (z,4) }</a:t>
            </a:r>
          </a:p>
          <a:p>
            <a:r>
              <a:rPr lang="en-US" sz="1600" dirty="0" smtClean="0"/>
              <a:t>out(5) = in(5) \ { (</a:t>
            </a:r>
            <a:r>
              <a:rPr lang="en-US" sz="1600" dirty="0" err="1" smtClean="0"/>
              <a:t>y,l</a:t>
            </a:r>
            <a:r>
              <a:rPr lang="en-US" sz="1600" dirty="0" smtClean="0"/>
              <a:t>) | l </a:t>
            </a:r>
            <a:r>
              <a:rPr lang="en-US" sz="1600" dirty="0" smtClean="0">
                <a:sym typeface="Symbol"/>
              </a:rPr>
              <a:t> Lab } U { (y,5) }, </a:t>
            </a:r>
            <a:r>
              <a:rPr lang="en-US" sz="1600" dirty="0" smtClean="0"/>
              <a:t>out(6) = in(6) \ { (</a:t>
            </a:r>
            <a:r>
              <a:rPr lang="en-US" sz="1600" dirty="0" err="1" smtClean="0"/>
              <a:t>y,l</a:t>
            </a:r>
            <a:r>
              <a:rPr lang="en-US" sz="1600" dirty="0" smtClean="0"/>
              <a:t>) | l </a:t>
            </a:r>
            <a:r>
              <a:rPr lang="en-US" sz="1600" dirty="0" smtClean="0">
                <a:sym typeface="Symbol"/>
              </a:rPr>
              <a:t> Lab } U { (y,6) }</a:t>
            </a:r>
            <a:endParaRPr lang="en-US" sz="16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1" y="807720"/>
          <a:ext cx="8077200" cy="44500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14024"/>
                <a:gridCol w="814024"/>
                <a:gridCol w="1496151"/>
                <a:gridCol w="1524000"/>
                <a:gridCol w="1524000"/>
                <a:gridCol w="1905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{(x,?),(y,?),(z,?)}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==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In(2)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{(y,1)}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{(x,?),(y,1),(z,?)}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==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In(3)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{(z,2),(y,5)}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{(z,2),(y,5)}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{(z,2),(z,4),(y,5)}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In(4)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{(z,2),(y,5)}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In(5)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In(6)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{(z,2),(y,5)}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{(y,1)}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{(x,?),(y,1),(z,?)}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==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{(z,2),(y,1)}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==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{(z,2),(y,5)}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{(z,2),(y,5)}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{(y,5)}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{(y,5)}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{(z,4),(y,5)}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{(z,4),(y,5)}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{(y,6)}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{(y,6)}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{(y,6)}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{(y,6)}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34400" y="2895600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1905000" y="825500"/>
            <a:ext cx="15240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825500"/>
            <a:ext cx="15240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53000" y="825500"/>
            <a:ext cx="15240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77000" y="825500"/>
            <a:ext cx="25146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5874603"/>
            <a:ext cx="3888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F: (</a:t>
            </a:r>
            <a:r>
              <a:rPr lang="en-US" dirty="0" smtClean="0">
                <a:sym typeface="Math C"/>
              </a:rPr>
              <a:t>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 x Lab) )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(</a:t>
            </a:r>
            <a:r>
              <a:rPr lang="en-US" dirty="0" smtClean="0">
                <a:sym typeface="Math C"/>
              </a:rPr>
              <a:t>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 x Lab) )</a:t>
            </a:r>
            <a:r>
              <a:rPr lang="en-US" baseline="30000" dirty="0" smtClean="0"/>
              <a:t>12</a:t>
            </a:r>
          </a:p>
          <a:p>
            <a:endParaRPr lang="en-US" baseline="30000" dirty="0" smtClean="0"/>
          </a:p>
          <a:p>
            <a:r>
              <a:rPr lang="en-US" b="1" dirty="0" smtClean="0">
                <a:sym typeface="Math B"/>
              </a:rPr>
              <a:t>RD  RD’ when </a:t>
            </a:r>
            <a:r>
              <a:rPr lang="en-US" b="1" dirty="0" smtClean="0">
                <a:sym typeface="Math C"/>
              </a:rPr>
              <a:t></a:t>
            </a:r>
            <a:r>
              <a:rPr lang="en-US" b="1" dirty="0" err="1" smtClean="0">
                <a:sym typeface="Math C"/>
              </a:rPr>
              <a:t>i</a:t>
            </a:r>
            <a:r>
              <a:rPr lang="en-US" b="1" dirty="0" smtClean="0">
                <a:sym typeface="Math C"/>
              </a:rPr>
              <a:t>: RD(</a:t>
            </a:r>
            <a:r>
              <a:rPr lang="en-US" b="1" dirty="0" err="1" smtClean="0">
                <a:sym typeface="Math C"/>
              </a:rPr>
              <a:t>i</a:t>
            </a:r>
            <a:r>
              <a:rPr lang="en-US" b="1" dirty="0" smtClean="0">
                <a:sym typeface="Math C"/>
              </a:rPr>
              <a:t>) </a:t>
            </a:r>
            <a:r>
              <a:rPr lang="en-US" b="1" dirty="0" smtClean="0">
                <a:sym typeface="Math B"/>
              </a:rPr>
              <a:t> RD’(</a:t>
            </a:r>
            <a:r>
              <a:rPr lang="en-US" b="1" dirty="0" err="1" smtClean="0">
                <a:sym typeface="Math B"/>
              </a:rPr>
              <a:t>i</a:t>
            </a:r>
            <a:r>
              <a:rPr lang="en-US" b="1" dirty="0" smtClean="0">
                <a:sym typeface="Math B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5870376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34400" y="2895600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04801" y="894080"/>
          <a:ext cx="8077200" cy="48209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14024"/>
                <a:gridCol w="814024"/>
                <a:gridCol w="1496151"/>
                <a:gridCol w="1524000"/>
                <a:gridCol w="1524000"/>
                <a:gridCol w="1905001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RD</a:t>
                      </a:r>
                      <a:r>
                        <a:rPr lang="en-US" sz="1600" baseline="-25000" dirty="0" smtClean="0">
                          <a:sym typeface="Math C"/>
                        </a:rPr>
                        <a:t>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F(RD</a:t>
                      </a:r>
                      <a:r>
                        <a:rPr lang="en-US" sz="1600" baseline="-25000" dirty="0" smtClean="0">
                          <a:sym typeface="Math C"/>
                        </a:rPr>
                        <a:t></a:t>
                      </a:r>
                      <a:r>
                        <a:rPr lang="en-US" sz="1600" baseline="0" dirty="0" smtClean="0">
                          <a:sym typeface="Math C"/>
                        </a:rPr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F(F(RD</a:t>
                      </a:r>
                      <a:r>
                        <a:rPr lang="en-US" sz="1600" baseline="-25000" dirty="0" smtClean="0">
                          <a:sym typeface="Math C"/>
                        </a:rPr>
                        <a:t></a:t>
                      </a:r>
                      <a:r>
                        <a:rPr lang="en-US" sz="1600" baseline="0" dirty="0" smtClean="0">
                          <a:sym typeface="Math C"/>
                        </a:rPr>
                        <a:t>))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F(F(F(RD</a:t>
                      </a:r>
                      <a:r>
                        <a:rPr lang="en-US" sz="1600" baseline="-25000" dirty="0" smtClean="0">
                          <a:sym typeface="Math C"/>
                        </a:rPr>
                        <a:t></a:t>
                      </a:r>
                      <a:r>
                        <a:rPr lang="en-US" sz="1600" baseline="0" dirty="0" smtClean="0">
                          <a:sym typeface="Math C"/>
                        </a:rPr>
                        <a:t>)))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F(F(F(F(RD</a:t>
                      </a:r>
                      <a:r>
                        <a:rPr lang="en-US" sz="1600" baseline="-25000" dirty="0" smtClean="0">
                          <a:sym typeface="Math C"/>
                        </a:rPr>
                        <a:t></a:t>
                      </a:r>
                      <a:r>
                        <a:rPr lang="en-US" sz="1600" baseline="0" dirty="0" smtClean="0">
                          <a:sym typeface="Math C"/>
                        </a:rPr>
                        <a:t>))))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{(x,?),(y,?),(z,?)}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==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In(2)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{(y,1)}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{(x,?),(y,1),(z,?)}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==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In(3)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{(z,2),(y,5)}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{(z,2),(y,5)}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{(z,2),(z,4),(y,5)}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In(4)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{(z,2),(y,5)}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In(5)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In(6)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{(z,2),(y,5)}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{(y,1)}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{(x,?),(y,1),(z,?)}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==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{(z,2),(y,1)}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==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{(z,2),(y,5)}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{(z,2),(y,5)}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{(z,4)}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{(y,5)}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{(y,5)}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{(z,4),(y,5)}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{(z,4),(y,5)}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Out(6)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Math C"/>
                        </a:rPr>
                        <a:t>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{(y,6)}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{(y,6)}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{(y,6)}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{(y,6)}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dirty="0" smtClean="0"/>
              <a:t>System of Equations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dirty="0" err="1" smtClean="0"/>
              <a:t>Monotonicity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981200"/>
            <a:ext cx="388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F: (</a:t>
            </a:r>
            <a:r>
              <a:rPr lang="en-US" dirty="0" smtClean="0">
                <a:sym typeface="Math C"/>
              </a:rPr>
              <a:t>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 x Lab) )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(</a:t>
            </a:r>
            <a:r>
              <a:rPr lang="en-US" dirty="0" smtClean="0">
                <a:sym typeface="Math C"/>
              </a:rPr>
              <a:t></a:t>
            </a:r>
            <a:r>
              <a:rPr lang="en-US" dirty="0" smtClean="0"/>
              <a:t>(</a:t>
            </a:r>
            <a:r>
              <a:rPr lang="en-US" dirty="0" err="1" smtClean="0"/>
              <a:t>Var</a:t>
            </a:r>
            <a:r>
              <a:rPr lang="en-US" dirty="0" smtClean="0"/>
              <a:t> x Lab) )</a:t>
            </a:r>
            <a:r>
              <a:rPr lang="en-US" baseline="30000" dirty="0" smtClean="0"/>
              <a:t>12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2555240"/>
          <a:ext cx="8458200" cy="15290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52421"/>
                <a:gridCol w="852421"/>
                <a:gridCol w="1566724"/>
                <a:gridCol w="1595887"/>
                <a:gridCol w="1595887"/>
                <a:gridCol w="1994860"/>
              </a:tblGrid>
              <a:tr h="4165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RD</a:t>
                      </a:r>
                      <a:r>
                        <a:rPr lang="en-US" sz="1600" baseline="-25000" dirty="0" smtClean="0">
                          <a:sym typeface="Math C"/>
                        </a:rPr>
                        <a:t>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F(RD</a:t>
                      </a:r>
                      <a:r>
                        <a:rPr lang="en-US" sz="1600" baseline="-25000" dirty="0" smtClean="0">
                          <a:sym typeface="Math C"/>
                        </a:rPr>
                        <a:t></a:t>
                      </a:r>
                      <a:r>
                        <a:rPr lang="en-US" sz="1600" baseline="0" dirty="0" smtClean="0">
                          <a:sym typeface="Math C"/>
                        </a:rPr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F(F(RD</a:t>
                      </a:r>
                      <a:r>
                        <a:rPr lang="en-US" sz="1600" baseline="-25000" dirty="0" smtClean="0">
                          <a:sym typeface="Math C"/>
                        </a:rPr>
                        <a:t></a:t>
                      </a:r>
                      <a:r>
                        <a:rPr lang="en-US" sz="1600" baseline="0" dirty="0" smtClean="0">
                          <a:sym typeface="Math C"/>
                        </a:rPr>
                        <a:t>))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F(F(F(RD</a:t>
                      </a:r>
                      <a:r>
                        <a:rPr lang="en-US" sz="1600" baseline="-25000" dirty="0" smtClean="0">
                          <a:sym typeface="Math C"/>
                        </a:rPr>
                        <a:t></a:t>
                      </a:r>
                      <a:r>
                        <a:rPr lang="en-US" sz="1600" baseline="0" dirty="0" smtClean="0">
                          <a:sym typeface="Math C"/>
                        </a:rPr>
                        <a:t>)))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F(F(F(F(RD</a:t>
                      </a:r>
                      <a:r>
                        <a:rPr lang="en-US" sz="1600" baseline="-25000" dirty="0" smtClean="0">
                          <a:sym typeface="Math C"/>
                        </a:rPr>
                        <a:t></a:t>
                      </a:r>
                      <a:r>
                        <a:rPr lang="en-US" sz="1600" baseline="0" dirty="0" smtClean="0">
                          <a:sym typeface="Math C"/>
                        </a:rPr>
                        <a:t>))))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Out(1)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sym typeface="Math C"/>
                        </a:rPr>
                        <a:t>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{(y,1)}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{(x,?),(y,1),(z,?)}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{(y,1)}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….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34400" y="3048000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…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104" y="4876800"/>
            <a:ext cx="4742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out(1) = {(y,1)}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when </a:t>
            </a:r>
            <a:r>
              <a:rPr lang="en-US" sz="2000" b="1" dirty="0" smtClean="0">
                <a:solidFill>
                  <a:srgbClr val="FF0000"/>
                </a:solidFill>
              </a:rPr>
              <a:t>(x,?) </a:t>
            </a:r>
            <a:r>
              <a:rPr lang="en-US" sz="2000" b="1" dirty="0" smtClean="0">
                <a:solidFill>
                  <a:srgbClr val="FF0000"/>
                </a:solidFill>
                <a:sym typeface="Math A"/>
              </a:rPr>
              <a:t> out(1)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in(1) \ { (</a:t>
            </a:r>
            <a:r>
              <a:rPr lang="en-US" sz="2000" b="1" dirty="0" err="1" smtClean="0">
                <a:solidFill>
                  <a:srgbClr val="FF0000"/>
                </a:solidFill>
              </a:rPr>
              <a:t>y,l</a:t>
            </a:r>
            <a:r>
              <a:rPr lang="en-US" sz="2000" b="1" dirty="0" smtClean="0">
                <a:solidFill>
                  <a:srgbClr val="FF0000"/>
                </a:solidFill>
              </a:rPr>
              <a:t>) | l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 Lab } U { (y,1) }, otherwise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133775"/>
            <a:ext cx="332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(silly example just for illustration)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08306" y="40375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08306" y="48757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0706" y="47995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C"/>
              </a:rPr>
              <a:t>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0706" y="38851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08306" y="31993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4"/>
            <a:endCxn id="4" idx="0"/>
          </p:cNvCxnSpPr>
          <p:nvPr/>
        </p:nvCxnSpPr>
        <p:spPr>
          <a:xfrm rot="5400000">
            <a:off x="3541606" y="3694668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553074" y="2586952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…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0706" y="31231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08306" y="23611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0706" y="22849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C"/>
              </a:rPr>
              <a:t>n</a:t>
            </a:r>
            <a:endParaRPr lang="en-US" dirty="0"/>
          </a:p>
        </p:txBody>
      </p:sp>
      <p:cxnSp>
        <p:nvCxnSpPr>
          <p:cNvPr id="14" name="Straight Connector 13"/>
          <p:cNvCxnSpPr>
            <a:stCxn id="4" idx="4"/>
            <a:endCxn id="5" idx="0"/>
          </p:cNvCxnSpPr>
          <p:nvPr/>
        </p:nvCxnSpPr>
        <p:spPr>
          <a:xfrm rot="5400000">
            <a:off x="3541606" y="4532868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249680" y="40502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49680" y="48884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02080" y="48122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C"/>
              </a:rPr>
              <a:t>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02080" y="38978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249680" y="32120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4"/>
            <a:endCxn id="18" idx="0"/>
          </p:cNvCxnSpPr>
          <p:nvPr/>
        </p:nvCxnSpPr>
        <p:spPr>
          <a:xfrm rot="5400000">
            <a:off x="982980" y="3707368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994448" y="2599652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…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2080" y="31358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249680" y="23738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2080" y="2297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C"/>
              </a:rPr>
              <a:t>n</a:t>
            </a:r>
            <a:endParaRPr lang="en-US" dirty="0"/>
          </a:p>
        </p:txBody>
      </p:sp>
      <p:cxnSp>
        <p:nvCxnSpPr>
          <p:cNvPr id="28" name="Straight Connector 27"/>
          <p:cNvCxnSpPr>
            <a:stCxn id="18" idx="4"/>
            <a:endCxn id="19" idx="0"/>
          </p:cNvCxnSpPr>
          <p:nvPr/>
        </p:nvCxnSpPr>
        <p:spPr>
          <a:xfrm rot="5400000">
            <a:off x="982980" y="4545568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094306" y="4038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94306" y="4876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246706" y="48006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C"/>
              </a:rPr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46706" y="38862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094306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4"/>
            <a:endCxn id="29" idx="0"/>
          </p:cNvCxnSpPr>
          <p:nvPr/>
        </p:nvCxnSpPr>
        <p:spPr>
          <a:xfrm rot="5400000">
            <a:off x="5827606" y="36957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5839074" y="2587984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…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6706" y="31242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094306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29" idx="4"/>
            <a:endCxn id="30" idx="0"/>
          </p:cNvCxnSpPr>
          <p:nvPr/>
        </p:nvCxnSpPr>
        <p:spPr>
          <a:xfrm rot="5400000">
            <a:off x="5827606" y="45339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48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5525" y="2017713"/>
              <a:ext cx="542925" cy="2878137"/>
            </p14:xfrm>
          </p:contentPart>
        </mc:Choice>
        <mc:Fallback>
          <p:pic>
            <p:nvPicPr>
              <p:cNvPr id="348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044" y="2004393"/>
                <a:ext cx="572087" cy="2903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8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6488" y="2349500"/>
              <a:ext cx="909637" cy="2495550"/>
            </p14:xfrm>
          </p:contentPart>
        </mc:Choice>
        <mc:Fallback>
          <p:pic>
            <p:nvPicPr>
              <p:cNvPr id="348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1729" y="2336542"/>
                <a:ext cx="940594" cy="2517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8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0088" y="2519363"/>
              <a:ext cx="654050" cy="2373312"/>
            </p14:xfrm>
          </p:contentPart>
        </mc:Choice>
        <mc:Fallback>
          <p:pic>
            <p:nvPicPr>
              <p:cNvPr id="348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3249" y="2512883"/>
                <a:ext cx="667369" cy="2394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8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2675" y="2203450"/>
              <a:ext cx="7938" cy="23813"/>
            </p14:xfrm>
          </p:contentPart>
        </mc:Choice>
        <mc:Fallback>
          <p:pic>
            <p:nvPicPr>
              <p:cNvPr id="348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51129" y="2198038"/>
                <a:ext cx="35360" cy="45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8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2200" y="1981200"/>
              <a:ext cx="6350" cy="28575"/>
            </p14:xfrm>
          </p:contentPart>
        </mc:Choice>
        <mc:Fallback>
          <p:pic>
            <p:nvPicPr>
              <p:cNvPr id="348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58006" y="1975842"/>
                <a:ext cx="30629" cy="47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8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0138" y="1866900"/>
              <a:ext cx="9525" cy="234950"/>
            </p14:xfrm>
          </p:contentPart>
        </mc:Choice>
        <mc:Fallback>
          <p:pic>
            <p:nvPicPr>
              <p:cNvPr id="348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64751" y="1852148"/>
                <a:ext cx="39932" cy="2597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1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Fixed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416840"/>
          </a:xfrm>
        </p:spPr>
        <p:txBody>
          <a:bodyPr/>
          <a:lstStyle/>
          <a:p>
            <a:r>
              <a:rPr lang="en-US" dirty="0" smtClean="0"/>
              <a:t>We will see later why it exists</a:t>
            </a:r>
          </a:p>
          <a:p>
            <a:r>
              <a:rPr lang="en-US" dirty="0" smtClean="0"/>
              <a:t>For now, mostly informally…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9210" y="2971800"/>
            <a:ext cx="4628190" cy="3683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F: (</a:t>
            </a:r>
            <a:r>
              <a:rPr lang="en-US" sz="2000" dirty="0" smtClean="0">
                <a:sym typeface="Math C"/>
              </a:rPr>
              <a:t></a:t>
            </a:r>
            <a:r>
              <a:rPr lang="en-US" sz="2000" dirty="0" smtClean="0"/>
              <a:t>(</a:t>
            </a:r>
            <a:r>
              <a:rPr lang="en-US" sz="2000" dirty="0" err="1" smtClean="0"/>
              <a:t>Var</a:t>
            </a:r>
            <a:r>
              <a:rPr lang="en-US" sz="2000" dirty="0" smtClean="0"/>
              <a:t> x Lab) )</a:t>
            </a:r>
            <a:r>
              <a:rPr lang="en-US" sz="2000" baseline="30000" dirty="0" smtClean="0"/>
              <a:t>12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 </a:t>
            </a:r>
            <a:r>
              <a:rPr lang="en-US" sz="2000" dirty="0" smtClean="0"/>
              <a:t>(</a:t>
            </a:r>
            <a:r>
              <a:rPr lang="en-US" sz="2000" dirty="0" smtClean="0">
                <a:sym typeface="Math C"/>
              </a:rPr>
              <a:t></a:t>
            </a:r>
            <a:r>
              <a:rPr lang="en-US" sz="2000" dirty="0" smtClean="0"/>
              <a:t>(</a:t>
            </a:r>
            <a:r>
              <a:rPr lang="en-US" sz="2000" dirty="0" err="1" smtClean="0"/>
              <a:t>Var</a:t>
            </a:r>
            <a:r>
              <a:rPr lang="en-US" sz="2000" dirty="0" smtClean="0"/>
              <a:t> x Lab) )</a:t>
            </a:r>
            <a:r>
              <a:rPr lang="en-US" sz="2000" baseline="30000" dirty="0" smtClean="0"/>
              <a:t>12</a:t>
            </a:r>
          </a:p>
          <a:p>
            <a:endParaRPr lang="en-US" sz="2000" baseline="30000" dirty="0" smtClean="0"/>
          </a:p>
          <a:p>
            <a:r>
              <a:rPr lang="en-US" sz="2000" dirty="0" smtClean="0">
                <a:sym typeface="Math B"/>
              </a:rPr>
              <a:t>RD  RD’ when </a:t>
            </a:r>
            <a:r>
              <a:rPr lang="en-US" sz="2000" dirty="0" smtClean="0">
                <a:sym typeface="Math C"/>
              </a:rPr>
              <a:t></a:t>
            </a:r>
            <a:r>
              <a:rPr lang="en-US" sz="2000" dirty="0" err="1" smtClean="0">
                <a:sym typeface="Math C"/>
              </a:rPr>
              <a:t>i</a:t>
            </a:r>
            <a:r>
              <a:rPr lang="en-US" sz="2000" dirty="0" smtClean="0">
                <a:sym typeface="Math C"/>
              </a:rPr>
              <a:t>: RD(</a:t>
            </a:r>
            <a:r>
              <a:rPr lang="en-US" sz="2000" dirty="0" err="1" smtClean="0">
                <a:sym typeface="Math C"/>
              </a:rPr>
              <a:t>i</a:t>
            </a:r>
            <a:r>
              <a:rPr lang="en-US" sz="2000" dirty="0" smtClean="0">
                <a:sym typeface="Math C"/>
              </a:rPr>
              <a:t>) </a:t>
            </a:r>
            <a:r>
              <a:rPr lang="en-US" sz="2000" dirty="0" smtClean="0">
                <a:sym typeface="Math B"/>
              </a:rPr>
              <a:t> RD’(</a:t>
            </a:r>
            <a:r>
              <a:rPr lang="en-US" sz="2000" dirty="0" err="1" smtClean="0">
                <a:sym typeface="Math B"/>
              </a:rPr>
              <a:t>i</a:t>
            </a:r>
            <a:r>
              <a:rPr lang="en-US" sz="2000" dirty="0" smtClean="0">
                <a:sym typeface="Math B"/>
              </a:rPr>
              <a:t>)</a:t>
            </a:r>
          </a:p>
          <a:p>
            <a:endParaRPr lang="en-US" sz="2000" dirty="0" smtClean="0">
              <a:sym typeface="Math B"/>
            </a:endParaRPr>
          </a:p>
          <a:p>
            <a:r>
              <a:rPr lang="en-US" sz="2000" dirty="0" smtClean="0">
                <a:sym typeface="Math B"/>
              </a:rPr>
              <a:t>F is monotone: </a:t>
            </a:r>
          </a:p>
          <a:p>
            <a:r>
              <a:rPr lang="en-US" sz="2000" dirty="0" smtClean="0">
                <a:sym typeface="Math B"/>
              </a:rPr>
              <a:t>   RD  RD’ implies that F(RD)  F(RD’)</a:t>
            </a:r>
          </a:p>
          <a:p>
            <a:endParaRPr lang="en-US" sz="2000" dirty="0" smtClean="0">
              <a:sym typeface="Math B"/>
            </a:endParaRPr>
          </a:p>
          <a:p>
            <a:r>
              <a:rPr lang="en-US" sz="2000" dirty="0" smtClean="0">
                <a:sym typeface="Math B"/>
              </a:rPr>
              <a:t>RD</a:t>
            </a:r>
            <a:r>
              <a:rPr lang="en-US" sz="2000" baseline="-25000" dirty="0" smtClean="0">
                <a:sym typeface="Symbol"/>
              </a:rPr>
              <a:t></a:t>
            </a:r>
            <a:r>
              <a:rPr lang="en-US" sz="2000" dirty="0" smtClean="0">
                <a:sym typeface="Symbol"/>
              </a:rPr>
              <a:t>  = (, ,…,)</a:t>
            </a:r>
            <a:endParaRPr lang="en-US" sz="2000" dirty="0" smtClean="0">
              <a:sym typeface="Math B"/>
            </a:endParaRPr>
          </a:p>
          <a:p>
            <a:endParaRPr lang="en-US" sz="2000" dirty="0" smtClean="0">
              <a:sym typeface="Math B"/>
            </a:endParaRPr>
          </a:p>
          <a:p>
            <a:r>
              <a:rPr lang="en-US" sz="2000" dirty="0" smtClean="0">
                <a:sym typeface="Math B"/>
              </a:rPr>
              <a:t>F(RD</a:t>
            </a:r>
            <a:r>
              <a:rPr lang="en-US" sz="2000" baseline="-25000" dirty="0" smtClean="0">
                <a:sym typeface="Symbol"/>
              </a:rPr>
              <a:t></a:t>
            </a:r>
            <a:r>
              <a:rPr lang="en-US" sz="2000" dirty="0" smtClean="0">
                <a:sym typeface="Math B"/>
              </a:rPr>
              <a:t>), F(F(RD</a:t>
            </a:r>
            <a:r>
              <a:rPr lang="en-US" sz="2000" baseline="-25000" dirty="0" smtClean="0">
                <a:sym typeface="Symbol"/>
              </a:rPr>
              <a:t></a:t>
            </a:r>
            <a:r>
              <a:rPr lang="en-US" sz="2000" dirty="0" smtClean="0">
                <a:sym typeface="Symbol"/>
              </a:rPr>
              <a:t>) , F(</a:t>
            </a:r>
            <a:r>
              <a:rPr lang="en-US" sz="2000" dirty="0" smtClean="0">
                <a:sym typeface="Math B"/>
              </a:rPr>
              <a:t>F(F(RD</a:t>
            </a:r>
            <a:r>
              <a:rPr lang="en-US" sz="2000" baseline="-25000" dirty="0" smtClean="0">
                <a:sym typeface="Symbol"/>
              </a:rPr>
              <a:t></a:t>
            </a:r>
            <a:r>
              <a:rPr lang="en-US" sz="2000" dirty="0" smtClean="0">
                <a:sym typeface="Symbol"/>
              </a:rPr>
              <a:t>)), … </a:t>
            </a:r>
            <a:r>
              <a:rPr lang="en-US" sz="2000" dirty="0" smtClean="0">
                <a:sym typeface="Math B"/>
              </a:rPr>
              <a:t>F</a:t>
            </a:r>
            <a:r>
              <a:rPr lang="en-US" sz="2000" baseline="30000" dirty="0" smtClean="0">
                <a:sym typeface="Math B"/>
              </a:rPr>
              <a:t>n</a:t>
            </a:r>
            <a:r>
              <a:rPr lang="en-US" sz="2000" dirty="0" smtClean="0">
                <a:sym typeface="Math B"/>
              </a:rPr>
              <a:t>(RD</a:t>
            </a:r>
            <a:r>
              <a:rPr lang="en-US" sz="2000" baseline="-25000" dirty="0" smtClean="0">
                <a:sym typeface="Symbol"/>
              </a:rPr>
              <a:t></a:t>
            </a:r>
            <a:r>
              <a:rPr lang="en-US" sz="2000" dirty="0" smtClean="0">
                <a:sym typeface="Symbol"/>
              </a:rPr>
              <a:t>)</a:t>
            </a:r>
          </a:p>
          <a:p>
            <a:endParaRPr lang="en-US" sz="2000" dirty="0" smtClean="0">
              <a:sym typeface="Symbol"/>
            </a:endParaRPr>
          </a:p>
          <a:p>
            <a:r>
              <a:rPr lang="en-US" sz="2000" dirty="0" smtClean="0">
                <a:sym typeface="Math B"/>
              </a:rPr>
              <a:t>F</a:t>
            </a:r>
            <a:r>
              <a:rPr lang="en-US" sz="2000" baseline="30000" dirty="0" smtClean="0">
                <a:sym typeface="Math B"/>
              </a:rPr>
              <a:t>n+1</a:t>
            </a:r>
            <a:r>
              <a:rPr lang="en-US" sz="2000" dirty="0" smtClean="0">
                <a:sym typeface="Math B"/>
              </a:rPr>
              <a:t>(RD</a:t>
            </a:r>
            <a:r>
              <a:rPr lang="en-US" sz="2000" baseline="-25000" dirty="0" smtClean="0">
                <a:sym typeface="Symbol"/>
              </a:rPr>
              <a:t></a:t>
            </a:r>
            <a:r>
              <a:rPr lang="en-US" sz="2000" dirty="0" smtClean="0">
                <a:sym typeface="Symbol"/>
              </a:rPr>
              <a:t>) = </a:t>
            </a:r>
            <a:r>
              <a:rPr lang="en-US" sz="2000" dirty="0" smtClean="0">
                <a:sym typeface="Math B"/>
              </a:rPr>
              <a:t>F</a:t>
            </a:r>
            <a:r>
              <a:rPr lang="en-US" sz="2000" baseline="30000" dirty="0" smtClean="0">
                <a:sym typeface="Math B"/>
              </a:rPr>
              <a:t>n</a:t>
            </a:r>
            <a:r>
              <a:rPr lang="en-US" sz="2000" dirty="0" smtClean="0">
                <a:sym typeface="Math B"/>
              </a:rPr>
              <a:t>(RD</a:t>
            </a:r>
            <a:r>
              <a:rPr lang="en-US" sz="2000" baseline="-25000" dirty="0" smtClean="0">
                <a:sym typeface="Symbol"/>
              </a:rPr>
              <a:t></a:t>
            </a:r>
            <a:r>
              <a:rPr lang="en-US" sz="2000" dirty="0" smtClean="0">
                <a:sym typeface="Symbol"/>
              </a:rPr>
              <a:t>)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6248400" y="2286000"/>
            <a:ext cx="2514600" cy="40386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307295" y="5802868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07295" y="5117068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59695" y="5802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B"/>
              </a:rPr>
              <a:t>RD</a:t>
            </a:r>
            <a:r>
              <a:rPr lang="en-US" baseline="-25000" dirty="0" smtClean="0">
                <a:sym typeface="Symbol"/>
              </a:rPr>
              <a:t>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59695" y="49646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B"/>
              </a:rPr>
              <a:t>F(RD</a:t>
            </a:r>
            <a:r>
              <a:rPr lang="en-US" baseline="-25000" dirty="0" smtClean="0">
                <a:sym typeface="Symbol"/>
              </a:rPr>
              <a:t></a:t>
            </a:r>
            <a:r>
              <a:rPr lang="en-US" dirty="0" smtClean="0">
                <a:sym typeface="Math B"/>
              </a:rPr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195933" y="5304631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sym typeface="Math B"/>
              </a:rPr>
              <a:t>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7195933" y="4529931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sym typeface="Math B"/>
              </a:rPr>
              <a:t>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07295" y="4355068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59695" y="4202668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B"/>
              </a:rPr>
              <a:t>F(F(RD</a:t>
            </a:r>
            <a:r>
              <a:rPr lang="en-US" baseline="-25000" dirty="0" smtClean="0">
                <a:sym typeface="Symbol"/>
              </a:rPr>
              <a:t></a:t>
            </a:r>
            <a:r>
              <a:rPr lang="en-US" dirty="0" smtClean="0">
                <a:sym typeface="Math B"/>
              </a:rPr>
              <a:t>))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66276" y="3646219"/>
            <a:ext cx="50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7195932" y="3235563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  <a:sym typeface="Math B"/>
              </a:rPr>
              <a:t>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07295" y="3060700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59695" y="289560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Math B"/>
              </a:rPr>
              <a:t>F</a:t>
            </a:r>
            <a:r>
              <a:rPr lang="en-US" baseline="30000" dirty="0" smtClean="0">
                <a:sym typeface="Math B"/>
              </a:rPr>
              <a:t>n</a:t>
            </a:r>
            <a:r>
              <a:rPr lang="en-US" dirty="0" smtClean="0">
                <a:sym typeface="Math B"/>
              </a:rPr>
              <a:t>(RD</a:t>
            </a:r>
            <a:r>
              <a:rPr lang="en-US" baseline="-25000" dirty="0" smtClean="0">
                <a:sym typeface="Symbol"/>
              </a:rPr>
              <a:t></a:t>
            </a:r>
            <a:r>
              <a:rPr lang="en-US" dirty="0" smtClean="0">
                <a:sym typeface="Symbol"/>
              </a:rPr>
              <a:t>)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0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Things that Should Trouble You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did we get the transfer functions?</a:t>
            </a:r>
          </a:p>
          <a:p>
            <a:endParaRPr lang="en-US" dirty="0" smtClean="0"/>
          </a:p>
          <a:p>
            <a:r>
              <a:rPr lang="en-US" dirty="0" smtClean="0"/>
              <a:t>How do we know these transfer functions are safe (conservative)?</a:t>
            </a:r>
          </a:p>
          <a:p>
            <a:endParaRPr lang="en-US" dirty="0" smtClean="0"/>
          </a:p>
          <a:p>
            <a:r>
              <a:rPr lang="en-US" dirty="0" smtClean="0"/>
              <a:t>How do we know that these transfer functions are optimal?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required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1524000"/>
            <a:ext cx="8534400" cy="2743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blocks : Stmt </a:t>
            </a:r>
            <a:r>
              <a:rPr lang="en-US" sz="2400" dirty="0" smtClean="0">
                <a:sym typeface="Math C"/>
              </a:rPr>
              <a:t></a:t>
            </a:r>
            <a:r>
              <a:rPr lang="en-US" sz="2400" dirty="0" smtClean="0"/>
              <a:t> P(Blocks)</a:t>
            </a:r>
          </a:p>
          <a:p>
            <a:r>
              <a:rPr lang="en-US" sz="2400" dirty="0" smtClean="0"/>
              <a:t>blocks([x := a]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) = {[x := a]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}</a:t>
            </a:r>
          </a:p>
          <a:p>
            <a:r>
              <a:rPr lang="en-US" sz="2400" dirty="0" smtClean="0"/>
              <a:t>blocks([skip]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) = {[skip]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}</a:t>
            </a:r>
          </a:p>
          <a:p>
            <a:r>
              <a:rPr lang="en-US" sz="2400" dirty="0" smtClean="0"/>
              <a:t>blocks(S1; S2) = blocks(S1) </a:t>
            </a:r>
            <a:r>
              <a:rPr lang="en-US" sz="2400" dirty="0" smtClean="0">
                <a:sym typeface="Math B"/>
              </a:rPr>
              <a:t></a:t>
            </a:r>
            <a:r>
              <a:rPr lang="en-US" sz="2400" dirty="0" smtClean="0"/>
              <a:t> blocks(S2)</a:t>
            </a:r>
          </a:p>
          <a:p>
            <a:r>
              <a:rPr lang="en-US" sz="2400" dirty="0" smtClean="0"/>
              <a:t>blocks(if [b]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 then S1 else S2) = {[b]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} </a:t>
            </a:r>
            <a:r>
              <a:rPr lang="en-US" sz="2400" dirty="0" smtClean="0">
                <a:sym typeface="Math B"/>
              </a:rPr>
              <a:t></a:t>
            </a:r>
            <a:r>
              <a:rPr lang="en-US" sz="2400" dirty="0" smtClean="0"/>
              <a:t> blocks(S1) </a:t>
            </a:r>
            <a:r>
              <a:rPr lang="en-US" sz="2400" dirty="0" smtClean="0">
                <a:sym typeface="Math B"/>
              </a:rPr>
              <a:t></a:t>
            </a:r>
            <a:r>
              <a:rPr lang="en-US" sz="2400" dirty="0" smtClean="0"/>
              <a:t> blocks(S2)</a:t>
            </a:r>
          </a:p>
          <a:p>
            <a:r>
              <a:rPr lang="en-US" sz="2400" dirty="0" smtClean="0"/>
              <a:t>blocks(while [b]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 do S) = {[b]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} </a:t>
            </a:r>
            <a:r>
              <a:rPr lang="en-US" sz="2400" dirty="0" smtClean="0">
                <a:sym typeface="Math B"/>
              </a:rPr>
              <a:t> </a:t>
            </a:r>
            <a:r>
              <a:rPr lang="en-US" sz="2400" dirty="0" smtClean="0"/>
              <a:t>blocks(S)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4419600"/>
            <a:ext cx="853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FV: (</a:t>
            </a:r>
            <a:r>
              <a:rPr lang="en-US" sz="2400" dirty="0" err="1" smtClean="0"/>
              <a:t>BExp</a:t>
            </a:r>
            <a:r>
              <a:rPr lang="en-US" sz="2400" dirty="0" smtClean="0"/>
              <a:t> </a:t>
            </a:r>
            <a:r>
              <a:rPr lang="en-US" sz="2400" dirty="0" smtClean="0">
                <a:sym typeface="Math B"/>
              </a:rPr>
              <a:t> </a:t>
            </a:r>
            <a:r>
              <a:rPr lang="en-US" sz="2400" dirty="0" err="1" smtClean="0"/>
              <a:t>AExp</a:t>
            </a:r>
            <a:r>
              <a:rPr lang="en-US" sz="2400" dirty="0" smtClean="0"/>
              <a:t>)</a:t>
            </a:r>
            <a:r>
              <a:rPr lang="en-US" sz="2400" dirty="0" smtClean="0">
                <a:sym typeface="Math C"/>
              </a:rPr>
              <a:t> </a:t>
            </a:r>
            <a:r>
              <a:rPr lang="en-US" sz="2400" dirty="0" err="1" smtClean="0">
                <a:sym typeface="Math C"/>
              </a:rPr>
              <a:t>Var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Variables used in an expression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5410200"/>
            <a:ext cx="853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AExp</a:t>
            </a:r>
            <a:r>
              <a:rPr lang="en-US" sz="2400" dirty="0" smtClean="0"/>
              <a:t>(a)</a:t>
            </a:r>
            <a:r>
              <a:rPr lang="en-US" sz="2400" dirty="0" smtClean="0">
                <a:sym typeface="Math C"/>
              </a:rPr>
              <a:t> = all non-unit expressions in the arithmetic expression a</a:t>
            </a:r>
          </a:p>
          <a:p>
            <a:r>
              <a:rPr lang="en-US" sz="2400" dirty="0" smtClean="0">
                <a:sym typeface="Math C"/>
              </a:rPr>
              <a:t>similarly </a:t>
            </a:r>
            <a:r>
              <a:rPr lang="en-US" sz="2400" dirty="0" err="1" smtClean="0">
                <a:sym typeface="Math C"/>
              </a:rPr>
              <a:t>AExp</a:t>
            </a:r>
            <a:r>
              <a:rPr lang="en-US" sz="2400" dirty="0" smtClean="0">
                <a:sym typeface="Math C"/>
              </a:rPr>
              <a:t>(b) for a </a:t>
            </a:r>
            <a:r>
              <a:rPr lang="en-US" sz="2400" dirty="0" err="1" smtClean="0">
                <a:sym typeface="Math C"/>
              </a:rPr>
              <a:t>boolean</a:t>
            </a:r>
            <a:r>
              <a:rPr lang="en-US" sz="2400" dirty="0" smtClean="0">
                <a:sym typeface="Math C"/>
              </a:rPr>
              <a:t> expression 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55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Available Expressions Analysis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5800" y="5029200"/>
            <a:ext cx="7848600" cy="160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For each program point, which </a:t>
            </a:r>
            <a:r>
              <a:rPr lang="en-US" sz="2400" dirty="0" smtClean="0">
                <a:solidFill>
                  <a:schemeClr val="tx1"/>
                </a:solidFill>
              </a:rPr>
              <a:t>expressions</a:t>
            </a:r>
            <a:r>
              <a:rPr lang="en-US" sz="2400" dirty="0" smtClean="0"/>
              <a:t> </a:t>
            </a:r>
            <a:r>
              <a:rPr lang="en-US" sz="2400" u="sng" dirty="0" smtClean="0">
                <a:solidFill>
                  <a:schemeClr val="accent3"/>
                </a:solidFill>
              </a:rPr>
              <a:t>must</a:t>
            </a:r>
            <a:r>
              <a:rPr lang="en-US" sz="2400" dirty="0" smtClean="0"/>
              <a:t> have already been computed, and not later modified, on </a:t>
            </a:r>
            <a:r>
              <a:rPr lang="en-US" sz="2400" u="sng" dirty="0" smtClean="0">
                <a:solidFill>
                  <a:schemeClr val="accent3"/>
                </a:solidFill>
              </a:rPr>
              <a:t>all paths </a:t>
            </a:r>
            <a:r>
              <a:rPr lang="en-US" sz="2400" dirty="0" smtClean="0"/>
              <a:t>to the program point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82881" y="1524000"/>
            <a:ext cx="34605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[x := </a:t>
            </a:r>
            <a:r>
              <a:rPr lang="en-US" sz="3200" dirty="0" err="1" smtClean="0"/>
              <a:t>a+b</a:t>
            </a:r>
            <a:r>
              <a:rPr lang="en-US" sz="3200" dirty="0" smtClean="0"/>
              <a:t>]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[y := a*b]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while [y &gt; </a:t>
            </a:r>
            <a:r>
              <a:rPr lang="en-US" sz="3200" dirty="0" err="1" smtClean="0"/>
              <a:t>a+b</a:t>
            </a:r>
            <a:r>
              <a:rPr lang="en-US" sz="3200" dirty="0" smtClean="0"/>
              <a:t>]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(</a:t>
            </a:r>
          </a:p>
          <a:p>
            <a:r>
              <a:rPr lang="en-US" sz="3200" dirty="0" smtClean="0"/>
              <a:t>  [a := a + 1]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  [x := a + b]</a:t>
            </a:r>
            <a:r>
              <a:rPr lang="en-US" sz="3200" baseline="30000" dirty="0" smtClean="0"/>
              <a:t>5</a:t>
            </a:r>
            <a:endParaRPr lang="en-US" sz="3200" dirty="0" smtClean="0"/>
          </a:p>
          <a:p>
            <a:r>
              <a:rPr lang="en-US" sz="3200" dirty="0" smtClean="0"/>
              <a:t> 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57800" y="2667000"/>
            <a:ext cx="3276600" cy="2133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a+b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accent3"/>
                </a:solidFill>
              </a:rPr>
              <a:t>always available</a:t>
            </a:r>
            <a:r>
              <a:rPr lang="en-US" sz="2400" dirty="0" smtClean="0"/>
              <a:t> at label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449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D6ECFF">
                    <a:satMod val="200000"/>
                  </a:srgbClr>
                </a:solidFill>
              </a:rPr>
              <a:t>Available Expressions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Property space</a:t>
            </a:r>
          </a:p>
          <a:p>
            <a:pPr lvl="1"/>
            <a:r>
              <a:rPr lang="en-US" dirty="0" err="1" smtClean="0"/>
              <a:t>in</a:t>
            </a:r>
            <a:r>
              <a:rPr lang="en-US" baseline="-25000" dirty="0" err="1" smtClean="0"/>
              <a:t>AE</a:t>
            </a:r>
            <a:r>
              <a:rPr lang="en-US" dirty="0" smtClean="0"/>
              <a:t>, </a:t>
            </a:r>
            <a:r>
              <a:rPr lang="en-US" dirty="0" err="1" smtClean="0"/>
              <a:t>out</a:t>
            </a:r>
            <a:r>
              <a:rPr lang="en-US" baseline="-25000" dirty="0" err="1" smtClean="0"/>
              <a:t>AE</a:t>
            </a:r>
            <a:r>
              <a:rPr lang="en-US" dirty="0" smtClean="0"/>
              <a:t>: Lab </a:t>
            </a:r>
            <a:r>
              <a:rPr lang="en-US" dirty="0" smtClean="0">
                <a:sym typeface="Math C"/>
              </a:rPr>
              <a:t> (</a:t>
            </a:r>
            <a:r>
              <a:rPr lang="en-US" dirty="0" err="1" smtClean="0">
                <a:sym typeface="Math C"/>
              </a:rPr>
              <a:t>AExp</a:t>
            </a:r>
            <a:r>
              <a:rPr lang="en-US" dirty="0" smtClean="0">
                <a:sym typeface="Math C"/>
              </a:rPr>
              <a:t>) </a:t>
            </a:r>
          </a:p>
          <a:p>
            <a:pPr lvl="1"/>
            <a:r>
              <a:rPr lang="en-US" dirty="0" smtClean="0">
                <a:sym typeface="Math C"/>
              </a:rPr>
              <a:t>Mapping a label to set of arithmetic expressions available at that label</a:t>
            </a:r>
          </a:p>
          <a:p>
            <a:endParaRPr lang="en-US" dirty="0" smtClean="0">
              <a:sym typeface="Math C"/>
            </a:endParaRPr>
          </a:p>
          <a:p>
            <a:r>
              <a:rPr lang="en-US" dirty="0" smtClean="0">
                <a:sym typeface="Math C"/>
              </a:rPr>
              <a:t>Dataflow equations</a:t>
            </a:r>
          </a:p>
          <a:p>
            <a:pPr lvl="1"/>
            <a:r>
              <a:rPr lang="en-US" dirty="0" smtClean="0">
                <a:sym typeface="Math B"/>
              </a:rPr>
              <a:t>Flow equations – how to </a:t>
            </a:r>
            <a:r>
              <a:rPr lang="en-US" dirty="0" smtClean="0">
                <a:solidFill>
                  <a:schemeClr val="accent3"/>
                </a:solidFill>
                <a:sym typeface="Math B"/>
              </a:rPr>
              <a:t>join</a:t>
            </a:r>
            <a:r>
              <a:rPr lang="en-US" dirty="0" smtClean="0">
                <a:sym typeface="Math B"/>
              </a:rPr>
              <a:t> incoming dataflow facts</a:t>
            </a:r>
          </a:p>
          <a:p>
            <a:pPr lvl="1"/>
            <a:r>
              <a:rPr lang="en-US" dirty="0" smtClean="0">
                <a:sym typeface="Math B"/>
              </a:rPr>
              <a:t>Effect equations - given an input set of expressions S, what is the effect of a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255040"/>
          </a:xfrm>
        </p:spPr>
        <p:txBody>
          <a:bodyPr/>
          <a:lstStyle/>
          <a:p>
            <a:r>
              <a:rPr lang="en-US" dirty="0" err="1" smtClean="0"/>
              <a:t>in</a:t>
            </a:r>
            <a:r>
              <a:rPr lang="en-US" baseline="-25000" dirty="0" err="1" smtClean="0"/>
              <a:t>AE</a:t>
            </a:r>
            <a:r>
              <a:rPr lang="en-US" baseline="-25000" dirty="0" smtClean="0"/>
              <a:t> </a:t>
            </a:r>
            <a:r>
              <a:rPr lang="en-US" dirty="0" smtClean="0"/>
              <a:t>(lab) = </a:t>
            </a:r>
          </a:p>
          <a:p>
            <a:pPr lvl="1"/>
            <a:r>
              <a:rPr lang="en-US" dirty="0" smtClean="0">
                <a:sym typeface="Math C"/>
              </a:rPr>
              <a:t> when lab is the initial label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accent3"/>
                </a:solidFill>
                <a:sym typeface="Math B"/>
              </a:rPr>
              <a:t></a:t>
            </a:r>
            <a:r>
              <a:rPr lang="en-US" dirty="0" smtClean="0">
                <a:sym typeface="Math B"/>
              </a:rPr>
              <a:t> { </a:t>
            </a:r>
            <a:r>
              <a:rPr lang="en-US" dirty="0" err="1" smtClean="0">
                <a:sym typeface="Math B"/>
              </a:rPr>
              <a:t>out</a:t>
            </a:r>
            <a:r>
              <a:rPr lang="en-US" baseline="-25000" dirty="0" err="1" smtClean="0"/>
              <a:t>AE</a:t>
            </a:r>
            <a:r>
              <a:rPr lang="en-US" baseline="-25000" dirty="0" smtClean="0"/>
              <a:t> </a:t>
            </a:r>
            <a:r>
              <a:rPr lang="en-US" dirty="0" smtClean="0">
                <a:sym typeface="Math B"/>
              </a:rPr>
              <a:t>(lab’) | lab’ </a:t>
            </a:r>
            <a:r>
              <a:rPr lang="en-US" dirty="0" smtClean="0">
                <a:sym typeface="Math A"/>
              </a:rPr>
              <a:t> </a:t>
            </a:r>
            <a:r>
              <a:rPr lang="en-US" dirty="0" err="1" smtClean="0">
                <a:sym typeface="Math A"/>
              </a:rPr>
              <a:t>pred</a:t>
            </a:r>
            <a:r>
              <a:rPr lang="en-US" dirty="0" smtClean="0">
                <a:sym typeface="Math A"/>
              </a:rPr>
              <a:t>(lab) } otherwise</a:t>
            </a:r>
          </a:p>
          <a:p>
            <a:r>
              <a:rPr lang="en-US" dirty="0" err="1" smtClean="0">
                <a:sym typeface="Math A"/>
              </a:rPr>
              <a:t>out</a:t>
            </a:r>
            <a:r>
              <a:rPr lang="en-US" baseline="-25000" dirty="0" err="1" smtClean="0"/>
              <a:t>AE</a:t>
            </a:r>
            <a:r>
              <a:rPr lang="en-US" baseline="-25000" dirty="0" smtClean="0"/>
              <a:t> </a:t>
            </a:r>
            <a:r>
              <a:rPr lang="en-US" dirty="0" smtClean="0">
                <a:sym typeface="Math A"/>
              </a:rPr>
              <a:t>(lab)  =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4419600"/>
          <a:ext cx="83820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082"/>
                <a:gridCol w="67569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 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 \ {</a:t>
                      </a:r>
                      <a:r>
                        <a:rPr lang="en-US" sz="2000" baseline="0" dirty="0" smtClean="0"/>
                        <a:t> a’ </a:t>
                      </a:r>
                      <a:r>
                        <a:rPr lang="en-US" sz="2000" baseline="0" dirty="0" smtClean="0">
                          <a:sym typeface="Math A"/>
                        </a:rPr>
                        <a:t>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 | x  FV(a’) } U </a:t>
                      </a:r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a’ </a:t>
                      </a:r>
                      <a:r>
                        <a:rPr lang="en-US" sz="2000" baseline="0" dirty="0" smtClean="0">
                          <a:sym typeface="Math A"/>
                        </a:rPr>
                        <a:t>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(a) | x </a:t>
                      </a:r>
                      <a:r>
                        <a:rPr lang="en-US" sz="2000" baseline="0" dirty="0" smtClean="0">
                          <a:sym typeface="Math B"/>
                        </a:rPr>
                        <a:t></a:t>
                      </a:r>
                      <a:r>
                        <a:rPr lang="en-US" sz="2000" baseline="0" dirty="0" smtClean="0">
                          <a:sym typeface="Math A"/>
                        </a:rPr>
                        <a:t> FV(a’)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in(lab)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>
                          <a:sym typeface="Math A"/>
                        </a:rPr>
                        <a:t>U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(b)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600" dirty="0" smtClean="0">
                <a:solidFill>
                  <a:srgbClr val="D6ECFF">
                    <a:satMod val="200000"/>
                  </a:srgbClr>
                </a:solidFill>
              </a:rPr>
              <a:t>Available Expressions 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2804" y="6324600"/>
            <a:ext cx="6719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now on going to drop the AE subscript when clear from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524000"/>
            <a:ext cx="33842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 = ?</a:t>
            </a:r>
          </a:p>
          <a:p>
            <a:r>
              <a:rPr lang="en-US" sz="3200" dirty="0" smtClean="0"/>
              <a:t>if (x &gt; 0) {</a:t>
            </a:r>
          </a:p>
          <a:p>
            <a:r>
              <a:rPr lang="en-US" sz="3200" dirty="0" smtClean="0"/>
              <a:t>   y = 42;</a:t>
            </a:r>
          </a:p>
          <a:p>
            <a:r>
              <a:rPr lang="en-US" sz="3200" dirty="0" smtClean="0"/>
              <a:t>}  else {</a:t>
            </a:r>
          </a:p>
          <a:p>
            <a:r>
              <a:rPr lang="en-US" sz="3200" dirty="0" smtClean="0"/>
              <a:t>   y  = 73;</a:t>
            </a:r>
          </a:p>
          <a:p>
            <a:r>
              <a:rPr lang="en-US" sz="3200" dirty="0" smtClean="0"/>
              <a:t>   </a:t>
            </a:r>
            <a:r>
              <a:rPr lang="en-US" sz="3200" dirty="0" err="1" smtClean="0"/>
              <a:t>foo</a:t>
            </a:r>
            <a:r>
              <a:rPr lang="en-US" sz="3200" dirty="0" smtClean="0"/>
              <a:t>();</a:t>
            </a:r>
          </a:p>
          <a:p>
            <a:r>
              <a:rPr lang="en-US" sz="3200" dirty="0" smtClean="0"/>
              <a:t>} </a:t>
            </a:r>
          </a:p>
          <a:p>
            <a:r>
              <a:rPr lang="en-US" sz="3200" dirty="0" smtClean="0"/>
              <a:t>assert (y == 42);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5867400"/>
            <a:ext cx="7772400" cy="807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 news: problem is generally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undecidable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4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600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=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2514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y:=a*b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600" y="3429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y &gt;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4583668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a=a+1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" y="5715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x=</a:t>
            </a:r>
            <a:r>
              <a:rPr lang="en-US" dirty="0" err="1" smtClean="0"/>
              <a:t>a+b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rot="5400000">
            <a:off x="990600" y="2247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990600" y="3162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9" idx="3"/>
          </p:cNvCxnSpPr>
          <p:nvPr/>
        </p:nvCxnSpPr>
        <p:spPr>
          <a:xfrm>
            <a:off x="1905000" y="3619500"/>
            <a:ext cx="30480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 rot="5400000">
            <a:off x="882134" y="5339834"/>
            <a:ext cx="7503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0" idx="0"/>
          </p:cNvCxnSpPr>
          <p:nvPr/>
        </p:nvCxnSpPr>
        <p:spPr>
          <a:xfrm rot="5400000">
            <a:off x="870466" y="4196834"/>
            <a:ext cx="7736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1" idx="2"/>
            <a:endCxn id="9" idx="1"/>
          </p:cNvCxnSpPr>
          <p:nvPr/>
        </p:nvCxnSpPr>
        <p:spPr>
          <a:xfrm rot="5400000" flipH="1">
            <a:off x="-304800" y="4533900"/>
            <a:ext cx="2476500" cy="647700"/>
          </a:xfrm>
          <a:prstGeom prst="bentConnector4">
            <a:avLst>
              <a:gd name="adj1" fmla="val -9231"/>
              <a:gd name="adj2" fmla="val 135294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31236" y="2057400"/>
            <a:ext cx="220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out(1) = in(1) </a:t>
            </a:r>
            <a:r>
              <a:rPr lang="en-US" dirty="0" smtClean="0">
                <a:sym typeface="Symbol"/>
              </a:rPr>
              <a:t>U { </a:t>
            </a:r>
            <a:r>
              <a:rPr lang="en-US" dirty="0" err="1" smtClean="0">
                <a:sym typeface="Symbol"/>
              </a:rPr>
              <a:t>a+b</a:t>
            </a:r>
            <a:r>
              <a:rPr lang="en-US" dirty="0" smtClean="0">
                <a:sym typeface="Symbol"/>
              </a:rPr>
              <a:t> }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31236" y="2971800"/>
            <a:ext cx="224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out(2) = in(2) U </a:t>
            </a:r>
            <a:r>
              <a:rPr lang="en-US" dirty="0" smtClean="0">
                <a:sym typeface="Symbol"/>
              </a:rPr>
              <a:t>{ a*b }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72200" y="1905000"/>
            <a:ext cx="2505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in(1) = </a:t>
            </a:r>
            <a:r>
              <a:rPr lang="en-US" sz="2000" dirty="0" smtClean="0">
                <a:sym typeface="Math A"/>
              </a:rPr>
              <a:t></a:t>
            </a:r>
          </a:p>
          <a:p>
            <a:r>
              <a:rPr lang="en-US" sz="2000" dirty="0" smtClean="0"/>
              <a:t>in(2) = out(1)</a:t>
            </a:r>
          </a:p>
          <a:p>
            <a:r>
              <a:rPr lang="en-US" sz="2000" dirty="0" smtClean="0"/>
              <a:t>in(3) = out(2) </a:t>
            </a:r>
            <a:r>
              <a:rPr lang="en-US" sz="2000" b="1" dirty="0" smtClean="0">
                <a:solidFill>
                  <a:schemeClr val="accent3"/>
                </a:solidFill>
                <a:sym typeface="Math B"/>
              </a:rPr>
              <a:t></a:t>
            </a:r>
            <a:r>
              <a:rPr lang="en-US" sz="2000" dirty="0" smtClean="0"/>
              <a:t> out(5)</a:t>
            </a:r>
          </a:p>
          <a:p>
            <a:r>
              <a:rPr lang="en-US" sz="2000" dirty="0" smtClean="0"/>
              <a:t>in(4) = out(3)</a:t>
            </a:r>
          </a:p>
          <a:p>
            <a:r>
              <a:rPr lang="en-US" sz="2000" dirty="0" smtClean="0"/>
              <a:t>in(5) = out(4)</a:t>
            </a:r>
          </a:p>
          <a:p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355036" y="5040868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out(4) = in(4) \ { </a:t>
            </a:r>
            <a:r>
              <a:rPr lang="en-US" dirty="0" err="1" smtClean="0"/>
              <a:t>a+b,a</a:t>
            </a:r>
            <a:r>
              <a:rPr lang="en-US" dirty="0" smtClean="0"/>
              <a:t>*b,a+1</a:t>
            </a:r>
            <a:r>
              <a:rPr lang="en-US" dirty="0" smtClean="0">
                <a:sym typeface="Symbol"/>
              </a:rPr>
              <a:t> }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55036" y="6107668"/>
            <a:ext cx="222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out(5) = in(5) </a:t>
            </a:r>
            <a:r>
              <a:rPr lang="en-US" dirty="0" smtClean="0">
                <a:sym typeface="Symbol"/>
              </a:rPr>
              <a:t>U { </a:t>
            </a:r>
            <a:r>
              <a:rPr lang="en-US" dirty="0" err="1" smtClean="0">
                <a:sym typeface="Symbol"/>
              </a:rPr>
              <a:t>a+b</a:t>
            </a:r>
            <a:r>
              <a:rPr lang="en-US" dirty="0" smtClean="0">
                <a:sym typeface="Symbol"/>
              </a:rPr>
              <a:t> }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92088" y="3819940"/>
            <a:ext cx="225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out(3) = in(3) U { a+ b }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3543300" y="4152900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72200" y="4267200"/>
            <a:ext cx="2393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[x := </a:t>
            </a:r>
            <a:r>
              <a:rPr lang="en-US" sz="2000" dirty="0" err="1" smtClean="0"/>
              <a:t>a+b</a:t>
            </a:r>
            <a:r>
              <a:rPr lang="en-US" sz="2000" dirty="0" smtClean="0"/>
              <a:t>]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[y := a*b]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while [y &gt; </a:t>
            </a:r>
            <a:r>
              <a:rPr lang="en-US" sz="2000" dirty="0" err="1" smtClean="0"/>
              <a:t>a+b</a:t>
            </a:r>
            <a:r>
              <a:rPr lang="en-US" sz="2000" dirty="0" smtClean="0"/>
              <a:t>]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(</a:t>
            </a:r>
          </a:p>
          <a:p>
            <a:r>
              <a:rPr lang="en-US" sz="2000" dirty="0" smtClean="0"/>
              <a:t>  [a := a + 1]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  [x := a + b]</a:t>
            </a:r>
            <a:r>
              <a:rPr lang="en-US" sz="2000" baseline="30000" dirty="0" smtClean="0"/>
              <a:t>5</a:t>
            </a:r>
            <a:endParaRPr lang="en-US" sz="2000" dirty="0" smtClean="0"/>
          </a:p>
          <a:p>
            <a:r>
              <a:rPr lang="en-US" sz="2000" dirty="0" smtClean="0"/>
              <a:t> )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943600" y="38862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7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=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25908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y:=a*b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600" y="3505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y &gt;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4659868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a=a+1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9600" y="5791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x=</a:t>
            </a:r>
            <a:r>
              <a:rPr lang="en-US" dirty="0" err="1" smtClean="0"/>
              <a:t>a+b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rot="5400000">
            <a:off x="990600" y="2324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990600" y="32385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9" idx="3"/>
          </p:cNvCxnSpPr>
          <p:nvPr/>
        </p:nvCxnSpPr>
        <p:spPr>
          <a:xfrm>
            <a:off x="1905000" y="3695700"/>
            <a:ext cx="30480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 rot="5400000">
            <a:off x="882134" y="5416034"/>
            <a:ext cx="7503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0" idx="0"/>
          </p:cNvCxnSpPr>
          <p:nvPr/>
        </p:nvCxnSpPr>
        <p:spPr>
          <a:xfrm rot="5400000">
            <a:off x="870466" y="4273034"/>
            <a:ext cx="7736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1" idx="2"/>
            <a:endCxn id="9" idx="1"/>
          </p:cNvCxnSpPr>
          <p:nvPr/>
        </p:nvCxnSpPr>
        <p:spPr>
          <a:xfrm rot="5400000" flipH="1">
            <a:off x="-304800" y="4610100"/>
            <a:ext cx="2476500" cy="647700"/>
          </a:xfrm>
          <a:prstGeom prst="bentConnector4">
            <a:avLst>
              <a:gd name="adj1" fmla="val -9231"/>
              <a:gd name="adj2" fmla="val 135294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24770" y="2133600"/>
            <a:ext cx="2513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in(2) = out(1) = { a + b }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1524770" y="3048000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out(2) = </a:t>
            </a:r>
            <a:r>
              <a:rPr lang="en-US" sz="2000" dirty="0" smtClean="0">
                <a:sym typeface="Symbol"/>
              </a:rPr>
              <a:t>{ </a:t>
            </a:r>
            <a:r>
              <a:rPr lang="en-US" sz="2000" dirty="0" err="1" smtClean="0">
                <a:sym typeface="Symbol"/>
              </a:rPr>
              <a:t>a+b</a:t>
            </a:r>
            <a:r>
              <a:rPr lang="en-US" sz="2000" dirty="0" smtClean="0">
                <a:sym typeface="Symbol"/>
              </a:rPr>
              <a:t>, a*b }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524770" y="5117068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out(4) = </a:t>
            </a:r>
            <a:r>
              <a:rPr lang="en-US" sz="2000" dirty="0" smtClean="0">
                <a:sym typeface="Math A"/>
              </a:rPr>
              <a:t>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4770" y="6183868"/>
            <a:ext cx="17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out(5) = </a:t>
            </a:r>
            <a:r>
              <a:rPr lang="en-US" sz="2000" dirty="0" smtClean="0">
                <a:sym typeface="Symbol"/>
              </a:rPr>
              <a:t>{ </a:t>
            </a:r>
            <a:r>
              <a:rPr lang="en-US" sz="2000" dirty="0" err="1" smtClean="0">
                <a:sym typeface="Symbol"/>
              </a:rPr>
              <a:t>a+b</a:t>
            </a:r>
            <a:r>
              <a:rPr lang="en-US" sz="2000" dirty="0" smtClean="0">
                <a:sym typeface="Symbol"/>
              </a:rPr>
              <a:t> }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524770" y="4095690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in(4) = out(3) = { a+ b }</a:t>
            </a:r>
            <a:endParaRPr lang="en-US" sz="20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524770" y="121920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in(1) = </a:t>
            </a:r>
            <a:r>
              <a:rPr lang="en-US" sz="2000" dirty="0" smtClean="0">
                <a:sym typeface="Math A"/>
              </a:rPr>
              <a:t>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818212" y="3048000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in(3) = { a + b } </a:t>
            </a:r>
            <a:endParaRPr lang="en-US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Kill/Gen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600200"/>
          <a:ext cx="83820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5082"/>
                <a:gridCol w="67569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 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 \ {</a:t>
                      </a:r>
                      <a:r>
                        <a:rPr lang="en-US" sz="2000" baseline="0" dirty="0" smtClean="0"/>
                        <a:t> a’ </a:t>
                      </a:r>
                      <a:r>
                        <a:rPr lang="en-US" sz="2000" baseline="0" dirty="0" smtClean="0">
                          <a:sym typeface="Math A"/>
                        </a:rPr>
                        <a:t>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 | x  FV(a’) } U </a:t>
                      </a:r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a’ </a:t>
                      </a:r>
                      <a:r>
                        <a:rPr lang="en-US" sz="2000" baseline="0" dirty="0" smtClean="0">
                          <a:sym typeface="Math A"/>
                        </a:rPr>
                        <a:t>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(a) | x </a:t>
                      </a:r>
                      <a:r>
                        <a:rPr lang="en-US" sz="2000" baseline="0" dirty="0" smtClean="0">
                          <a:sym typeface="Math B"/>
                        </a:rPr>
                        <a:t></a:t>
                      </a:r>
                      <a:r>
                        <a:rPr lang="en-US" sz="2000" baseline="0" dirty="0" smtClean="0">
                          <a:sym typeface="Math A"/>
                        </a:rPr>
                        <a:t> FV(a’)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in(lab)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>
                          <a:sym typeface="Math A"/>
                        </a:rPr>
                        <a:t>U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(b)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657600"/>
          <a:ext cx="68580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/>
                <a:gridCol w="2577885"/>
                <a:gridCol w="30609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a’ </a:t>
                      </a:r>
                      <a:r>
                        <a:rPr lang="en-US" sz="2000" baseline="0" dirty="0" smtClean="0">
                          <a:sym typeface="Math A"/>
                        </a:rPr>
                        <a:t>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 | x  FV(a’)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a’ </a:t>
                      </a:r>
                      <a:r>
                        <a:rPr lang="en-US" sz="2000" baseline="0" dirty="0" smtClean="0">
                          <a:sym typeface="Math A"/>
                        </a:rPr>
                        <a:t> </a:t>
                      </a: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(a) | x </a:t>
                      </a:r>
                      <a:r>
                        <a:rPr lang="en-US" sz="2000" baseline="0" dirty="0" smtClean="0">
                          <a:sym typeface="Math B"/>
                        </a:rPr>
                        <a:t></a:t>
                      </a:r>
                      <a:r>
                        <a:rPr lang="en-US" sz="2000" baseline="0" dirty="0" smtClean="0">
                          <a:sym typeface="Math A"/>
                        </a:rPr>
                        <a:t> FV(a’)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sym typeface="Math A"/>
                        </a:rPr>
                        <a:t>AExp</a:t>
                      </a:r>
                      <a:r>
                        <a:rPr lang="en-US" sz="2000" baseline="0" dirty="0" smtClean="0">
                          <a:sym typeface="Math A"/>
                        </a:rPr>
                        <a:t>(b)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19200" y="56388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out(lab) = in(lab) \ kill(B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) </a:t>
            </a:r>
            <a:r>
              <a:rPr lang="en-US" sz="2400" dirty="0" smtClean="0">
                <a:sym typeface="Math A"/>
              </a:rPr>
              <a:t>U </a:t>
            </a:r>
            <a:r>
              <a:rPr lang="en-US" sz="2400" dirty="0" smtClean="0"/>
              <a:t>gen(B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6324600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n-US" sz="2400" baseline="30000" dirty="0" smtClean="0"/>
              <a:t>lab</a:t>
            </a:r>
            <a:r>
              <a:rPr lang="en-US" sz="2400" dirty="0" smtClean="0"/>
              <a:t> = block at label lab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48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solution with largest sets?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1916668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z = </a:t>
            </a:r>
            <a:r>
              <a:rPr lang="en-US" dirty="0" err="1" smtClean="0"/>
              <a:t>x+y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3200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true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4431268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skip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 rot="5400000">
            <a:off x="805934" y="2749034"/>
            <a:ext cx="9027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hape 21"/>
          <p:cNvCxnSpPr>
            <a:stCxn id="7" idx="3"/>
          </p:cNvCxnSpPr>
          <p:nvPr/>
        </p:nvCxnSpPr>
        <p:spPr>
          <a:xfrm>
            <a:off x="1905000" y="3390900"/>
            <a:ext cx="30480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 rot="5400000">
            <a:off x="832366" y="4006334"/>
            <a:ext cx="8498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Elbow Connector 36"/>
          <p:cNvCxnSpPr>
            <a:stCxn id="8" idx="2"/>
            <a:endCxn id="7" idx="1"/>
          </p:cNvCxnSpPr>
          <p:nvPr/>
        </p:nvCxnSpPr>
        <p:spPr>
          <a:xfrm rot="5400000" flipH="1">
            <a:off x="222766" y="3777734"/>
            <a:ext cx="1421368" cy="647700"/>
          </a:xfrm>
          <a:prstGeom prst="bentConnector4">
            <a:avLst>
              <a:gd name="adj1" fmla="val -16083"/>
              <a:gd name="adj2" fmla="val 135294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24616" y="2286000"/>
            <a:ext cx="223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out(1) = in(1) </a:t>
            </a:r>
            <a:r>
              <a:rPr lang="en-US" dirty="0" smtClean="0">
                <a:sym typeface="Symbol"/>
              </a:rPr>
              <a:t>U { </a:t>
            </a:r>
            <a:r>
              <a:rPr lang="en-US" dirty="0" err="1" smtClean="0">
                <a:sym typeface="Symbol"/>
              </a:rPr>
              <a:t>x+y</a:t>
            </a:r>
            <a:r>
              <a:rPr lang="en-US" dirty="0" smtClean="0">
                <a:sym typeface="Symbol"/>
              </a:rPr>
              <a:t>  }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1981200"/>
            <a:ext cx="2505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in(1) = </a:t>
            </a:r>
            <a:r>
              <a:rPr lang="en-US" dirty="0" smtClean="0">
                <a:sym typeface="Math A"/>
              </a:rPr>
              <a:t></a:t>
            </a:r>
          </a:p>
          <a:p>
            <a:r>
              <a:rPr lang="en-US" dirty="0" smtClean="0"/>
              <a:t>in(2) = out(1) </a:t>
            </a:r>
            <a:r>
              <a:rPr lang="en-US" dirty="0" smtClean="0">
                <a:sym typeface="Math B"/>
              </a:rPr>
              <a:t></a:t>
            </a:r>
            <a:r>
              <a:rPr lang="en-US" dirty="0" smtClean="0"/>
              <a:t> out(3)</a:t>
            </a:r>
          </a:p>
          <a:p>
            <a:r>
              <a:rPr lang="en-US" dirty="0" smtClean="0"/>
              <a:t>in(3) = out(2)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4616" y="4888468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out(3) = in(3)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24616" y="3591340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out(2) = in(2)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4076700" y="36957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72200" y="3733800"/>
            <a:ext cx="2393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[z := </a:t>
            </a:r>
            <a:r>
              <a:rPr lang="en-US" sz="2000" dirty="0" err="1" smtClean="0"/>
              <a:t>x+y</a:t>
            </a:r>
            <a:r>
              <a:rPr lang="en-US" sz="2000" dirty="0" smtClean="0"/>
              <a:t>]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while [true]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(</a:t>
            </a:r>
          </a:p>
          <a:p>
            <a:r>
              <a:rPr lang="en-US" sz="2000" dirty="0" smtClean="0"/>
              <a:t>  [skip]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943600" y="32004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24616" y="14478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in(1) = </a:t>
            </a:r>
            <a:r>
              <a:rPr lang="en-US" dirty="0" smtClean="0">
                <a:sym typeface="Math C"/>
              </a:rPr>
              <a:t>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85800" y="5486400"/>
            <a:ext cx="78486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After simplification: in(2) = in(2) </a:t>
            </a:r>
            <a:r>
              <a:rPr lang="en-US" sz="2400" dirty="0" smtClean="0">
                <a:sym typeface="Math B"/>
              </a:rPr>
              <a:t> { </a:t>
            </a:r>
            <a:r>
              <a:rPr lang="en-US" sz="2400" dirty="0" err="1" smtClean="0">
                <a:sym typeface="Math B"/>
              </a:rPr>
              <a:t>x+y</a:t>
            </a:r>
            <a:r>
              <a:rPr lang="en-US" sz="2400" dirty="0" smtClean="0">
                <a:sym typeface="Math B"/>
              </a:rPr>
              <a:t> }</a:t>
            </a:r>
          </a:p>
          <a:p>
            <a:endParaRPr lang="en-US" sz="2400" dirty="0" smtClean="0">
              <a:sym typeface="Math B"/>
            </a:endParaRPr>
          </a:p>
          <a:p>
            <a:r>
              <a:rPr lang="en-US" sz="2400" dirty="0" smtClean="0">
                <a:sym typeface="Math B"/>
              </a:rPr>
              <a:t>Solutions: {</a:t>
            </a:r>
            <a:r>
              <a:rPr lang="en-US" sz="2400" dirty="0" err="1" smtClean="0">
                <a:sym typeface="Math B"/>
              </a:rPr>
              <a:t>x+y</a:t>
            </a:r>
            <a:r>
              <a:rPr lang="en-US" sz="2400" dirty="0" smtClean="0">
                <a:sym typeface="Math B"/>
              </a:rPr>
              <a:t>} or </a:t>
            </a:r>
            <a:r>
              <a:rPr lang="en-US" sz="2400" dirty="0" smtClean="0">
                <a:sym typeface="Math C"/>
              </a:rPr>
              <a:t></a:t>
            </a:r>
            <a:r>
              <a:rPr lang="en-US" sz="2400" dirty="0" smtClean="0">
                <a:sym typeface="Math B"/>
              </a:rPr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1424616" y="281940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in(2) = out(1) </a:t>
            </a:r>
            <a:r>
              <a:rPr lang="en-US" dirty="0" smtClean="0">
                <a:sym typeface="Math B"/>
              </a:rPr>
              <a:t></a:t>
            </a:r>
            <a:r>
              <a:rPr lang="en-US" dirty="0" smtClean="0"/>
              <a:t> out(3)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24616" y="4038600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in(3) = out(2)</a:t>
            </a:r>
          </a:p>
        </p:txBody>
      </p:sp>
    </p:spTree>
    <p:extLst>
      <p:ext uri="{BB962C8B-B14F-4D97-AF65-F5344CB8AC3E}">
        <p14:creationId xmlns:p14="http://schemas.microsoft.com/office/powerpoint/2010/main" val="38424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Reaching Definitions Revisited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524000"/>
          <a:ext cx="57150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8010"/>
                <a:gridCol w="46069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out 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 \ {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x,l</a:t>
                      </a:r>
                      <a:r>
                        <a:rPr lang="en-US" sz="2000" baseline="0" dirty="0" smtClean="0"/>
                        <a:t>) | l </a:t>
                      </a:r>
                      <a:r>
                        <a:rPr lang="en-US" sz="2000" baseline="0" dirty="0" smtClean="0">
                          <a:sym typeface="Math A"/>
                        </a:rPr>
                        <a:t> Lab } U </a:t>
                      </a:r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x,lab</a:t>
                      </a:r>
                      <a:r>
                        <a:rPr lang="en-US" sz="2000" baseline="0" dirty="0" smtClean="0"/>
                        <a:t>)</a:t>
                      </a:r>
                      <a:r>
                        <a:rPr lang="en-US" sz="2000" baseline="0" dirty="0" smtClean="0">
                          <a:sym typeface="Math A"/>
                        </a:rPr>
                        <a:t>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in(lab)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in(lab)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3276600"/>
          <a:ext cx="68580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/>
                <a:gridCol w="2577885"/>
                <a:gridCol w="30609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x,l</a:t>
                      </a:r>
                      <a:r>
                        <a:rPr lang="en-US" sz="2000" baseline="0" dirty="0" smtClean="0"/>
                        <a:t>) | l </a:t>
                      </a:r>
                      <a:r>
                        <a:rPr lang="en-US" sz="2000" baseline="0" dirty="0" smtClean="0">
                          <a:sym typeface="Math A"/>
                        </a:rPr>
                        <a:t> Lab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x,lab</a:t>
                      </a:r>
                      <a:r>
                        <a:rPr lang="en-US" sz="2000" baseline="0" dirty="0" smtClean="0"/>
                        <a:t>)</a:t>
                      </a:r>
                      <a:r>
                        <a:rPr lang="en-US" sz="2000" baseline="0" dirty="0" smtClean="0">
                          <a:sym typeface="Math A"/>
                        </a:rPr>
                        <a:t>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85800" y="5029200"/>
            <a:ext cx="7848600" cy="160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For each program point, which assignments </a:t>
            </a:r>
            <a:r>
              <a:rPr lang="en-US" sz="2400" u="sng" dirty="0" smtClean="0">
                <a:solidFill>
                  <a:schemeClr val="accent3"/>
                </a:solidFill>
              </a:rPr>
              <a:t>may</a:t>
            </a:r>
            <a:r>
              <a:rPr lang="en-US" sz="2400" dirty="0" smtClean="0"/>
              <a:t> have been made and not overwritten, when program execution reaches this point along </a:t>
            </a:r>
            <a:r>
              <a:rPr lang="en-US" sz="2400" u="sng" dirty="0" smtClean="0">
                <a:solidFill>
                  <a:schemeClr val="accent3"/>
                </a:solidFill>
              </a:rPr>
              <a:t>some path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75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solution with smallest sets?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1916668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z = </a:t>
            </a:r>
            <a:r>
              <a:rPr lang="en-US" dirty="0" err="1" smtClean="0"/>
              <a:t>x+y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3200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true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4431268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skip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805934" y="2749034"/>
            <a:ext cx="9027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hape 21"/>
          <p:cNvCxnSpPr>
            <a:stCxn id="6" idx="3"/>
          </p:cNvCxnSpPr>
          <p:nvPr/>
        </p:nvCxnSpPr>
        <p:spPr>
          <a:xfrm>
            <a:off x="1905000" y="3390900"/>
            <a:ext cx="30480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rot="5400000">
            <a:off x="832366" y="4006334"/>
            <a:ext cx="8498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Elbow Connector 36"/>
          <p:cNvCxnSpPr>
            <a:stCxn id="7" idx="2"/>
            <a:endCxn id="6" idx="1"/>
          </p:cNvCxnSpPr>
          <p:nvPr/>
        </p:nvCxnSpPr>
        <p:spPr>
          <a:xfrm rot="5400000" flipH="1">
            <a:off x="222766" y="3777734"/>
            <a:ext cx="1421368" cy="647700"/>
          </a:xfrm>
          <a:prstGeom prst="bentConnector4">
            <a:avLst>
              <a:gd name="adj1" fmla="val -16083"/>
              <a:gd name="adj2" fmla="val 135294"/>
            </a:avLst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4616" y="2286000"/>
            <a:ext cx="332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out(1) = ( in(1) \ { (z,?) } ) </a:t>
            </a:r>
            <a:r>
              <a:rPr lang="en-US" dirty="0" smtClean="0">
                <a:sym typeface="Symbol"/>
              </a:rPr>
              <a:t>U { (z,1)  }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1981200"/>
            <a:ext cx="2505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in(1) = </a:t>
            </a:r>
            <a:r>
              <a:rPr lang="en-US" dirty="0" smtClean="0">
                <a:sym typeface="Math C"/>
              </a:rPr>
              <a:t>{ (x,?),(y,?),(z,?) } </a:t>
            </a:r>
            <a:endParaRPr lang="en-US" dirty="0" smtClean="0">
              <a:sym typeface="Math A"/>
            </a:endParaRPr>
          </a:p>
          <a:p>
            <a:r>
              <a:rPr lang="en-US" dirty="0" smtClean="0"/>
              <a:t>in(2) = out(1) </a:t>
            </a:r>
            <a:r>
              <a:rPr lang="en-US" b="1" dirty="0" smtClean="0">
                <a:solidFill>
                  <a:schemeClr val="accent3"/>
                </a:solidFill>
                <a:sym typeface="Symbol"/>
              </a:rPr>
              <a:t>U</a:t>
            </a:r>
            <a:r>
              <a:rPr lang="en-US" dirty="0" smtClean="0"/>
              <a:t> out(3)</a:t>
            </a:r>
          </a:p>
          <a:p>
            <a:r>
              <a:rPr lang="en-US" dirty="0" smtClean="0"/>
              <a:t>in(3) = out(2)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4616" y="4888468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out(3) = in(3)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24616" y="3591340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out(2) = in(2)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4076700" y="36957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3733800"/>
            <a:ext cx="2393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[z := </a:t>
            </a:r>
            <a:r>
              <a:rPr lang="en-US" sz="2000" dirty="0" err="1" smtClean="0"/>
              <a:t>x+y</a:t>
            </a:r>
            <a:r>
              <a:rPr lang="en-US" sz="2000" dirty="0" smtClean="0"/>
              <a:t>]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while [true]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(</a:t>
            </a:r>
          </a:p>
          <a:p>
            <a:r>
              <a:rPr lang="en-US" sz="2000" dirty="0" smtClean="0"/>
              <a:t>  [skip]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943600" y="32004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24616" y="1447800"/>
            <a:ext cx="241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in(1) = </a:t>
            </a:r>
            <a:r>
              <a:rPr lang="en-US" dirty="0" smtClean="0">
                <a:sym typeface="Math C"/>
              </a:rPr>
              <a:t>{ (x,?),(y,?),(z,?) } 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5486400"/>
            <a:ext cx="78486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After simplification: in(2) = in(2) </a:t>
            </a:r>
            <a:r>
              <a:rPr lang="en-US" sz="2400" dirty="0" smtClean="0">
                <a:sym typeface="Symbol"/>
              </a:rPr>
              <a:t>U</a:t>
            </a:r>
            <a:r>
              <a:rPr lang="en-US" sz="2400" dirty="0" smtClean="0">
                <a:sym typeface="Math B"/>
              </a:rPr>
              <a:t> { (x,?),(y,?),(z,1) }</a:t>
            </a:r>
          </a:p>
          <a:p>
            <a:endParaRPr lang="en-US" sz="2400" dirty="0" smtClean="0">
              <a:sym typeface="Math B"/>
            </a:endParaRPr>
          </a:p>
          <a:p>
            <a:r>
              <a:rPr lang="en-US" sz="2400" dirty="0" smtClean="0">
                <a:sym typeface="Math B"/>
              </a:rPr>
              <a:t>Many solutions: any superset of { (x,?),(y,?),(z,1) }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424616" y="2819400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in(2) = out(1) </a:t>
            </a:r>
            <a:r>
              <a:rPr lang="en-US" dirty="0" smtClean="0">
                <a:sym typeface="Symbol"/>
              </a:rPr>
              <a:t>U</a:t>
            </a:r>
            <a:r>
              <a:rPr lang="en-US" dirty="0" smtClean="0"/>
              <a:t> out(3)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24616" y="4038600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in(3) = out(2)</a:t>
            </a:r>
          </a:p>
        </p:txBody>
      </p:sp>
    </p:spTree>
    <p:extLst>
      <p:ext uri="{BB962C8B-B14F-4D97-AF65-F5344CB8AC3E}">
        <p14:creationId xmlns:p14="http://schemas.microsoft.com/office/powerpoint/2010/main" val="33576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5029200"/>
            <a:ext cx="7848600" cy="1600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For each program point, which variables </a:t>
            </a:r>
            <a:r>
              <a:rPr lang="en-US" sz="2400" u="sng" dirty="0" smtClean="0">
                <a:solidFill>
                  <a:schemeClr val="accent3"/>
                </a:solidFill>
              </a:rPr>
              <a:t>may</a:t>
            </a:r>
            <a:r>
              <a:rPr lang="en-US" sz="2400" dirty="0" smtClean="0"/>
              <a:t> be live at the exit from the point.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82881" y="1524000"/>
            <a:ext cx="3460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[ x :=2]</a:t>
            </a:r>
            <a:r>
              <a:rPr lang="es-ES" sz="2800" baseline="30000" dirty="0" smtClean="0"/>
              <a:t>1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[y:=4]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[x:=1]</a:t>
            </a:r>
            <a:r>
              <a:rPr lang="es-ES" sz="2800" baseline="30000" dirty="0" smtClean="0"/>
              <a:t>3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(</a:t>
            </a:r>
            <a:r>
              <a:rPr lang="es-ES" sz="2800" dirty="0" err="1" smtClean="0"/>
              <a:t>if</a:t>
            </a:r>
            <a:r>
              <a:rPr lang="es-ES" sz="2800" dirty="0" smtClean="0"/>
              <a:t> [y&gt;x]</a:t>
            </a:r>
            <a:r>
              <a:rPr lang="es-ES" sz="2800" baseline="30000" dirty="0" smtClean="0"/>
              <a:t>4</a:t>
            </a:r>
            <a:r>
              <a:rPr lang="es-ES" sz="2800" dirty="0" smtClean="0"/>
              <a:t> </a:t>
            </a:r>
            <a:r>
              <a:rPr lang="es-ES" sz="2800" dirty="0" err="1" smtClean="0"/>
              <a:t>then</a:t>
            </a:r>
            <a:r>
              <a:rPr lang="es-ES" sz="2800" dirty="0" smtClean="0"/>
              <a:t> [z:=y]</a:t>
            </a:r>
            <a:r>
              <a:rPr lang="es-ES" sz="2800" baseline="30000" dirty="0" smtClean="0"/>
              <a:t>5</a:t>
            </a:r>
            <a:r>
              <a:rPr lang="es-ES" sz="2800" dirty="0" smtClean="0"/>
              <a:t> </a:t>
            </a:r>
          </a:p>
          <a:p>
            <a:r>
              <a:rPr lang="es-ES" sz="2800" dirty="0" err="1" smtClean="0"/>
              <a:t>else</a:t>
            </a:r>
            <a:r>
              <a:rPr lang="es-ES" sz="2800" dirty="0" smtClean="0"/>
              <a:t>  [z:=y*y]</a:t>
            </a:r>
            <a:r>
              <a:rPr lang="es-ES" sz="2800" baseline="30000" dirty="0" smtClean="0"/>
              <a:t>6</a:t>
            </a:r>
            <a:r>
              <a:rPr lang="es-ES" sz="2800" dirty="0" smtClean="0"/>
              <a:t>); </a:t>
            </a:r>
          </a:p>
          <a:p>
            <a:r>
              <a:rPr lang="es-ES" sz="2800" dirty="0" smtClean="0"/>
              <a:t>[x:=z]</a:t>
            </a:r>
            <a:r>
              <a:rPr lang="es-ES" sz="2800" baseline="30000" dirty="0" smtClean="0"/>
              <a:t>7</a:t>
            </a:r>
            <a:endParaRPr lang="en-US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8627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09600" y="1600200"/>
            <a:ext cx="3460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[ x :=2]</a:t>
            </a:r>
            <a:r>
              <a:rPr lang="es-ES" sz="2800" baseline="30000" dirty="0" smtClean="0"/>
              <a:t>1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[y:=4]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[x:=1]</a:t>
            </a:r>
            <a:r>
              <a:rPr lang="es-ES" sz="2800" baseline="30000" dirty="0" smtClean="0"/>
              <a:t>3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(</a:t>
            </a:r>
            <a:r>
              <a:rPr lang="es-ES" sz="2800" dirty="0" err="1" smtClean="0"/>
              <a:t>if</a:t>
            </a:r>
            <a:r>
              <a:rPr lang="es-ES" sz="2800" dirty="0" smtClean="0"/>
              <a:t> [y&gt;x]</a:t>
            </a:r>
            <a:r>
              <a:rPr lang="es-ES" sz="2800" baseline="30000" dirty="0" smtClean="0"/>
              <a:t>4</a:t>
            </a:r>
            <a:r>
              <a:rPr lang="es-ES" sz="2800" dirty="0" smtClean="0"/>
              <a:t> </a:t>
            </a:r>
            <a:r>
              <a:rPr lang="es-ES" sz="2800" dirty="0" err="1" smtClean="0"/>
              <a:t>then</a:t>
            </a:r>
            <a:r>
              <a:rPr lang="es-ES" sz="2800" dirty="0" smtClean="0"/>
              <a:t> [z:=y]</a:t>
            </a:r>
            <a:r>
              <a:rPr lang="es-ES" sz="2800" baseline="30000" dirty="0" smtClean="0"/>
              <a:t>5</a:t>
            </a:r>
            <a:r>
              <a:rPr lang="es-ES" sz="2800" dirty="0" smtClean="0"/>
              <a:t> </a:t>
            </a:r>
          </a:p>
          <a:p>
            <a:r>
              <a:rPr lang="es-ES" sz="2800" dirty="0" err="1" smtClean="0"/>
              <a:t>else</a:t>
            </a:r>
            <a:r>
              <a:rPr lang="es-ES" sz="2800" dirty="0" smtClean="0"/>
              <a:t>  [z:=y*y]</a:t>
            </a:r>
            <a:r>
              <a:rPr lang="es-ES" sz="2800" baseline="30000" dirty="0" smtClean="0"/>
              <a:t>6</a:t>
            </a:r>
            <a:r>
              <a:rPr lang="es-ES" sz="2800" dirty="0" smtClean="0"/>
              <a:t>); </a:t>
            </a:r>
          </a:p>
          <a:p>
            <a:r>
              <a:rPr lang="es-ES" sz="2800" dirty="0" smtClean="0"/>
              <a:t>[x:=z]</a:t>
            </a:r>
            <a:r>
              <a:rPr lang="es-ES" sz="2800" baseline="30000" dirty="0" smtClean="0"/>
              <a:t>7</a:t>
            </a:r>
            <a:endParaRPr lang="en-US" sz="2800" baseline="30000" dirty="0" smtClean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66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Live Variables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054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:= 2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105400" y="2362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y:=4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105400" y="3886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y &gt; x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105400" y="4800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z := y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105400" y="5791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7: x := z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7" idx="2"/>
            <a:endCxn id="18" idx="0"/>
          </p:cNvCxnSpPr>
          <p:nvPr/>
        </p:nvCxnSpPr>
        <p:spPr>
          <a:xfrm rot="5400000">
            <a:off x="5600700" y="2209800"/>
            <a:ext cx="304800" cy="1588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5" idx="2"/>
            <a:endCxn id="19" idx="0"/>
          </p:cNvCxnSpPr>
          <p:nvPr/>
        </p:nvCxnSpPr>
        <p:spPr>
          <a:xfrm rot="5400000">
            <a:off x="5524500" y="3657600"/>
            <a:ext cx="457200" cy="1588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19" idx="3"/>
            <a:endCxn id="32" idx="0"/>
          </p:cNvCxnSpPr>
          <p:nvPr/>
        </p:nvCxnSpPr>
        <p:spPr>
          <a:xfrm>
            <a:off x="6400800" y="4076700"/>
            <a:ext cx="1790700" cy="723900"/>
          </a:xfrm>
          <a:prstGeom prst="bentConnector2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  <a:endCxn id="21" idx="0"/>
          </p:cNvCxnSpPr>
          <p:nvPr/>
        </p:nvCxnSpPr>
        <p:spPr>
          <a:xfrm rot="5400000">
            <a:off x="5448300" y="5486400"/>
            <a:ext cx="609600" cy="1588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20" idx="0"/>
          </p:cNvCxnSpPr>
          <p:nvPr/>
        </p:nvCxnSpPr>
        <p:spPr>
          <a:xfrm rot="5400000">
            <a:off x="5486400" y="4533900"/>
            <a:ext cx="533400" cy="1588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Elbow Connector 36"/>
          <p:cNvCxnSpPr>
            <a:stCxn id="32" idx="2"/>
            <a:endCxn id="21" idx="3"/>
          </p:cNvCxnSpPr>
          <p:nvPr/>
        </p:nvCxnSpPr>
        <p:spPr>
          <a:xfrm rot="5400000">
            <a:off x="6896100" y="4686300"/>
            <a:ext cx="800100" cy="1790700"/>
          </a:xfrm>
          <a:prstGeom prst="bentConnector2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543800" y="4800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z = y*y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105400" y="3048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x:=1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18" idx="2"/>
            <a:endCxn id="35" idx="0"/>
          </p:cNvCxnSpPr>
          <p:nvPr/>
        </p:nvCxnSpPr>
        <p:spPr>
          <a:xfrm rot="5400000">
            <a:off x="5600700" y="2895600"/>
            <a:ext cx="304800" cy="1588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lg" len="lg"/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054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:= 2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05400" y="2362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y:=4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05400" y="3886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y &gt; x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105400" y="4800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z := 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105400" y="5791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7: x := z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rot="5400000">
            <a:off x="5600700" y="2209800"/>
            <a:ext cx="3048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2"/>
            <a:endCxn id="9" idx="0"/>
          </p:cNvCxnSpPr>
          <p:nvPr/>
        </p:nvCxnSpPr>
        <p:spPr>
          <a:xfrm rot="5400000">
            <a:off x="5524500" y="3657600"/>
            <a:ext cx="4572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9" idx="3"/>
            <a:endCxn id="34" idx="0"/>
          </p:cNvCxnSpPr>
          <p:nvPr/>
        </p:nvCxnSpPr>
        <p:spPr>
          <a:xfrm>
            <a:off x="6400800" y="4076700"/>
            <a:ext cx="1790700" cy="723900"/>
          </a:xfrm>
          <a:prstGeom prst="bentConnector2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 rot="5400000">
            <a:off x="5448300" y="5486400"/>
            <a:ext cx="6096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0" idx="0"/>
          </p:cNvCxnSpPr>
          <p:nvPr/>
        </p:nvCxnSpPr>
        <p:spPr>
          <a:xfrm rot="5400000">
            <a:off x="5486400" y="4533900"/>
            <a:ext cx="5334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4" idx="2"/>
            <a:endCxn id="11" idx="3"/>
          </p:cNvCxnSpPr>
          <p:nvPr/>
        </p:nvCxnSpPr>
        <p:spPr>
          <a:xfrm rot="5400000">
            <a:off x="6896100" y="4686300"/>
            <a:ext cx="800100" cy="1790700"/>
          </a:xfrm>
          <a:prstGeom prst="bentConnector2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1600200"/>
            <a:ext cx="3460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[ x :=2]</a:t>
            </a:r>
            <a:r>
              <a:rPr lang="es-ES" sz="2800" baseline="30000" dirty="0" smtClean="0"/>
              <a:t>1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[y:=4]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[x:=1]</a:t>
            </a:r>
            <a:r>
              <a:rPr lang="es-ES" sz="2800" baseline="30000" dirty="0" smtClean="0"/>
              <a:t>3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(</a:t>
            </a:r>
            <a:r>
              <a:rPr lang="es-ES" sz="2800" dirty="0" err="1" smtClean="0"/>
              <a:t>if</a:t>
            </a:r>
            <a:r>
              <a:rPr lang="es-ES" sz="2800" dirty="0" smtClean="0"/>
              <a:t> [y&gt;x]</a:t>
            </a:r>
            <a:r>
              <a:rPr lang="es-ES" sz="2800" baseline="30000" dirty="0" smtClean="0"/>
              <a:t>4</a:t>
            </a:r>
            <a:r>
              <a:rPr lang="es-ES" sz="2800" dirty="0" smtClean="0"/>
              <a:t> </a:t>
            </a:r>
            <a:r>
              <a:rPr lang="es-ES" sz="2800" dirty="0" err="1" smtClean="0"/>
              <a:t>then</a:t>
            </a:r>
            <a:r>
              <a:rPr lang="es-ES" sz="2800" dirty="0" smtClean="0"/>
              <a:t> [z:=y]</a:t>
            </a:r>
            <a:r>
              <a:rPr lang="es-ES" sz="2800" baseline="30000" dirty="0" smtClean="0"/>
              <a:t>5</a:t>
            </a:r>
            <a:r>
              <a:rPr lang="es-ES" sz="2800" dirty="0" smtClean="0"/>
              <a:t> </a:t>
            </a:r>
          </a:p>
          <a:p>
            <a:r>
              <a:rPr lang="es-ES" sz="2800" dirty="0" err="1" smtClean="0"/>
              <a:t>else</a:t>
            </a:r>
            <a:r>
              <a:rPr lang="es-ES" sz="2800" dirty="0" smtClean="0"/>
              <a:t>  [z:=y*y]</a:t>
            </a:r>
            <a:r>
              <a:rPr lang="es-ES" sz="2800" baseline="30000" dirty="0" smtClean="0"/>
              <a:t>6</a:t>
            </a:r>
            <a:r>
              <a:rPr lang="es-ES" sz="2800" dirty="0" smtClean="0"/>
              <a:t>); </a:t>
            </a:r>
          </a:p>
          <a:p>
            <a:r>
              <a:rPr lang="es-ES" sz="2800" dirty="0" smtClean="0"/>
              <a:t>[x:=z]</a:t>
            </a:r>
            <a:r>
              <a:rPr lang="es-ES" sz="2800" baseline="30000" dirty="0" smtClean="0"/>
              <a:t>7</a:t>
            </a:r>
            <a:endParaRPr lang="en-US" sz="2800" baseline="30000" dirty="0" smtClean="0"/>
          </a:p>
        </p:txBody>
      </p:sp>
      <p:sp>
        <p:nvSpPr>
          <p:cNvPr id="34" name="Rounded Rectangle 33"/>
          <p:cNvSpPr/>
          <p:nvPr/>
        </p:nvSpPr>
        <p:spPr>
          <a:xfrm>
            <a:off x="7543800" y="4800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z = y*y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66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Live Variables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04800" y="4572000"/>
          <a:ext cx="4343400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5593"/>
                <a:gridCol w="1026622"/>
                <a:gridCol w="22111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x</a:t>
                      </a:r>
                      <a:r>
                        <a:rPr lang="en-US" sz="2000" baseline="0" dirty="0" smtClean="0">
                          <a:sym typeface="Math A"/>
                        </a:rPr>
                        <a:t>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FV(a)</a:t>
                      </a:r>
                      <a:r>
                        <a:rPr lang="en-US" sz="2000" baseline="0" dirty="0" smtClean="0">
                          <a:sym typeface="Math A"/>
                        </a:rPr>
                        <a:t>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FV(b)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5105400" y="3048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x:=1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8" idx="2"/>
            <a:endCxn id="20" idx="0"/>
          </p:cNvCxnSpPr>
          <p:nvPr/>
        </p:nvCxnSpPr>
        <p:spPr>
          <a:xfrm rot="5400000">
            <a:off x="5600700" y="2895600"/>
            <a:ext cx="3048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244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:= 2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24400" y="2362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y:=4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724400" y="4038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y &gt; x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724400" y="5105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z := 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724400" y="6096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7: x := z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rot="5400000">
            <a:off x="5219700" y="2209800"/>
            <a:ext cx="3048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2"/>
            <a:endCxn id="9" idx="0"/>
          </p:cNvCxnSpPr>
          <p:nvPr/>
        </p:nvCxnSpPr>
        <p:spPr>
          <a:xfrm rot="5400000">
            <a:off x="5067300" y="3733800"/>
            <a:ext cx="6096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9" idx="3"/>
            <a:endCxn id="34" idx="0"/>
          </p:cNvCxnSpPr>
          <p:nvPr/>
        </p:nvCxnSpPr>
        <p:spPr>
          <a:xfrm>
            <a:off x="6019800" y="4229100"/>
            <a:ext cx="1638300" cy="876300"/>
          </a:xfrm>
          <a:prstGeom prst="bentConnector2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 rot="5400000">
            <a:off x="5067300" y="5791200"/>
            <a:ext cx="6096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0" idx="0"/>
          </p:cNvCxnSpPr>
          <p:nvPr/>
        </p:nvCxnSpPr>
        <p:spPr>
          <a:xfrm rot="5400000">
            <a:off x="5029200" y="4762500"/>
            <a:ext cx="6858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4" idx="2"/>
            <a:endCxn id="11" idx="3"/>
          </p:cNvCxnSpPr>
          <p:nvPr/>
        </p:nvCxnSpPr>
        <p:spPr>
          <a:xfrm rot="5400000">
            <a:off x="6438900" y="5067300"/>
            <a:ext cx="800100" cy="1638300"/>
          </a:xfrm>
          <a:prstGeom prst="bentConnector2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1600200"/>
            <a:ext cx="3460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[ x :=2]</a:t>
            </a:r>
            <a:r>
              <a:rPr lang="es-ES" sz="2800" baseline="30000" dirty="0" smtClean="0"/>
              <a:t>1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[y:=4]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[x:=1]</a:t>
            </a:r>
            <a:r>
              <a:rPr lang="es-ES" sz="2800" baseline="30000" dirty="0" smtClean="0"/>
              <a:t>3</a:t>
            </a:r>
            <a:r>
              <a:rPr lang="es-ES" sz="2800" dirty="0" smtClean="0"/>
              <a:t>; </a:t>
            </a:r>
          </a:p>
          <a:p>
            <a:r>
              <a:rPr lang="es-ES" sz="2800" dirty="0" smtClean="0"/>
              <a:t>(</a:t>
            </a:r>
            <a:r>
              <a:rPr lang="es-ES" sz="2800" dirty="0" err="1" smtClean="0"/>
              <a:t>if</a:t>
            </a:r>
            <a:r>
              <a:rPr lang="es-ES" sz="2800" dirty="0" smtClean="0"/>
              <a:t> [y&gt;x]</a:t>
            </a:r>
            <a:r>
              <a:rPr lang="es-ES" sz="2800" baseline="30000" dirty="0" smtClean="0"/>
              <a:t>4</a:t>
            </a:r>
            <a:r>
              <a:rPr lang="es-ES" sz="2800" dirty="0" smtClean="0"/>
              <a:t> </a:t>
            </a:r>
            <a:r>
              <a:rPr lang="es-ES" sz="2800" dirty="0" err="1" smtClean="0"/>
              <a:t>then</a:t>
            </a:r>
            <a:r>
              <a:rPr lang="es-ES" sz="2800" dirty="0" smtClean="0"/>
              <a:t> [z:=y]</a:t>
            </a:r>
            <a:r>
              <a:rPr lang="es-ES" sz="2800" baseline="30000" dirty="0" smtClean="0"/>
              <a:t>5</a:t>
            </a:r>
            <a:r>
              <a:rPr lang="es-ES" sz="2800" dirty="0" smtClean="0"/>
              <a:t> </a:t>
            </a:r>
          </a:p>
          <a:p>
            <a:r>
              <a:rPr lang="es-ES" sz="2800" dirty="0" err="1" smtClean="0"/>
              <a:t>else</a:t>
            </a:r>
            <a:r>
              <a:rPr lang="es-ES" sz="2800" dirty="0" smtClean="0"/>
              <a:t>  [z:=y*y]</a:t>
            </a:r>
            <a:r>
              <a:rPr lang="es-ES" sz="2800" baseline="30000" dirty="0" smtClean="0"/>
              <a:t>6</a:t>
            </a:r>
            <a:r>
              <a:rPr lang="es-ES" sz="2800" dirty="0" smtClean="0"/>
              <a:t>); </a:t>
            </a:r>
          </a:p>
          <a:p>
            <a:r>
              <a:rPr lang="es-ES" sz="2800" dirty="0" smtClean="0"/>
              <a:t>[x:=z]</a:t>
            </a:r>
            <a:r>
              <a:rPr lang="es-ES" sz="2800" baseline="30000" dirty="0" smtClean="0"/>
              <a:t>7</a:t>
            </a:r>
            <a:endParaRPr lang="en-US" sz="2800" baseline="30000" dirty="0" smtClean="0"/>
          </a:p>
        </p:txBody>
      </p:sp>
      <p:sp>
        <p:nvSpPr>
          <p:cNvPr id="34" name="Rounded Rectangle 33"/>
          <p:cNvSpPr/>
          <p:nvPr/>
        </p:nvSpPr>
        <p:spPr>
          <a:xfrm>
            <a:off x="7010400" y="5105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z = y*y</a:t>
            </a:r>
            <a:endParaRPr lang="en-US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66800" y="5334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Live Variables: solution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04800" y="4572000"/>
          <a:ext cx="3657601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200"/>
                <a:gridCol w="762000"/>
                <a:gridCol w="1676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[x</a:t>
                      </a:r>
                      <a:r>
                        <a:rPr lang="en-US" sz="2000" baseline="0" dirty="0" smtClean="0"/>
                        <a:t> := a]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x</a:t>
                      </a:r>
                      <a:r>
                        <a:rPr lang="en-US" sz="2000" baseline="0" dirty="0" smtClean="0">
                          <a:sym typeface="Math A"/>
                        </a:rPr>
                        <a:t>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FV(a)</a:t>
                      </a:r>
                      <a:r>
                        <a:rPr lang="en-US" sz="2000" baseline="0" dirty="0" smtClean="0">
                          <a:sym typeface="Math A"/>
                        </a:rPr>
                        <a:t> }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[skip]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[b]</a:t>
                      </a:r>
                      <a:r>
                        <a:rPr lang="en-US" sz="2000" baseline="30000" dirty="0" smtClean="0"/>
                        <a:t>lab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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A"/>
                        </a:rPr>
                        <a:t>FV(b)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4724400" y="3048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x:=1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8" idx="2"/>
            <a:endCxn id="20" idx="0"/>
          </p:cNvCxnSpPr>
          <p:nvPr/>
        </p:nvCxnSpPr>
        <p:spPr>
          <a:xfrm rot="5400000">
            <a:off x="5219700" y="2895600"/>
            <a:ext cx="3048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43600" y="12954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in(1) = </a:t>
            </a:r>
            <a:r>
              <a:rPr lang="en-US" dirty="0" smtClean="0">
                <a:sym typeface="Math C"/>
              </a:rPr>
              <a:t>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43600" y="1992868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out(1) = in(2) = </a:t>
            </a:r>
            <a:r>
              <a:rPr lang="en-US" dirty="0" smtClean="0">
                <a:sym typeface="Math C"/>
              </a:rPr>
              <a:t>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266700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out(2) = in(3) = </a:t>
            </a:r>
            <a:r>
              <a:rPr lang="en-US" dirty="0" smtClean="0">
                <a:sym typeface="Math C"/>
              </a:rPr>
              <a:t>{ y }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3276600"/>
            <a:ext cx="210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out(3) = in(4) = </a:t>
            </a:r>
            <a:r>
              <a:rPr lang="en-US" dirty="0" smtClean="0">
                <a:sym typeface="Math C"/>
              </a:rPr>
              <a:t>{ </a:t>
            </a:r>
            <a:r>
              <a:rPr lang="en-US" dirty="0" err="1" smtClean="0">
                <a:sym typeface="Math C"/>
              </a:rPr>
              <a:t>x,y</a:t>
            </a:r>
            <a:r>
              <a:rPr lang="en-US" dirty="0" smtClean="0">
                <a:sym typeface="Math C"/>
              </a:rPr>
              <a:t> }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638800" y="571500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in(7) = </a:t>
            </a:r>
            <a:r>
              <a:rPr lang="en-US" dirty="0" smtClean="0">
                <a:sym typeface="Math C"/>
              </a:rPr>
              <a:t>{ z }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38800" y="648866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out(7) = </a:t>
            </a:r>
            <a:r>
              <a:rPr lang="en-US" dirty="0" smtClean="0">
                <a:sym typeface="Math C"/>
              </a:rPr>
              <a:t>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96200" y="54864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out(6) = </a:t>
            </a:r>
            <a:r>
              <a:rPr lang="en-US" dirty="0" smtClean="0">
                <a:sym typeface="Math C"/>
              </a:rPr>
              <a:t>{ z }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472440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in(6) = </a:t>
            </a:r>
            <a:r>
              <a:rPr lang="en-US" dirty="0" smtClean="0">
                <a:sym typeface="Math C"/>
              </a:rPr>
              <a:t>{ y }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562600" y="54102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out(5) = </a:t>
            </a:r>
            <a:r>
              <a:rPr lang="en-US" dirty="0" smtClean="0">
                <a:sym typeface="Math C"/>
              </a:rPr>
              <a:t>{ z }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62600" y="47498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in(5) = </a:t>
            </a:r>
            <a:r>
              <a:rPr lang="en-US" dirty="0" smtClean="0">
                <a:sym typeface="Math C"/>
              </a:rPr>
              <a:t>{ y }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62600" y="3657600"/>
            <a:ext cx="132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in(4) = </a:t>
            </a:r>
            <a:r>
              <a:rPr lang="en-US" dirty="0" smtClean="0">
                <a:sym typeface="Math C"/>
              </a:rPr>
              <a:t>{ </a:t>
            </a:r>
            <a:r>
              <a:rPr lang="en-US" dirty="0" err="1" smtClean="0">
                <a:sym typeface="Math C"/>
              </a:rPr>
              <a:t>x,y</a:t>
            </a:r>
            <a:r>
              <a:rPr lang="en-US" dirty="0" smtClean="0">
                <a:sym typeface="Math C"/>
              </a:rPr>
              <a:t> }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62600" y="434340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out(4) = </a:t>
            </a:r>
            <a:r>
              <a:rPr lang="en-US" dirty="0" smtClean="0">
                <a:sym typeface="Math C"/>
              </a:rPr>
              <a:t>{ y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00200" y="2667000"/>
            <a:ext cx="5715000" cy="2743200"/>
            <a:chOff x="1600200" y="2667000"/>
            <a:chExt cx="5715000" cy="2743200"/>
          </a:xfrm>
        </p:grpSpPr>
        <p:sp>
          <p:nvSpPr>
            <p:cNvPr id="5" name="Rounded Rectangle 4"/>
            <p:cNvSpPr/>
            <p:nvPr/>
          </p:nvSpPr>
          <p:spPr>
            <a:xfrm>
              <a:off x="1600200" y="2667000"/>
              <a:ext cx="5715000" cy="2743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5000" y="5029200"/>
              <a:ext cx="987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universe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idea: use </a:t>
            </a:r>
            <a:r>
              <a:rPr lang="en-US" dirty="0" smtClean="0">
                <a:solidFill>
                  <a:schemeClr val="accent3"/>
                </a:solidFill>
              </a:rPr>
              <a:t>approximation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8" name="Line Callout 1 7"/>
          <p:cNvSpPr/>
          <p:nvPr/>
        </p:nvSpPr>
        <p:spPr>
          <a:xfrm>
            <a:off x="6705600" y="4343400"/>
            <a:ext cx="1981200" cy="762000"/>
          </a:xfrm>
          <a:prstGeom prst="borderCallout1">
            <a:avLst>
              <a:gd name="adj1" fmla="val 45417"/>
              <a:gd name="adj2" fmla="val -641"/>
              <a:gd name="adj3" fmla="val -14167"/>
              <a:gd name="adj4" fmla="val -774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Under Approximation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6629400" y="2819400"/>
            <a:ext cx="2286000" cy="838200"/>
          </a:xfrm>
          <a:prstGeom prst="borderCallout1">
            <a:avLst>
              <a:gd name="adj1" fmla="val 45417"/>
              <a:gd name="adj2" fmla="val -641"/>
              <a:gd name="adj3" fmla="val 80833"/>
              <a:gd name="adj4" fmla="val -3773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Exact set of configurations/</a:t>
            </a:r>
          </a:p>
          <a:p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533400" y="2895600"/>
            <a:ext cx="1981200" cy="762000"/>
          </a:xfrm>
          <a:prstGeom prst="borderCallout1">
            <a:avLst>
              <a:gd name="adj1" fmla="val 52084"/>
              <a:gd name="adj2" fmla="val 98077"/>
              <a:gd name="adj3" fmla="val 64167"/>
              <a:gd name="adj4" fmla="val 13794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Over Approximation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3200400"/>
              <a:ext cx="2322513" cy="1552575"/>
            </p14:xfrm>
          </p:contentPart>
        </mc:Choice>
        <mc:Fallback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4959" y="3184917"/>
                <a:ext cx="2352395" cy="1582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0" y="2895600"/>
              <a:ext cx="3198813" cy="2300288"/>
            </p14:xfrm>
          </p:contentPart>
        </mc:Choice>
        <mc:Fallback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2526" y="2879025"/>
                <a:ext cx="3231201" cy="2333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8600" y="3581400"/>
              <a:ext cx="1149350" cy="803275"/>
            </p14:xfrm>
          </p:contentPart>
        </mc:Choice>
        <mc:Fallback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3482" y="3568438"/>
                <a:ext cx="1180666" cy="8317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0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solution with smallest set?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19050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x&gt;1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3135868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skip</a:t>
            </a:r>
            <a:endParaRPr lang="en-US" dirty="0"/>
          </a:p>
        </p:txBody>
      </p:sp>
      <p:cxnSp>
        <p:nvCxnSpPr>
          <p:cNvPr id="8" name="Shape 21"/>
          <p:cNvCxnSpPr>
            <a:stCxn id="5" idx="3"/>
            <a:endCxn id="24" idx="0"/>
          </p:cNvCxnSpPr>
          <p:nvPr/>
        </p:nvCxnSpPr>
        <p:spPr>
          <a:xfrm>
            <a:off x="1905000" y="2095500"/>
            <a:ext cx="2019300" cy="1104900"/>
          </a:xfrm>
          <a:prstGeom prst="bentConnector2">
            <a:avLst/>
          </a:prstGeom>
          <a:ln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rot="5400000">
            <a:off x="832366" y="2710934"/>
            <a:ext cx="849868" cy="1588"/>
          </a:xfrm>
          <a:prstGeom prst="straightConnector1">
            <a:avLst/>
          </a:prstGeom>
          <a:ln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Elbow Connector 36"/>
          <p:cNvCxnSpPr>
            <a:stCxn id="6" idx="2"/>
            <a:endCxn id="5" idx="1"/>
          </p:cNvCxnSpPr>
          <p:nvPr/>
        </p:nvCxnSpPr>
        <p:spPr>
          <a:xfrm rot="5400000" flipH="1">
            <a:off x="222766" y="2482334"/>
            <a:ext cx="1421368" cy="647700"/>
          </a:xfrm>
          <a:prstGeom prst="bentConnector4">
            <a:avLst>
              <a:gd name="adj1" fmla="val -16083"/>
              <a:gd name="adj2" fmla="val 135294"/>
            </a:avLst>
          </a:prstGeom>
          <a:ln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2200" y="1981200"/>
            <a:ext cx="2505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out(1) = in(2) </a:t>
            </a:r>
            <a:r>
              <a:rPr lang="en-US" b="1" dirty="0" smtClean="0">
                <a:solidFill>
                  <a:schemeClr val="accent3"/>
                </a:solidFill>
                <a:sym typeface="Symbol"/>
              </a:rPr>
              <a:t>U</a:t>
            </a:r>
            <a:r>
              <a:rPr lang="en-US" dirty="0" smtClean="0"/>
              <a:t> in(3)</a:t>
            </a:r>
          </a:p>
          <a:p>
            <a:r>
              <a:rPr lang="en-US" dirty="0" smtClean="0"/>
              <a:t>out(2) = in(1)</a:t>
            </a:r>
          </a:p>
          <a:p>
            <a:r>
              <a:rPr lang="en-US" dirty="0" smtClean="0"/>
              <a:t>out(3) = </a:t>
            </a:r>
            <a:r>
              <a:rPr lang="en-US" dirty="0" smtClean="0">
                <a:sym typeface="Math C"/>
              </a:rPr>
              <a:t>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6576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out(3) = </a:t>
            </a:r>
            <a:r>
              <a:rPr lang="en-US" dirty="0" smtClean="0">
                <a:sym typeface="Math C"/>
              </a:rPr>
              <a:t>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274320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in(2) = out(2)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076700" y="36957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3733800"/>
            <a:ext cx="23937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while [x&gt;1]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(</a:t>
            </a:r>
          </a:p>
          <a:p>
            <a:r>
              <a:rPr lang="en-US" sz="2000" dirty="0" smtClean="0"/>
              <a:t>  [skip]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)</a:t>
            </a:r>
          </a:p>
          <a:p>
            <a:r>
              <a:rPr lang="en-US" sz="2000" dirty="0" smtClean="0"/>
              <a:t>[x := x+1]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;</a:t>
            </a:r>
          </a:p>
          <a:p>
            <a:endParaRPr lang="en-US" sz="2000" dirty="0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43600" y="32004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85800" y="5486400"/>
            <a:ext cx="78486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After simplification: in(1) = in(1) </a:t>
            </a:r>
            <a:r>
              <a:rPr lang="en-US" sz="2400" dirty="0" smtClean="0">
                <a:sym typeface="Symbol"/>
              </a:rPr>
              <a:t>U</a:t>
            </a:r>
            <a:r>
              <a:rPr lang="en-US" sz="2400" dirty="0" smtClean="0">
                <a:sym typeface="Math B"/>
              </a:rPr>
              <a:t> { x }</a:t>
            </a:r>
          </a:p>
          <a:p>
            <a:endParaRPr lang="en-US" sz="2400" dirty="0" smtClean="0">
              <a:sym typeface="Math B"/>
            </a:endParaRPr>
          </a:p>
          <a:p>
            <a:r>
              <a:rPr lang="en-US" sz="2400" dirty="0" smtClean="0">
                <a:sym typeface="Math B"/>
              </a:rPr>
              <a:t>Many solutions: any superset of { x }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3276600" y="3200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3: x := x + 1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14800" y="274320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in(3) = </a:t>
            </a:r>
            <a:r>
              <a:rPr lang="en-US" dirty="0" smtClean="0">
                <a:sym typeface="Math C"/>
              </a:rPr>
              <a:t>{ x }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47800" y="1524000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in(1) = out(1) </a:t>
            </a:r>
            <a:r>
              <a:rPr lang="en-US" dirty="0" smtClean="0">
                <a:sym typeface="Math B"/>
              </a:rPr>
              <a:t> { x }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Monotone Frameworks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0" y="4114800"/>
            <a:ext cx="7772400" cy="22407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ym typeface="Math B"/>
              </a:rPr>
              <a:t> is  or </a:t>
            </a:r>
          </a:p>
          <a:p>
            <a:r>
              <a:rPr lang="en-US" dirty="0" smtClean="0">
                <a:sym typeface="Math B"/>
              </a:rPr>
              <a:t>CFG edges go either forward or backwards</a:t>
            </a:r>
          </a:p>
          <a:p>
            <a:r>
              <a:rPr lang="en-US" dirty="0" smtClean="0">
                <a:sym typeface="Math B"/>
              </a:rPr>
              <a:t>Entry labels are either initial program labels or final program labels (when going backwards)</a:t>
            </a:r>
          </a:p>
          <a:p>
            <a:r>
              <a:rPr lang="en-US" dirty="0" smtClean="0">
                <a:sym typeface="Math B"/>
              </a:rPr>
              <a:t>Initial is an initial state (or final when going backwards)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lab</a:t>
            </a:r>
            <a:r>
              <a:rPr lang="en-US" dirty="0" smtClean="0"/>
              <a:t> is the transfer function associated with the blocks B</a:t>
            </a:r>
            <a:r>
              <a:rPr lang="en-US" baseline="30000" dirty="0" smtClean="0"/>
              <a:t>lab</a:t>
            </a:r>
            <a:endParaRPr lang="en-US" baseline="30000" dirty="0" smtClean="0">
              <a:sym typeface="Math B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1600200"/>
            <a:ext cx="82296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2032000"/>
            <a:ext cx="1138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In(lab)  =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99632" y="2286000"/>
            <a:ext cx="4060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Math B"/>
              </a:rPr>
              <a:t> { out(lab’) | (</a:t>
            </a:r>
            <a:r>
              <a:rPr lang="en-US" sz="2000" dirty="0" err="1" smtClean="0">
                <a:sym typeface="Math B"/>
              </a:rPr>
              <a:t>lab’,lab</a:t>
            </a:r>
            <a:r>
              <a:rPr lang="en-US" sz="2000" dirty="0" smtClean="0">
                <a:sym typeface="Math B"/>
              </a:rPr>
              <a:t>) </a:t>
            </a:r>
            <a:r>
              <a:rPr lang="en-US" sz="2000" dirty="0" smtClean="0">
                <a:sym typeface="Math A"/>
              </a:rPr>
              <a:t> CFG edges }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799632" y="182880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Math B"/>
              </a:rPr>
              <a:t>Initial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1828800"/>
            <a:ext cx="2669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Math B"/>
              </a:rPr>
              <a:t>when lab </a:t>
            </a:r>
            <a:r>
              <a:rPr lang="en-US" sz="2000" dirty="0" smtClean="0">
                <a:sym typeface="Math A"/>
              </a:rPr>
              <a:t></a:t>
            </a:r>
            <a:r>
              <a:rPr lang="en-US" sz="2000" dirty="0" smtClean="0">
                <a:sym typeface="Math B"/>
              </a:rPr>
              <a:t> Entry labels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286000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Math B"/>
              </a:rPr>
              <a:t>otherwise</a:t>
            </a:r>
            <a:endParaRPr lang="en-US" sz="2000" dirty="0"/>
          </a:p>
        </p:txBody>
      </p:sp>
      <p:sp>
        <p:nvSpPr>
          <p:cNvPr id="12" name="Left Brace 11"/>
          <p:cNvSpPr/>
          <p:nvPr/>
        </p:nvSpPr>
        <p:spPr>
          <a:xfrm>
            <a:off x="1571032" y="1828800"/>
            <a:ext cx="304800" cy="838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0432" y="3200400"/>
            <a:ext cx="2466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out(lab)  =  f</a:t>
            </a:r>
            <a:r>
              <a:rPr lang="en-US" sz="2000" baseline="-25000" dirty="0" smtClean="0"/>
              <a:t>lab</a:t>
            </a:r>
            <a:r>
              <a:rPr lang="en-US" sz="2000" dirty="0" smtClean="0"/>
              <a:t>(in(lab))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98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Forward vs. Backward Analyses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68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:= 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25908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y:=4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3505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y &gt; x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66800" y="4419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z := 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66800" y="5791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7: x := z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rot="5400000">
            <a:off x="1447800" y="2324100"/>
            <a:ext cx="5334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rot="5400000">
            <a:off x="1447800" y="3238500"/>
            <a:ext cx="5334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7" idx="3"/>
            <a:endCxn id="16" idx="0"/>
          </p:cNvCxnSpPr>
          <p:nvPr/>
        </p:nvCxnSpPr>
        <p:spPr>
          <a:xfrm>
            <a:off x="2362200" y="3695700"/>
            <a:ext cx="1333500" cy="723900"/>
          </a:xfrm>
          <a:prstGeom prst="bentConnector2">
            <a:avLst/>
          </a:prstGeom>
          <a:ln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 rot="5400000">
            <a:off x="1219200" y="5295900"/>
            <a:ext cx="9906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 rot="5400000">
            <a:off x="1447800" y="4152900"/>
            <a:ext cx="53340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Elbow Connector 36"/>
          <p:cNvCxnSpPr>
            <a:stCxn id="16" idx="2"/>
            <a:endCxn id="9" idx="3"/>
          </p:cNvCxnSpPr>
          <p:nvPr/>
        </p:nvCxnSpPr>
        <p:spPr>
          <a:xfrm rot="5400000">
            <a:off x="2438400" y="4724400"/>
            <a:ext cx="1181100" cy="1333500"/>
          </a:xfrm>
          <a:prstGeom prst="bentConnector2">
            <a:avLst/>
          </a:prstGeom>
          <a:ln>
            <a:tailEnd type="triangl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048000" y="4419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z = y*y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105400" y="16764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1: x := 2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105400" y="25908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2: y:=4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105400" y="3505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4: y &gt; x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105400" y="4419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5: z := y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105400" y="57912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7: x := z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7" idx="2"/>
            <a:endCxn id="18" idx="0"/>
          </p:cNvCxnSpPr>
          <p:nvPr/>
        </p:nvCxnSpPr>
        <p:spPr>
          <a:xfrm rot="5400000">
            <a:off x="5486400" y="2324100"/>
            <a:ext cx="5334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2"/>
            <a:endCxn id="19" idx="0"/>
          </p:cNvCxnSpPr>
          <p:nvPr/>
        </p:nvCxnSpPr>
        <p:spPr>
          <a:xfrm rot="5400000">
            <a:off x="5486400" y="3238500"/>
            <a:ext cx="5334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19" idx="3"/>
            <a:endCxn id="28" idx="0"/>
          </p:cNvCxnSpPr>
          <p:nvPr/>
        </p:nvCxnSpPr>
        <p:spPr>
          <a:xfrm>
            <a:off x="6400800" y="3695700"/>
            <a:ext cx="1485900" cy="723900"/>
          </a:xfrm>
          <a:prstGeom prst="bentConnector2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2"/>
            <a:endCxn id="21" idx="0"/>
          </p:cNvCxnSpPr>
          <p:nvPr/>
        </p:nvCxnSpPr>
        <p:spPr>
          <a:xfrm rot="5400000">
            <a:off x="5257800" y="5295900"/>
            <a:ext cx="9906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20" idx="0"/>
          </p:cNvCxnSpPr>
          <p:nvPr/>
        </p:nvCxnSpPr>
        <p:spPr>
          <a:xfrm rot="5400000">
            <a:off x="5486400" y="4152900"/>
            <a:ext cx="533400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Elbow Connector 36"/>
          <p:cNvCxnSpPr>
            <a:stCxn id="28" idx="2"/>
            <a:endCxn id="21" idx="3"/>
          </p:cNvCxnSpPr>
          <p:nvPr/>
        </p:nvCxnSpPr>
        <p:spPr>
          <a:xfrm rot="5400000">
            <a:off x="6553200" y="4648200"/>
            <a:ext cx="1181100" cy="1485900"/>
          </a:xfrm>
          <a:prstGeom prst="bentConnector2">
            <a:avLst/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239000" y="4419600"/>
            <a:ext cx="1295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6: z = y*y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438400" y="2057400"/>
            <a:ext cx="18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{(x,1), (y,?), (z,?) }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438400" y="1371600"/>
            <a:ext cx="183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(x,?), (y,?), (z,?) }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38400" y="2895600"/>
            <a:ext cx="185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{(x,1), (y,2), (z,?) }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0" y="62484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Math C"/>
              </a:rPr>
              <a:t>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168900" y="5334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z }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077200" y="39624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y }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19800" y="40386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 y }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42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6463" y="1252538"/>
              <a:ext cx="4175125" cy="1419225"/>
            </p14:xfrm>
          </p:contentPart>
        </mc:Choice>
        <mc:Fallback>
          <p:pic>
            <p:nvPicPr>
              <p:cNvPr id="942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3223" y="1238497"/>
                <a:ext cx="4183765" cy="1444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42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" y="2590800"/>
              <a:ext cx="3327400" cy="1000125"/>
            </p14:xfrm>
          </p:contentPart>
        </mc:Choice>
        <mc:Fallback>
          <p:pic>
            <p:nvPicPr>
              <p:cNvPr id="942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160" y="2587560"/>
                <a:ext cx="3345041" cy="1017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42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" y="3657600"/>
              <a:ext cx="3727450" cy="628650"/>
            </p14:xfrm>
          </p:contentPart>
        </mc:Choice>
        <mc:Fallback>
          <p:pic>
            <p:nvPicPr>
              <p:cNvPr id="942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041" y="3646438"/>
                <a:ext cx="3742929" cy="653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42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572000"/>
              <a:ext cx="3819525" cy="830263"/>
            </p14:xfrm>
          </p:contentPart>
        </mc:Choice>
        <mc:Fallback>
          <p:pic>
            <p:nvPicPr>
              <p:cNvPr id="942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1560" y="4568760"/>
                <a:ext cx="3826365" cy="847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42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600" y="5334000"/>
              <a:ext cx="3994150" cy="1206500"/>
            </p14:xfrm>
          </p:contentPart>
        </mc:Choice>
        <mc:Fallback>
          <p:pic>
            <p:nvPicPr>
              <p:cNvPr id="942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5360" y="5330760"/>
                <a:ext cx="4001350" cy="1223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421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000" y="3276600"/>
              <a:ext cx="346075" cy="3119438"/>
            </p14:xfrm>
          </p:contentPart>
        </mc:Choice>
        <mc:Fallback>
          <p:pic>
            <p:nvPicPr>
              <p:cNvPr id="9421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6595" y="3273720"/>
                <a:ext cx="374524" cy="3135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421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0" y="5105400"/>
              <a:ext cx="3151188" cy="1211263"/>
            </p14:xfrm>
          </p:contentPart>
        </mc:Choice>
        <mc:Fallback>
          <p:pic>
            <p:nvPicPr>
              <p:cNvPr id="9421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30040" y="5093521"/>
                <a:ext cx="3158748" cy="1226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421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3813" y="3857625"/>
              <a:ext cx="3749675" cy="1582738"/>
            </p14:xfrm>
          </p:contentPart>
        </mc:Choice>
        <mc:Fallback>
          <p:pic>
            <p:nvPicPr>
              <p:cNvPr id="9421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00933" y="3845386"/>
                <a:ext cx="3757235" cy="1599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421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4275" y="2619375"/>
              <a:ext cx="3906838" cy="874713"/>
            </p14:xfrm>
          </p:contentPart>
        </mc:Choice>
        <mc:Fallback>
          <p:pic>
            <p:nvPicPr>
              <p:cNvPr id="9421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90675" y="2606416"/>
                <a:ext cx="3915118" cy="8923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3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vs. May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smtClean="0">
                <a:sym typeface="Math B"/>
              </a:rPr>
              <a:t> is   - must analysis </a:t>
            </a:r>
          </a:p>
          <a:p>
            <a:pPr lvl="1"/>
            <a:r>
              <a:rPr lang="en-US" dirty="0" smtClean="0">
                <a:sym typeface="Math B"/>
              </a:rPr>
              <a:t>Want largest sets the solves the equation system</a:t>
            </a:r>
          </a:p>
          <a:p>
            <a:pPr lvl="1"/>
            <a:r>
              <a:rPr lang="en-US" dirty="0" smtClean="0">
                <a:sym typeface="Math B"/>
              </a:rPr>
              <a:t>Properties hold on all paths reaching a label (exiting a label, for backwards)</a:t>
            </a:r>
          </a:p>
          <a:p>
            <a:pPr lvl="1"/>
            <a:endParaRPr lang="en-US" dirty="0" smtClean="0">
              <a:sym typeface="Math B"/>
            </a:endParaRPr>
          </a:p>
          <a:p>
            <a:r>
              <a:rPr lang="en-US" dirty="0" smtClean="0">
                <a:sym typeface="Math B"/>
              </a:rPr>
              <a:t>When  is  - may analysis</a:t>
            </a:r>
          </a:p>
          <a:p>
            <a:pPr lvl="1"/>
            <a:r>
              <a:rPr lang="en-US" dirty="0" smtClean="0">
                <a:sym typeface="Math B"/>
              </a:rPr>
              <a:t>Want smallest sets that solve the equation system</a:t>
            </a:r>
          </a:p>
          <a:p>
            <a:pPr lvl="1"/>
            <a:r>
              <a:rPr lang="en-US" dirty="0" smtClean="0">
                <a:sym typeface="Math B"/>
              </a:rPr>
              <a:t>Properties hold at least on one path reaching a label (existing a label, for backwards)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Reaching Definition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 = </a:t>
            </a:r>
            <a:r>
              <a:rPr lang="en-US" dirty="0" smtClean="0">
                <a:sym typeface="Math C"/>
              </a:rPr>
              <a:t></a:t>
            </a:r>
            <a:r>
              <a:rPr lang="en-US" dirty="0" smtClean="0"/>
              <a:t>(</a:t>
            </a:r>
            <a:r>
              <a:rPr lang="en-US" dirty="0" err="1" smtClean="0"/>
              <a:t>Var×Lab</a:t>
            </a:r>
            <a:r>
              <a:rPr lang="en-US" dirty="0" smtClean="0"/>
              <a:t>) is partially ordered by </a:t>
            </a:r>
            <a:r>
              <a:rPr lang="en-US" dirty="0" smtClean="0">
                <a:sym typeface="Math B"/>
              </a:rPr>
              <a:t></a:t>
            </a:r>
            <a:endParaRPr lang="en-US" dirty="0" smtClean="0"/>
          </a:p>
          <a:p>
            <a:r>
              <a:rPr lang="en-US" dirty="0" smtClean="0">
                <a:sym typeface="Math B"/>
              </a:rPr>
              <a:t> is </a:t>
            </a:r>
            <a:endParaRPr lang="en-US" dirty="0" smtClean="0"/>
          </a:p>
          <a:p>
            <a:r>
              <a:rPr lang="en-US" dirty="0" smtClean="0"/>
              <a:t>L satisfies the Ascending Chain Condition because </a:t>
            </a:r>
            <a:r>
              <a:rPr lang="en-US" dirty="0" err="1" smtClean="0"/>
              <a:t>Var</a:t>
            </a:r>
            <a:r>
              <a:rPr lang="en-US" dirty="0" smtClean="0"/>
              <a:t> × Lab is finite (for a given program)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Available Expressions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 = </a:t>
            </a:r>
            <a:r>
              <a:rPr lang="en-US" dirty="0" smtClean="0">
                <a:sym typeface="Math C"/>
              </a:rPr>
              <a:t></a:t>
            </a:r>
            <a:r>
              <a:rPr lang="en-US" dirty="0" smtClean="0"/>
              <a:t>(</a:t>
            </a:r>
            <a:r>
              <a:rPr lang="en-US" dirty="0" err="1" smtClean="0"/>
              <a:t>AExp</a:t>
            </a:r>
            <a:r>
              <a:rPr lang="en-US" dirty="0" smtClean="0"/>
              <a:t>) is partially ordered by </a:t>
            </a:r>
            <a:r>
              <a:rPr lang="en-US" dirty="0" smtClean="0">
                <a:sym typeface="Math B"/>
              </a:rPr>
              <a:t></a:t>
            </a:r>
            <a:endParaRPr lang="en-US" dirty="0" smtClean="0"/>
          </a:p>
          <a:p>
            <a:r>
              <a:rPr lang="en-US" dirty="0" smtClean="0">
                <a:sym typeface="Math B"/>
              </a:rPr>
              <a:t> is </a:t>
            </a:r>
            <a:endParaRPr lang="en-US" dirty="0" smtClean="0"/>
          </a:p>
          <a:p>
            <a:r>
              <a:rPr lang="en-US" dirty="0" smtClean="0"/>
              <a:t>L satisfies the Ascending Chain Condition because </a:t>
            </a:r>
            <a:r>
              <a:rPr lang="en-US" dirty="0" err="1" smtClean="0"/>
              <a:t>AExp</a:t>
            </a:r>
            <a:r>
              <a:rPr lang="en-US" dirty="0" smtClean="0"/>
              <a:t> is finite (for a given program)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696720"/>
          <a:ext cx="7543800" cy="4267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Reaching Definitions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Available Expressions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Live Variables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(</a:t>
                      </a:r>
                      <a:r>
                        <a:rPr lang="en-US" sz="2000" dirty="0" err="1" smtClean="0">
                          <a:sym typeface="Math C"/>
                        </a:rPr>
                        <a:t>Var</a:t>
                      </a:r>
                      <a:r>
                        <a:rPr lang="en-US" sz="2000" dirty="0" smtClean="0">
                          <a:sym typeface="Math C"/>
                        </a:rPr>
                        <a:t> x  Lab)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(</a:t>
                      </a:r>
                      <a:r>
                        <a:rPr lang="en-US" sz="2000" dirty="0" err="1" smtClean="0">
                          <a:sym typeface="Math C"/>
                        </a:rPr>
                        <a:t>AExp</a:t>
                      </a:r>
                      <a:r>
                        <a:rPr lang="en-US" sz="2000" dirty="0" smtClean="0">
                          <a:sym typeface="Math C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(</a:t>
                      </a:r>
                      <a:r>
                        <a:rPr lang="en-US" sz="2000" dirty="0" err="1" smtClean="0">
                          <a:sym typeface="Math C"/>
                        </a:rPr>
                        <a:t>Var</a:t>
                      </a:r>
                      <a:r>
                        <a:rPr lang="en-US" sz="2000" dirty="0" smtClean="0">
                          <a:sym typeface="Math C"/>
                        </a:rPr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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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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B"/>
                        </a:rPr>
                        <a:t>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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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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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B"/>
                        </a:rPr>
                        <a:t>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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AExp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ym typeface="Math C"/>
                        </a:rPr>
                        <a:t>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Initial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{ (x,?) | x </a:t>
                      </a:r>
                      <a:r>
                        <a:rPr lang="en-US" sz="2000" dirty="0" smtClean="0">
                          <a:sym typeface="Math A"/>
                        </a:rPr>
                        <a:t> </a:t>
                      </a:r>
                      <a:r>
                        <a:rPr lang="en-US" sz="2000" dirty="0" err="1" smtClean="0">
                          <a:sym typeface="Math A"/>
                        </a:rPr>
                        <a:t>Var</a:t>
                      </a:r>
                      <a:r>
                        <a:rPr lang="en-US" sz="2000" dirty="0" smtClean="0">
                          <a:sym typeface="Math A"/>
                        </a:rPr>
                        <a:t>}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C"/>
                        </a:rPr>
                        <a:t>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ym typeface="Math C"/>
                        </a:rPr>
                        <a:t>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Entry labels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 init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init }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final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Forward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Forward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Backward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</a:t>
                      </a:r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{</a:t>
                      </a:r>
                      <a:r>
                        <a:rPr lang="en-US" sz="2000" baseline="0" dirty="0" smtClean="0"/>
                        <a:t> f: L </a:t>
                      </a:r>
                      <a:r>
                        <a:rPr lang="en-US" sz="2000" baseline="0" dirty="0" smtClean="0">
                          <a:sym typeface="Math C"/>
                        </a:rPr>
                        <a:t> L | </a:t>
                      </a:r>
                      <a:r>
                        <a:rPr lang="en-US" sz="2000" baseline="0" dirty="0" err="1" smtClean="0">
                          <a:sym typeface="Math C"/>
                        </a:rPr>
                        <a:t>k,g</a:t>
                      </a:r>
                      <a:r>
                        <a:rPr lang="en-US" sz="2000" baseline="0" dirty="0" smtClean="0">
                          <a:sym typeface="Math C"/>
                        </a:rPr>
                        <a:t> : f(</a:t>
                      </a:r>
                      <a:r>
                        <a:rPr lang="en-US" sz="2000" baseline="0" dirty="0" err="1" smtClean="0">
                          <a:sym typeface="Math C"/>
                        </a:rPr>
                        <a:t>val</a:t>
                      </a:r>
                      <a:r>
                        <a:rPr lang="en-US" sz="2000" baseline="0" dirty="0" smtClean="0">
                          <a:sym typeface="Math C"/>
                        </a:rPr>
                        <a:t>) = (</a:t>
                      </a:r>
                      <a:r>
                        <a:rPr lang="en-US" sz="2000" baseline="0" dirty="0" err="1" smtClean="0">
                          <a:sym typeface="Math C"/>
                        </a:rPr>
                        <a:t>val</a:t>
                      </a:r>
                      <a:r>
                        <a:rPr lang="en-US" sz="2000" baseline="0" dirty="0" smtClean="0">
                          <a:sym typeface="Math C"/>
                        </a:rPr>
                        <a:t> \ k) U g }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</a:t>
                      </a:r>
                      <a:r>
                        <a:rPr lang="en-US" sz="2000" baseline="-25000" dirty="0" smtClean="0"/>
                        <a:t>lab</a:t>
                      </a:r>
                      <a:endParaRPr lang="en-US" sz="2000" baseline="-25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</a:t>
                      </a:r>
                      <a:r>
                        <a:rPr lang="en-US" sz="2000" baseline="-25000" dirty="0" smtClean="0"/>
                        <a:t>lab</a:t>
                      </a:r>
                      <a:r>
                        <a:rPr lang="en-US" sz="2000" baseline="0" dirty="0" smtClean="0"/>
                        <a:t>(</a:t>
                      </a:r>
                      <a:r>
                        <a:rPr lang="en-US" sz="2000" baseline="0" dirty="0" err="1" smtClean="0"/>
                        <a:t>val</a:t>
                      </a:r>
                      <a:r>
                        <a:rPr lang="en-US" sz="2000" baseline="0" dirty="0" smtClean="0"/>
                        <a:t>) = (</a:t>
                      </a:r>
                      <a:r>
                        <a:rPr lang="en-US" sz="2000" baseline="0" dirty="0" err="1" smtClean="0"/>
                        <a:t>val</a:t>
                      </a:r>
                      <a:r>
                        <a:rPr lang="en-US" sz="2000" baseline="0" dirty="0" smtClean="0"/>
                        <a:t> \ kill) </a:t>
                      </a:r>
                      <a:r>
                        <a:rPr lang="en-US" sz="2000" dirty="0" smtClean="0">
                          <a:sym typeface="Math B"/>
                        </a:rPr>
                        <a:t></a:t>
                      </a:r>
                      <a:r>
                        <a:rPr lang="en-US" sz="2000" baseline="-25000" dirty="0" smtClean="0">
                          <a:sym typeface="Math B"/>
                        </a:rPr>
                        <a:t> </a:t>
                      </a:r>
                      <a:r>
                        <a:rPr lang="en-US" sz="2000" baseline="0" dirty="0" smtClean="0">
                          <a:sym typeface="Math B"/>
                        </a:rPr>
                        <a:t>gen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2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Analyses as Monotone Frameworks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Property space</a:t>
            </a:r>
          </a:p>
          <a:p>
            <a:pPr lvl="1"/>
            <a:r>
              <a:rPr lang="en-US" sz="2800" dirty="0" err="1" smtClean="0"/>
              <a:t>Powerset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Clearly a complete lattice</a:t>
            </a:r>
          </a:p>
          <a:p>
            <a:pPr lvl="1"/>
            <a:endParaRPr lang="en-US" sz="2800" dirty="0" smtClean="0"/>
          </a:p>
          <a:p>
            <a:r>
              <a:rPr lang="en-US" sz="3200" dirty="0" smtClean="0"/>
              <a:t>Transformers</a:t>
            </a:r>
          </a:p>
          <a:p>
            <a:pPr lvl="1"/>
            <a:r>
              <a:rPr lang="en-US" sz="2800" dirty="0" smtClean="0"/>
              <a:t>Kill/gen form</a:t>
            </a:r>
          </a:p>
          <a:p>
            <a:pPr lvl="1"/>
            <a:r>
              <a:rPr lang="en-US" sz="2800" dirty="0" smtClean="0"/>
              <a:t>Monotone functions (let’s show it)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153400" cy="914400"/>
          </a:xfrm>
        </p:spPr>
        <p:txBody>
          <a:bodyPr/>
          <a:lstStyle/>
          <a:p>
            <a:r>
              <a:rPr lang="en-US" sz="3200" dirty="0" err="1" smtClean="0"/>
              <a:t>Monotonicity</a:t>
            </a:r>
            <a:r>
              <a:rPr lang="en-US" sz="3200" dirty="0" smtClean="0"/>
              <a:t> of Kill/Gen transformers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to show that x </a:t>
            </a:r>
            <a:r>
              <a:rPr lang="en-US" dirty="0" smtClean="0">
                <a:sym typeface="Math B"/>
              </a:rPr>
              <a:t> x’ implies f(x)  f(x’)</a:t>
            </a:r>
          </a:p>
          <a:p>
            <a:r>
              <a:rPr lang="en-US" dirty="0" smtClean="0"/>
              <a:t>Assume x </a:t>
            </a:r>
            <a:r>
              <a:rPr lang="en-US" dirty="0" smtClean="0">
                <a:sym typeface="Math B"/>
              </a:rPr>
              <a:t> x’, then for kill set k and gen set g</a:t>
            </a:r>
            <a:br>
              <a:rPr lang="en-US" dirty="0" smtClean="0">
                <a:sym typeface="Math B"/>
              </a:rPr>
            </a:br>
            <a:r>
              <a:rPr lang="en-US" dirty="0" smtClean="0">
                <a:sym typeface="Math B"/>
              </a:rPr>
              <a:t>(</a:t>
            </a:r>
            <a:r>
              <a:rPr lang="en-US" dirty="0" smtClean="0"/>
              <a:t>x \ k) U g </a:t>
            </a:r>
            <a:r>
              <a:rPr lang="en-US" dirty="0" smtClean="0">
                <a:sym typeface="Math B"/>
              </a:rPr>
              <a:t> (x’ \ k) U g</a:t>
            </a:r>
          </a:p>
          <a:p>
            <a:endParaRPr lang="en-US" dirty="0" smtClean="0">
              <a:sym typeface="Math B"/>
            </a:endParaRPr>
          </a:p>
          <a:p>
            <a:r>
              <a:rPr lang="en-US" dirty="0" smtClean="0">
                <a:sym typeface="Math B"/>
              </a:rPr>
              <a:t>Technically, since we want to show it for all functions in F, we also have to show that the set is closed under function composition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458200" cy="914400"/>
          </a:xfrm>
        </p:spPr>
        <p:txBody>
          <a:bodyPr/>
          <a:lstStyle/>
          <a:p>
            <a:r>
              <a:rPr lang="en-US" sz="3200" dirty="0" err="1" smtClean="0"/>
              <a:t>Distributivity</a:t>
            </a:r>
            <a:r>
              <a:rPr lang="en-US" sz="3200" dirty="0" smtClean="0"/>
              <a:t> of Kill/Gen transformers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to show that </a:t>
            </a:r>
            <a:r>
              <a:rPr lang="en-US" dirty="0" smtClean="0">
                <a:sym typeface="Math B"/>
              </a:rPr>
              <a:t>f(x  y)  f(x)  f(y)</a:t>
            </a:r>
          </a:p>
          <a:p>
            <a:r>
              <a:rPr lang="en-US" dirty="0" smtClean="0">
                <a:sym typeface="Math B"/>
              </a:rPr>
              <a:t>f(x  y) = ((x  y) \ k) U g </a:t>
            </a:r>
            <a:br>
              <a:rPr lang="en-US" dirty="0" smtClean="0">
                <a:sym typeface="Math B"/>
              </a:rPr>
            </a:br>
            <a:r>
              <a:rPr lang="en-US" dirty="0" smtClean="0">
                <a:sym typeface="Math B"/>
              </a:rPr>
              <a:t>= ((x \ k)   (y \ k)) U g</a:t>
            </a:r>
            <a:br>
              <a:rPr lang="en-US" dirty="0" smtClean="0">
                <a:sym typeface="Math B"/>
              </a:rPr>
            </a:br>
            <a:r>
              <a:rPr lang="en-US" dirty="0" smtClean="0">
                <a:sym typeface="Math B"/>
              </a:rPr>
              <a:t>=  (((x \ k) U g)   ((y \ k) U g))</a:t>
            </a:r>
            <a:br>
              <a:rPr lang="en-US" dirty="0" smtClean="0">
                <a:sym typeface="Math B"/>
              </a:rPr>
            </a:br>
            <a:r>
              <a:rPr lang="en-US" dirty="0" smtClean="0">
                <a:sym typeface="Math B"/>
              </a:rPr>
              <a:t>= f(x)  f(y)</a:t>
            </a:r>
          </a:p>
          <a:p>
            <a:endParaRPr lang="en-US" dirty="0" smtClean="0">
              <a:sym typeface="Math B"/>
            </a:endParaRPr>
          </a:p>
          <a:p>
            <a:r>
              <a:rPr lang="en-US" dirty="0" smtClean="0">
                <a:sym typeface="Math B"/>
              </a:rPr>
              <a:t>Used </a:t>
            </a:r>
            <a:r>
              <a:rPr lang="en-US" dirty="0" err="1" smtClean="0">
                <a:sym typeface="Math B"/>
              </a:rPr>
              <a:t>distributivity</a:t>
            </a:r>
            <a:r>
              <a:rPr lang="en-US" dirty="0" smtClean="0">
                <a:sym typeface="Math B"/>
              </a:rPr>
              <a:t> of  and U</a:t>
            </a:r>
          </a:p>
          <a:p>
            <a:pPr lvl="1"/>
            <a:r>
              <a:rPr lang="en-US" dirty="0" smtClean="0">
                <a:sym typeface="Math B"/>
              </a:rPr>
              <a:t>Works regardless of whether   is U or 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Approximation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524000"/>
            <a:ext cx="33842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 = ?</a:t>
            </a:r>
          </a:p>
          <a:p>
            <a:r>
              <a:rPr lang="en-US" sz="3200" dirty="0" smtClean="0"/>
              <a:t>if (x &gt; 0) {</a:t>
            </a:r>
          </a:p>
          <a:p>
            <a:r>
              <a:rPr lang="en-US" sz="3200" dirty="0" smtClean="0"/>
              <a:t>   y = 42;</a:t>
            </a:r>
          </a:p>
          <a:p>
            <a:r>
              <a:rPr lang="en-US" sz="3200" dirty="0" smtClean="0"/>
              <a:t>}  else {</a:t>
            </a:r>
          </a:p>
          <a:p>
            <a:r>
              <a:rPr lang="en-US" sz="3200" dirty="0" smtClean="0"/>
              <a:t>   y  = 73;</a:t>
            </a:r>
          </a:p>
          <a:p>
            <a:r>
              <a:rPr lang="en-US" sz="3200" dirty="0" smtClean="0"/>
              <a:t>   </a:t>
            </a:r>
            <a:r>
              <a:rPr lang="en-US" sz="3200" dirty="0" err="1" smtClean="0"/>
              <a:t>foo</a:t>
            </a:r>
            <a:r>
              <a:rPr lang="en-US" sz="3200" dirty="0" smtClean="0"/>
              <a:t>();</a:t>
            </a:r>
          </a:p>
          <a:p>
            <a:r>
              <a:rPr lang="en-US" sz="3200" dirty="0" smtClean="0"/>
              <a:t>} </a:t>
            </a:r>
          </a:p>
          <a:p>
            <a:r>
              <a:rPr lang="en-US" sz="3200" dirty="0" smtClean="0"/>
              <a:t>assert (y == 42);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5867400"/>
            <a:ext cx="7772400" cy="80724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approx</a:t>
            </a:r>
            <a:r>
              <a:rPr lang="en-US" sz="3000" dirty="0" err="1" smtClean="0">
                <a:solidFill>
                  <a:schemeClr val="accent3"/>
                </a:solidFill>
              </a:rPr>
              <a:t>imation</a:t>
            </a:r>
            <a:r>
              <a:rPr lang="en-US" sz="3000" dirty="0" smtClean="0">
                <a:solidFill>
                  <a:schemeClr val="accent3"/>
                </a:solidFill>
              </a:rPr>
              <a:t>: assertion may be violated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953000"/>
            <a:ext cx="7772400" cy="1402560"/>
          </a:xfrm>
        </p:spPr>
        <p:txBody>
          <a:bodyPr/>
          <a:lstStyle/>
          <a:p>
            <a:r>
              <a:rPr lang="en-US" dirty="0" smtClean="0"/>
              <a:t>Lose precision only when required</a:t>
            </a:r>
          </a:p>
          <a:p>
            <a:r>
              <a:rPr lang="en-US" dirty="0" smtClean="0"/>
              <a:t>Understand where precision is lost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981200"/>
            <a:ext cx="7374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main(…) { 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(“assertion may be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vioalted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\n”);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Formalize software behavior in a mathematical model (semantics)</a:t>
            </a:r>
          </a:p>
          <a:p>
            <a:endParaRPr lang="en-US" dirty="0" smtClean="0"/>
          </a:p>
          <a:p>
            <a:r>
              <a:rPr lang="en-US" dirty="0" smtClean="0"/>
              <a:t>Prove properties of the mathematical model</a:t>
            </a:r>
          </a:p>
          <a:p>
            <a:pPr lvl="1"/>
            <a:r>
              <a:rPr lang="en-US" dirty="0" smtClean="0"/>
              <a:t>Automatically, typically with </a:t>
            </a:r>
            <a:r>
              <a:rPr lang="en-US" dirty="0" smtClean="0">
                <a:solidFill>
                  <a:schemeClr val="accent3"/>
                </a:solidFill>
              </a:rPr>
              <a:t>approximation of the formal semantics</a:t>
            </a:r>
          </a:p>
          <a:p>
            <a:endParaRPr lang="en-US" dirty="0" smtClean="0"/>
          </a:p>
          <a:p>
            <a:r>
              <a:rPr lang="en-US" dirty="0" smtClean="0"/>
              <a:t>Develop </a:t>
            </a:r>
            <a:r>
              <a:rPr lang="en-US" dirty="0" smtClean="0">
                <a:solidFill>
                  <a:schemeClr val="accent3"/>
                </a:solidFill>
              </a:rPr>
              <a:t>theory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3"/>
                </a:solidFill>
              </a:rPr>
              <a:t>tools</a:t>
            </a:r>
            <a:r>
              <a:rPr lang="en-US" dirty="0" smtClean="0"/>
              <a:t> for program correctness and robustness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Spans a wide range from type checking to full verification</a:t>
            </a:r>
          </a:p>
          <a:p>
            <a:endParaRPr lang="en-US" dirty="0" smtClean="0"/>
          </a:p>
          <a:p>
            <a:r>
              <a:rPr lang="en-US" dirty="0" smtClean="0"/>
              <a:t>General safety specifications </a:t>
            </a:r>
          </a:p>
          <a:p>
            <a:r>
              <a:rPr lang="en-US" dirty="0" smtClean="0"/>
              <a:t>Security properties (e.g., information flow)</a:t>
            </a:r>
          </a:p>
          <a:p>
            <a:r>
              <a:rPr lang="en-US" dirty="0" smtClean="0"/>
              <a:t>Concurrency correctness conditions (e.g., progress, </a:t>
            </a:r>
            <a:r>
              <a:rPr lang="en-US" dirty="0" err="1" smtClean="0"/>
              <a:t>linearizability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Correct use of libraries (e.g., </a:t>
            </a:r>
            <a:r>
              <a:rPr lang="en-US" dirty="0" err="1" smtClean="0"/>
              <a:t>typestate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Under-approximations useful for bug-finding, test-case generation,…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Analysis: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550440"/>
          </a:xfrm>
        </p:spPr>
        <p:txBody>
          <a:bodyPr>
            <a:normAutofit/>
          </a:bodyPr>
          <a:lstStyle/>
          <a:p>
            <a:r>
              <a:rPr lang="en-US" dirty="0" smtClean="0"/>
              <a:t>Dataflow analysis </a:t>
            </a:r>
          </a:p>
          <a:p>
            <a:r>
              <a:rPr lang="en-US" dirty="0" smtClean="0"/>
              <a:t>Constraint-based analysis</a:t>
            </a:r>
          </a:p>
          <a:p>
            <a:r>
              <a:rPr lang="en-US" dirty="0" smtClean="0"/>
              <a:t>Type and effect </a:t>
            </a:r>
            <a:r>
              <a:rPr lang="en-US" dirty="0" smtClean="0"/>
              <a:t>systems</a:t>
            </a:r>
          </a:p>
          <a:p>
            <a:r>
              <a:rPr lang="en-US" sz="3200" dirty="0" smtClean="0">
                <a:solidFill>
                  <a:schemeClr val="accent3"/>
                </a:solidFill>
              </a:rPr>
              <a:t>Abstract Interpretation </a:t>
            </a:r>
            <a:br>
              <a:rPr lang="en-US" sz="3200" dirty="0" smtClean="0">
                <a:solidFill>
                  <a:schemeClr val="accent3"/>
                </a:solidFill>
              </a:rPr>
            </a:br>
            <a:r>
              <a:rPr lang="en-US" sz="3200" dirty="0" smtClean="0">
                <a:solidFill>
                  <a:schemeClr val="accent3"/>
                </a:solidFill>
              </a:rPr>
              <a:t>(advanced course next semester)</a:t>
            </a:r>
            <a:endParaRPr lang="en-US" sz="3200" dirty="0">
              <a:solidFill>
                <a:schemeClr val="accent3"/>
              </a:solidFill>
            </a:endParaRPr>
          </a:p>
          <a:p>
            <a:r>
              <a:rPr lang="en-US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10805</TotalTime>
  <Words>4698</Words>
  <Application>Microsoft Office PowerPoint</Application>
  <PresentationFormat>On-screen Show (4:3)</PresentationFormat>
  <Paragraphs>873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</vt:lpstr>
      <vt:lpstr>Wingdings 3</vt:lpstr>
      <vt:lpstr>Math A</vt:lpstr>
      <vt:lpstr>Corbel</vt:lpstr>
      <vt:lpstr>Math C</vt:lpstr>
      <vt:lpstr>Calibri</vt:lpstr>
      <vt:lpstr>Monotype Sorts</vt:lpstr>
      <vt:lpstr>Courier New</vt:lpstr>
      <vt:lpstr>Math B</vt:lpstr>
      <vt:lpstr>Symbol</vt:lpstr>
      <vt:lpstr>Wingdings 2</vt:lpstr>
      <vt:lpstr>Wingdings</vt:lpstr>
      <vt:lpstr>Consolas</vt:lpstr>
      <vt:lpstr>Metro</vt:lpstr>
      <vt:lpstr>Theory of Compilation</vt:lpstr>
      <vt:lpstr>Static Analysis</vt:lpstr>
      <vt:lpstr>Static Analysis</vt:lpstr>
      <vt:lpstr>Static Analysis</vt:lpstr>
      <vt:lpstr>Over Approximation</vt:lpstr>
      <vt:lpstr>Precision</vt:lpstr>
      <vt:lpstr>Static Analysis</vt:lpstr>
      <vt:lpstr>Static Analysis</vt:lpstr>
      <vt:lpstr>Static Analysis: Techniques </vt:lpstr>
      <vt:lpstr>The WHILE Language: Syntax</vt:lpstr>
      <vt:lpstr>The WHILE Language:  Structural Operational Semantics</vt:lpstr>
      <vt:lpstr>The WHILE Language:  Structural Operational Semantics</vt:lpstr>
      <vt:lpstr>Example of Derivation Sequence</vt:lpstr>
      <vt:lpstr>Dataflow Analysis</vt:lpstr>
      <vt:lpstr>Dataflow Analysis</vt:lpstr>
      <vt:lpstr>Dataflow Analysis</vt:lpstr>
      <vt:lpstr>Control-Flow Graph</vt:lpstr>
      <vt:lpstr>Transfer Functions</vt:lpstr>
      <vt:lpstr>System of Equations</vt:lpstr>
      <vt:lpstr>System of Equations</vt:lpstr>
      <vt:lpstr>System of Equations</vt:lpstr>
      <vt:lpstr>Monotonicity</vt:lpstr>
      <vt:lpstr>Convergence</vt:lpstr>
      <vt:lpstr>Least Fixed Point</vt:lpstr>
      <vt:lpstr>Things that Should Trouble You </vt:lpstr>
      <vt:lpstr>Some required notation</vt:lpstr>
      <vt:lpstr>Available Expressions Analysis</vt:lpstr>
      <vt:lpstr>Available Expressions Analysis</vt:lpstr>
      <vt:lpstr>Available Expressions Analysis</vt:lpstr>
      <vt:lpstr>Transfer Functions</vt:lpstr>
      <vt:lpstr>Solution</vt:lpstr>
      <vt:lpstr>Kill/Gen</vt:lpstr>
      <vt:lpstr>Why solution with largest sets?</vt:lpstr>
      <vt:lpstr>Reaching Definitions Revisited</vt:lpstr>
      <vt:lpstr>Why solution with smallest sets?</vt:lpstr>
      <vt:lpstr>Live Variables</vt:lpstr>
      <vt:lpstr>PowerPoint Presentation</vt:lpstr>
      <vt:lpstr>PowerPoint Presentation</vt:lpstr>
      <vt:lpstr>PowerPoint Presentation</vt:lpstr>
      <vt:lpstr>Why solution with smallest set?</vt:lpstr>
      <vt:lpstr>Monotone Frameworks</vt:lpstr>
      <vt:lpstr>Forward vs. Backward Analyses</vt:lpstr>
      <vt:lpstr>Must vs. May Analyses</vt:lpstr>
      <vt:lpstr>Example: Reaching Definition</vt:lpstr>
      <vt:lpstr>Example: Available Expressions</vt:lpstr>
      <vt:lpstr>Analyses Summary</vt:lpstr>
      <vt:lpstr>Analyses as Monotone Frameworks</vt:lpstr>
      <vt:lpstr>Monotonicity of Kill/Gen transformers</vt:lpstr>
      <vt:lpstr>Distributivity of Kill/Gen transformers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941</cp:revision>
  <cp:lastPrinted>2011-03-07T09:23:23Z</cp:lastPrinted>
  <dcterms:created xsi:type="dcterms:W3CDTF">2006-08-16T00:00:00Z</dcterms:created>
  <dcterms:modified xsi:type="dcterms:W3CDTF">2011-05-29T12:03:26Z</dcterms:modified>
</cp:coreProperties>
</file>