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7"/>
  </p:notesMasterIdLst>
  <p:handoutMasterIdLst>
    <p:handoutMasterId r:id="rId68"/>
  </p:handoutMasterIdLst>
  <p:sldIdLst>
    <p:sldId id="256" r:id="rId2"/>
    <p:sldId id="257" r:id="rId3"/>
    <p:sldId id="259" r:id="rId4"/>
    <p:sldId id="260" r:id="rId5"/>
    <p:sldId id="262" r:id="rId6"/>
    <p:sldId id="263" r:id="rId7"/>
    <p:sldId id="264" r:id="rId8"/>
    <p:sldId id="265" r:id="rId9"/>
    <p:sldId id="267" r:id="rId10"/>
    <p:sldId id="268" r:id="rId11"/>
    <p:sldId id="269" r:id="rId12"/>
    <p:sldId id="270" r:id="rId13"/>
    <p:sldId id="271" r:id="rId14"/>
    <p:sldId id="272" r:id="rId15"/>
    <p:sldId id="273" r:id="rId16"/>
    <p:sldId id="274" r:id="rId17"/>
    <p:sldId id="329" r:id="rId18"/>
    <p:sldId id="330" r:id="rId19"/>
    <p:sldId id="332" r:id="rId20"/>
    <p:sldId id="333" r:id="rId21"/>
    <p:sldId id="334" r:id="rId22"/>
    <p:sldId id="335" r:id="rId23"/>
    <p:sldId id="338" r:id="rId24"/>
    <p:sldId id="339" r:id="rId25"/>
    <p:sldId id="343" r:id="rId26"/>
    <p:sldId id="344" r:id="rId27"/>
    <p:sldId id="346" r:id="rId28"/>
    <p:sldId id="347" r:id="rId29"/>
    <p:sldId id="348" r:id="rId30"/>
    <p:sldId id="349" r:id="rId31"/>
    <p:sldId id="350"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307" r:id="rId49"/>
    <p:sldId id="308" r:id="rId50"/>
    <p:sldId id="321" r:id="rId51"/>
    <p:sldId id="322" r:id="rId52"/>
    <p:sldId id="328" r:id="rId53"/>
    <p:sldId id="358" r:id="rId54"/>
    <p:sldId id="353" r:id="rId55"/>
    <p:sldId id="354" r:id="rId56"/>
    <p:sldId id="355" r:id="rId57"/>
    <p:sldId id="356" r:id="rId58"/>
    <p:sldId id="357" r:id="rId59"/>
    <p:sldId id="359" r:id="rId60"/>
    <p:sldId id="360" r:id="rId61"/>
    <p:sldId id="361" r:id="rId62"/>
    <p:sldId id="362" r:id="rId63"/>
    <p:sldId id="363" r:id="rId64"/>
    <p:sldId id="364" r:id="rId65"/>
    <p:sldId id="365" r:id="rId66"/>
  </p:sldIdLst>
  <p:sldSz cx="9144000" cy="6858000" type="screen4x3"/>
  <p:notesSz cx="7315200" cy="9601200"/>
  <p:embeddedFontLst>
    <p:embeddedFont>
      <p:font typeface="Wingdings 3" pitchFamily="18" charset="2"/>
      <p:regular r:id="rId69"/>
    </p:embeddedFont>
    <p:embeddedFont>
      <p:font typeface="Math A" pitchFamily="18" charset="2"/>
      <p:regular r:id="rId70"/>
    </p:embeddedFont>
    <p:embeddedFont>
      <p:font typeface="Corbel" pitchFamily="34" charset="0"/>
      <p:regular r:id="rId71"/>
      <p:bold r:id="rId72"/>
      <p:italic r:id="rId73"/>
      <p:boldItalic r:id="rId74"/>
    </p:embeddedFont>
    <p:embeddedFont>
      <p:font typeface="Miriam" pitchFamily="34" charset="-79"/>
      <p:regular r:id="rId75"/>
    </p:embeddedFont>
    <p:embeddedFont>
      <p:font typeface="Calibri" pitchFamily="34" charset="0"/>
      <p:regular r:id="rId76"/>
      <p:bold r:id="rId77"/>
      <p:italic r:id="rId78"/>
      <p:boldItalic r:id="rId79"/>
    </p:embeddedFont>
    <p:embeddedFont>
      <p:font typeface="Tahoma" pitchFamily="34" charset="0"/>
      <p:regular r:id="rId80"/>
      <p:bold r:id="rId81"/>
    </p:embeddedFont>
    <p:embeddedFont>
      <p:font typeface="Math B" pitchFamily="2" charset="2"/>
      <p:regular r:id="rId82"/>
    </p:embeddedFont>
    <p:embeddedFont>
      <p:font typeface="Wingdings 2" pitchFamily="18" charset="2"/>
      <p:regular r:id="rId83"/>
    </p:embeddedFont>
    <p:embeddedFont>
      <p:font typeface="Consolas" pitchFamily="49" charset="0"/>
      <p:regular r:id="rId84"/>
      <p:bold r:id="rId85"/>
      <p:italic r:id="rId86"/>
      <p:boldItalic r:id="rId8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57CF44-84AD-4BD9-80FC-CA76F4230772}">
          <p14:sldIdLst>
            <p14:sldId id="256"/>
            <p14:sldId id="257"/>
            <p14:sldId id="259"/>
            <p14:sldId id="260"/>
            <p14:sldId id="262"/>
            <p14:sldId id="263"/>
            <p14:sldId id="264"/>
            <p14:sldId id="265"/>
            <p14:sldId id="267"/>
            <p14:sldId id="268"/>
            <p14:sldId id="269"/>
            <p14:sldId id="270"/>
            <p14:sldId id="271"/>
            <p14:sldId id="272"/>
            <p14:sldId id="273"/>
            <p14:sldId id="274"/>
            <p14:sldId id="329"/>
            <p14:sldId id="330"/>
            <p14:sldId id="332"/>
            <p14:sldId id="333"/>
            <p14:sldId id="334"/>
            <p14:sldId id="335"/>
            <p14:sldId id="338"/>
            <p14:sldId id="339"/>
            <p14:sldId id="343"/>
            <p14:sldId id="344"/>
            <p14:sldId id="346"/>
            <p14:sldId id="347"/>
            <p14:sldId id="348"/>
            <p14:sldId id="349"/>
            <p14:sldId id="350"/>
            <p14:sldId id="275"/>
            <p14:sldId id="276"/>
            <p14:sldId id="277"/>
            <p14:sldId id="278"/>
            <p14:sldId id="279"/>
            <p14:sldId id="280"/>
            <p14:sldId id="281"/>
            <p14:sldId id="282"/>
            <p14:sldId id="283"/>
            <p14:sldId id="284"/>
            <p14:sldId id="285"/>
            <p14:sldId id="286"/>
            <p14:sldId id="287"/>
            <p14:sldId id="288"/>
            <p14:sldId id="289"/>
            <p14:sldId id="290"/>
            <p14:sldId id="307"/>
            <p14:sldId id="308"/>
            <p14:sldId id="321"/>
            <p14:sldId id="322"/>
            <p14:sldId id="328"/>
            <p14:sldId id="358"/>
            <p14:sldId id="353"/>
            <p14:sldId id="354"/>
            <p14:sldId id="355"/>
            <p14:sldId id="356"/>
            <p14:sldId id="357"/>
            <p14:sldId id="359"/>
            <p14:sldId id="360"/>
            <p14:sldId id="361"/>
            <p14:sldId id="362"/>
            <p14:sldId id="363"/>
            <p14:sldId id="364"/>
            <p14:sldId id="3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18" autoAdjust="0"/>
    <p:restoredTop sz="99835" autoAdjust="0"/>
  </p:normalViewPr>
  <p:slideViewPr>
    <p:cSldViewPr>
      <p:cViewPr varScale="1">
        <p:scale>
          <a:sx n="126" d="100"/>
          <a:sy n="126" d="100"/>
        </p:scale>
        <p:origin x="-96" y="-972"/>
      </p:cViewPr>
      <p:guideLst>
        <p:guide orient="horz" pos="2160"/>
        <p:guide pos="2880"/>
      </p:guideLst>
    </p:cSldViewPr>
  </p:slideViewPr>
  <p:outlineViewPr>
    <p:cViewPr>
      <p:scale>
        <a:sx n="33" d="100"/>
        <a:sy n="33" d="100"/>
      </p:scale>
      <p:origin x="0" y="31770"/>
    </p:cViewPr>
    <p:sldLst>
      <p:sld r:id="rId1" collapse="1"/>
      <p:sld r:id="rId2" collapse="1"/>
    </p:sldLst>
  </p:outlineViewPr>
  <p:notesTextViewPr>
    <p:cViewPr>
      <p:scale>
        <a:sx n="100" d="100"/>
        <a:sy n="100" d="100"/>
      </p:scale>
      <p:origin x="0" y="0"/>
    </p:cViewPr>
  </p:notesTextViewPr>
  <p:sorterViewPr>
    <p:cViewPr>
      <p:scale>
        <a:sx n="66" d="100"/>
        <a:sy n="66" d="100"/>
      </p:scale>
      <p:origin x="0" y="1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6" Type="http://schemas.openxmlformats.org/officeDocument/2006/relationships/font" Target="fonts/font8.fntdata"/><Relationship Id="rId84" Type="http://schemas.openxmlformats.org/officeDocument/2006/relationships/font" Target="fonts/font16.fntdata"/><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font" Target="fonts/font11.fntdata"/><Relationship Id="rId87"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4.fntdata"/><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sz="quarter" idx="1"/>
          </p:nvPr>
        </p:nvSpPr>
        <p:spPr>
          <a:xfrm>
            <a:off x="4143587" y="1"/>
            <a:ext cx="3169920" cy="480060"/>
          </a:xfrm>
          <a:prstGeom prst="rect">
            <a:avLst/>
          </a:prstGeom>
        </p:spPr>
        <p:txBody>
          <a:bodyPr vert="horz" lIns="96658" tIns="48329" rIns="96658" bIns="48329" rtlCol="0"/>
          <a:lstStyle>
            <a:lvl1pPr algn="r">
              <a:defRPr sz="1200"/>
            </a:lvl1pPr>
          </a:lstStyle>
          <a:p>
            <a:fld id="{52D7388C-2912-4DA9-8C10-6CDF7C040355}" type="datetimeFigureOut">
              <a:rPr lang="en-US" smtClean="0"/>
              <a:t>29-May-11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8" tIns="48329" rIns="96658" bIns="48329" rtlCol="0" anchor="b"/>
          <a:lstStyle>
            <a:lvl1pPr algn="r">
              <a:defRPr sz="1200"/>
            </a:lvl1pPr>
          </a:lstStyle>
          <a:p>
            <a:fld id="{498C498B-162D-47BB-BCFD-4BB5E10ED28E}" type="slidenum">
              <a:rPr lang="en-US" smtClean="0"/>
              <a:t>‹#›</a:t>
            </a:fld>
            <a:endParaRPr lang="en-US"/>
          </a:p>
        </p:txBody>
      </p:sp>
    </p:spTree>
    <p:extLst>
      <p:ext uri="{BB962C8B-B14F-4D97-AF65-F5344CB8AC3E}">
        <p14:creationId xmlns:p14="http://schemas.microsoft.com/office/powerpoint/2010/main" val="4276125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8" tIns="48329" rIns="96658" bIns="48329" rtlCol="0"/>
          <a:lstStyle>
            <a:lvl1pPr algn="r">
              <a:defRPr sz="1200"/>
            </a:lvl1pPr>
          </a:lstStyle>
          <a:p>
            <a:fld id="{2B0EE0EC-20E1-4232-84DF-7F0CA6009623}" type="datetimeFigureOut">
              <a:rPr lang="en-US" smtClean="0"/>
              <a:pPr/>
              <a:t>29-May-11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8" tIns="48329" rIns="96658" bIns="48329" rtlCol="0" anchor="b"/>
          <a:lstStyle>
            <a:lvl1pPr algn="r">
              <a:defRPr sz="1200"/>
            </a:lvl1pPr>
          </a:lstStyle>
          <a:p>
            <a:fld id="{57CDD64E-B62D-4E8A-BEF6-9E83B2F087B8}" type="slidenum">
              <a:rPr lang="en-US" smtClean="0"/>
              <a:pPr/>
              <a:t>‹#›</a:t>
            </a:fld>
            <a:endParaRPr lang="en-US"/>
          </a:p>
        </p:txBody>
      </p:sp>
    </p:spTree>
    <p:extLst>
      <p:ext uri="{BB962C8B-B14F-4D97-AF65-F5344CB8AC3E}">
        <p14:creationId xmlns:p14="http://schemas.microsoft.com/office/powerpoint/2010/main" val="2771121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8C23B-E359-4C36-80D0-1CC00FCBEFE3}" type="slidenum">
              <a:rPr lang="he-IL" altLang="en-US"/>
              <a:pPr/>
              <a:t>17</a:t>
            </a:fld>
            <a:endParaRPr lang="en-US" altLang="en-US"/>
          </a:p>
        </p:txBody>
      </p:sp>
      <p:sp>
        <p:nvSpPr>
          <p:cNvPr id="512002" name="Rectangle 2"/>
          <p:cNvSpPr>
            <a:spLocks noGrp="1" noRot="1" noChangeAspect="1" noChangeArrowheads="1" noTextEdit="1"/>
          </p:cNvSpPr>
          <p:nvPr>
            <p:ph type="sldImg"/>
          </p:nvPr>
        </p:nvSpPr>
        <p:spPr>
          <a:xfrm>
            <a:off x="1258888" y="723900"/>
            <a:ext cx="4794250" cy="3595688"/>
          </a:xfrm>
          <a:ln/>
        </p:spPr>
      </p:sp>
      <p:sp>
        <p:nvSpPr>
          <p:cNvPr id="512003" name="Rectangle 3"/>
          <p:cNvSpPr>
            <a:spLocks noGrp="1" noChangeArrowheads="1"/>
          </p:cNvSpPr>
          <p:nvPr>
            <p:ph type="body" idx="1"/>
          </p:nvPr>
        </p:nvSpPr>
        <p:spPr>
          <a:xfrm>
            <a:off x="975803" y="4559257"/>
            <a:ext cx="5363595" cy="4321197"/>
          </a:xfrm>
        </p:spPr>
        <p:txBody>
          <a:bodyPr/>
          <a:lstStyle/>
          <a:p>
            <a:r>
              <a:rPr lang="en-GB" sz="1900"/>
              <a:t>A: (a) yes, first sets differ</a:t>
            </a:r>
          </a:p>
          <a:p>
            <a:r>
              <a:rPr lang="en-GB" sz="1900"/>
              <a:t>     (b) yes, first and follow set differ</a:t>
            </a:r>
          </a:p>
          <a:p>
            <a:r>
              <a:rPr lang="en-GB" sz="1900"/>
              <a:t>     (c) NO, first and follow set overlap</a:t>
            </a:r>
            <a:endParaRPr lang="en-US" sz="1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D6CB93-A31B-4744-B7C7-C17D5BD77F3C}" type="slidenum">
              <a:rPr lang="he-IL" altLang="en-US"/>
              <a:pPr/>
              <a:t>26</a:t>
            </a:fld>
            <a:endParaRPr lang="en-US" altLang="en-US"/>
          </a:p>
        </p:txBody>
      </p:sp>
      <p:sp>
        <p:nvSpPr>
          <p:cNvPr id="551938" name="Rectangle 2"/>
          <p:cNvSpPr>
            <a:spLocks noGrp="1" noRot="1" noChangeAspect="1" noChangeArrowheads="1" noTextEdit="1"/>
          </p:cNvSpPr>
          <p:nvPr>
            <p:ph type="sldImg"/>
          </p:nvPr>
        </p:nvSpPr>
        <p:spPr>
          <a:xfrm>
            <a:off x="1260475" y="723900"/>
            <a:ext cx="4794250" cy="3595688"/>
          </a:xfrm>
          <a:ln/>
        </p:spPr>
      </p:sp>
      <p:sp>
        <p:nvSpPr>
          <p:cNvPr id="551939" name="Rectangle 3"/>
          <p:cNvSpPr>
            <a:spLocks noGrp="1" noChangeArrowheads="1"/>
          </p:cNvSpPr>
          <p:nvPr>
            <p:ph type="body" idx="1"/>
          </p:nvPr>
        </p:nvSpPr>
        <p:spPr>
          <a:xfrm>
            <a:off x="975803" y="4559257"/>
            <a:ext cx="5363595" cy="4321197"/>
          </a:xfrm>
        </p:spPr>
        <p:txBody>
          <a:bodyPr/>
          <a:lstStyle/>
          <a:p>
            <a:r>
              <a:rPr lang="en-GB" sz="1900"/>
              <a:t>A: (a) LR(0), even LL(1)</a:t>
            </a:r>
          </a:p>
          <a:p>
            <a:r>
              <a:rPr lang="en-GB" sz="1900"/>
              <a:t>     (b) none! A shift-reduce conflict remains.</a:t>
            </a:r>
            <a:endParaRPr lang="en-US" sz="19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B2613-452B-4D9A-B5DD-1F8CFC976358}" type="slidenum">
              <a:rPr lang="he-IL" altLang="en-US"/>
              <a:pPr/>
              <a:t>48</a:t>
            </a:fld>
            <a:endParaRPr lang="en-US" altLang="en-US"/>
          </a:p>
        </p:txBody>
      </p:sp>
      <p:sp>
        <p:nvSpPr>
          <p:cNvPr id="553986" name="Rectangle 2"/>
          <p:cNvSpPr>
            <a:spLocks noGrp="1" noRot="1" noChangeAspect="1" noChangeArrowheads="1" noTextEdit="1"/>
          </p:cNvSpPr>
          <p:nvPr>
            <p:ph type="sldImg"/>
          </p:nvPr>
        </p:nvSpPr>
        <p:spPr>
          <a:xfrm>
            <a:off x="1260475" y="723900"/>
            <a:ext cx="4794250" cy="3595688"/>
          </a:xfrm>
          <a:ln/>
        </p:spPr>
      </p:sp>
      <p:sp>
        <p:nvSpPr>
          <p:cNvPr id="553987" name="Rectangle 3"/>
          <p:cNvSpPr>
            <a:spLocks noGrp="1" noChangeArrowheads="1"/>
          </p:cNvSpPr>
          <p:nvPr>
            <p:ph type="body" idx="1"/>
          </p:nvPr>
        </p:nvSpPr>
        <p:spPr>
          <a:xfrm>
            <a:off x="975803" y="4559257"/>
            <a:ext cx="5363595" cy="4321197"/>
          </a:xfrm>
        </p:spPr>
        <p:txBody>
          <a:bodyPr/>
          <a:lstStyle/>
          <a:p>
            <a:r>
              <a:rPr lang="en-GB" sz="1900"/>
              <a:t>A: </a:t>
            </a:r>
            <a:r>
              <a:rPr lang="en-US" sz="1900"/>
              <a:t>A+B, since each anonymous type is assigned a unique name</a:t>
            </a:r>
            <a:endParaRPr lang="en-GB" sz="1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E2E463-73BE-4FBA-86A6-EFACC91F7603}" type="slidenum">
              <a:rPr lang="he-IL" altLang="en-US"/>
              <a:pPr/>
              <a:t>49</a:t>
            </a:fld>
            <a:endParaRPr lang="en-US" altLang="en-US"/>
          </a:p>
        </p:txBody>
      </p:sp>
      <p:sp>
        <p:nvSpPr>
          <p:cNvPr id="558082" name="Rectangle 2"/>
          <p:cNvSpPr>
            <a:spLocks noGrp="1" noRot="1" noChangeAspect="1" noChangeArrowheads="1" noTextEdit="1"/>
          </p:cNvSpPr>
          <p:nvPr>
            <p:ph type="sldImg"/>
          </p:nvPr>
        </p:nvSpPr>
        <p:spPr>
          <a:xfrm>
            <a:off x="1260475" y="723900"/>
            <a:ext cx="4794250" cy="3595688"/>
          </a:xfrm>
          <a:ln/>
        </p:spPr>
      </p:sp>
      <p:sp>
        <p:nvSpPr>
          <p:cNvPr id="558083" name="Rectangle 3"/>
          <p:cNvSpPr>
            <a:spLocks noGrp="1" noChangeArrowheads="1"/>
          </p:cNvSpPr>
          <p:nvPr>
            <p:ph type="body" idx="1"/>
          </p:nvPr>
        </p:nvSpPr>
        <p:spPr>
          <a:xfrm>
            <a:off x="975803" y="4559257"/>
            <a:ext cx="5363595" cy="4321197"/>
          </a:xfrm>
        </p:spPr>
        <p:txBody>
          <a:bodyPr/>
          <a:lstStyle/>
          <a:p>
            <a:r>
              <a:rPr lang="en-GB" sz="1900"/>
              <a:t>A: </a:t>
            </a:r>
            <a:r>
              <a:rPr lang="en-US" sz="1900"/>
              <a:t>A+B, since each anonymous type is assigned a unique name</a:t>
            </a:r>
            <a:endParaRPr lang="en-GB" sz="19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E7489-59A1-46AD-927F-891945C72D24}" type="slidenum">
              <a:rPr lang="he-IL" altLang="en-US"/>
              <a:pPr/>
              <a:t>59</a:t>
            </a:fld>
            <a:endParaRPr lang="en-US" altLang="en-US"/>
          </a:p>
        </p:txBody>
      </p:sp>
      <p:sp>
        <p:nvSpPr>
          <p:cNvPr id="547842" name="Rectangle 2"/>
          <p:cNvSpPr>
            <a:spLocks noGrp="1" noRot="1" noChangeAspect="1" noChangeArrowheads="1" noTextEdit="1"/>
          </p:cNvSpPr>
          <p:nvPr>
            <p:ph type="sldImg"/>
          </p:nvPr>
        </p:nvSpPr>
        <p:spPr>
          <a:xfrm>
            <a:off x="1258888" y="723900"/>
            <a:ext cx="4794250" cy="3595688"/>
          </a:xfrm>
          <a:ln/>
        </p:spPr>
      </p:sp>
      <p:sp>
        <p:nvSpPr>
          <p:cNvPr id="547843" name="Rectangle 3"/>
          <p:cNvSpPr>
            <a:spLocks noGrp="1" noChangeArrowheads="1"/>
          </p:cNvSpPr>
          <p:nvPr>
            <p:ph type="body" idx="1"/>
          </p:nvPr>
        </p:nvSpPr>
        <p:spPr>
          <a:xfrm>
            <a:off x="975803" y="4559257"/>
            <a:ext cx="5363595" cy="4321197"/>
          </a:xfrm>
        </p:spPr>
        <p:txBody>
          <a:bodyPr/>
          <a:lstStyle/>
          <a:p>
            <a:r>
              <a:rPr lang="en-US" sz="1700"/>
              <a:t>Pop LR(0) automaton back up.</a:t>
            </a:r>
          </a:p>
          <a:p>
            <a:r>
              <a:rPr lang="en-US" sz="1700"/>
              <a:t>Hint: compute FOLLOW sets</a:t>
            </a:r>
          </a:p>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9DD90-BB74-4BF4-A667-66280202C4BA}" type="slidenum">
              <a:rPr lang="he-IL" altLang="en-US"/>
              <a:pPr/>
              <a:t>60</a:t>
            </a:fld>
            <a:endParaRPr lang="en-US" altLang="en-US"/>
          </a:p>
        </p:txBody>
      </p:sp>
      <p:sp>
        <p:nvSpPr>
          <p:cNvPr id="543746" name="Rectangle 2"/>
          <p:cNvSpPr>
            <a:spLocks noGrp="1" noRot="1" noChangeAspect="1" noChangeArrowheads="1" noTextEdit="1"/>
          </p:cNvSpPr>
          <p:nvPr>
            <p:ph type="sldImg"/>
          </p:nvPr>
        </p:nvSpPr>
        <p:spPr>
          <a:xfrm>
            <a:off x="1257300" y="714375"/>
            <a:ext cx="4794250" cy="3595688"/>
          </a:xfrm>
          <a:ln/>
        </p:spPr>
      </p:sp>
      <p:sp>
        <p:nvSpPr>
          <p:cNvPr id="543747" name="Rectangle 3"/>
          <p:cNvSpPr>
            <a:spLocks noGrp="1" noChangeArrowheads="1"/>
          </p:cNvSpPr>
          <p:nvPr>
            <p:ph type="body" idx="1"/>
          </p:nvPr>
        </p:nvSpPr>
        <p:spPr>
          <a:xfrm>
            <a:off x="975803" y="4559257"/>
            <a:ext cx="5363595" cy="4321197"/>
          </a:xfrm>
        </p:spPr>
        <p:txBody>
          <a:bodyPr/>
          <a:lstStyle/>
          <a:p>
            <a:r>
              <a:rPr lang="en-US" sz="1900"/>
              <a:t>Observe that follow sets in S4 all contain {b,$}</a:t>
            </a:r>
            <a:endParaRPr lang="en-GB" sz="19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EC0A8-20EF-43BC-BBC2-9F8EFB491A65}" type="slidenum">
              <a:rPr lang="he-IL" altLang="en-US"/>
              <a:pPr/>
              <a:t>61</a:t>
            </a:fld>
            <a:endParaRPr lang="en-US" altLang="en-US"/>
          </a:p>
        </p:txBody>
      </p:sp>
      <p:sp>
        <p:nvSpPr>
          <p:cNvPr id="545794" name="Rectangle 2"/>
          <p:cNvSpPr>
            <a:spLocks noGrp="1" noRot="1" noChangeAspect="1" noChangeArrowheads="1" noTextEdit="1"/>
          </p:cNvSpPr>
          <p:nvPr>
            <p:ph type="sldImg"/>
          </p:nvPr>
        </p:nvSpPr>
        <p:spPr>
          <a:xfrm>
            <a:off x="1258888" y="723900"/>
            <a:ext cx="4794250" cy="3595688"/>
          </a:xfrm>
          <a:ln/>
        </p:spPr>
      </p:sp>
      <p:sp>
        <p:nvSpPr>
          <p:cNvPr id="545795" name="Rectangle 3"/>
          <p:cNvSpPr>
            <a:spLocks noGrp="1" noChangeArrowheads="1"/>
          </p:cNvSpPr>
          <p:nvPr>
            <p:ph type="body" idx="1"/>
          </p:nvPr>
        </p:nvSpPr>
        <p:spPr>
          <a:xfrm>
            <a:off x="975803" y="4559257"/>
            <a:ext cx="5363595" cy="4321197"/>
          </a:xfrm>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32594-D505-4D55-B197-FD21041A3A22}" type="slidenum">
              <a:rPr lang="he-IL" altLang="en-US"/>
              <a:pPr/>
              <a:t>62</a:t>
            </a:fld>
            <a:endParaRPr lang="en-US" altLang="en-US"/>
          </a:p>
        </p:txBody>
      </p:sp>
      <p:sp>
        <p:nvSpPr>
          <p:cNvPr id="535554" name="Rectangle 2"/>
          <p:cNvSpPr>
            <a:spLocks noGrp="1" noRot="1" noChangeAspect="1" noChangeArrowheads="1" noTextEdit="1"/>
          </p:cNvSpPr>
          <p:nvPr>
            <p:ph type="sldImg"/>
          </p:nvPr>
        </p:nvSpPr>
        <p:spPr>
          <a:xfrm>
            <a:off x="1258888" y="723900"/>
            <a:ext cx="4794250" cy="3595688"/>
          </a:xfrm>
          <a:ln/>
        </p:spPr>
      </p:sp>
      <p:sp>
        <p:nvSpPr>
          <p:cNvPr id="535555" name="Rectangle 3"/>
          <p:cNvSpPr>
            <a:spLocks noGrp="1" noChangeArrowheads="1"/>
          </p:cNvSpPr>
          <p:nvPr>
            <p:ph type="body" idx="1"/>
          </p:nvPr>
        </p:nvSpPr>
        <p:spPr>
          <a:xfrm>
            <a:off x="975803" y="4559257"/>
            <a:ext cx="5363595" cy="4321197"/>
          </a:xfrm>
        </p:spPr>
        <p:txBody>
          <a:bodyPr/>
          <a:lstStyle/>
          <a:p>
            <a:r>
              <a:rPr lang="en-US" sz="1700"/>
              <a:t>Pop LR(0) automaton back up.</a:t>
            </a:r>
          </a:p>
          <a:p>
            <a:r>
              <a:rPr lang="en-US" sz="1700"/>
              <a:t>Hint: compute FOLLOW sets</a:t>
            </a:r>
          </a:p>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3452C-863F-48B1-81C4-5C6FE04D9F5B}" type="slidenum">
              <a:rPr lang="he-IL" altLang="en-US"/>
              <a:pPr/>
              <a:t>63</a:t>
            </a:fld>
            <a:endParaRPr lang="en-US" altLang="en-US"/>
          </a:p>
        </p:txBody>
      </p:sp>
      <p:sp>
        <p:nvSpPr>
          <p:cNvPr id="537602" name="Rectangle 2"/>
          <p:cNvSpPr>
            <a:spLocks noGrp="1" noRot="1" noChangeAspect="1" noChangeArrowheads="1" noTextEdit="1"/>
          </p:cNvSpPr>
          <p:nvPr>
            <p:ph type="sldImg"/>
          </p:nvPr>
        </p:nvSpPr>
        <p:spPr>
          <a:xfrm>
            <a:off x="1258888" y="723900"/>
            <a:ext cx="4794250" cy="3595688"/>
          </a:xfrm>
          <a:ln/>
        </p:spPr>
      </p:sp>
      <p:sp>
        <p:nvSpPr>
          <p:cNvPr id="537603" name="Rectangle 3"/>
          <p:cNvSpPr>
            <a:spLocks noGrp="1" noChangeArrowheads="1"/>
          </p:cNvSpPr>
          <p:nvPr>
            <p:ph type="body" idx="1"/>
          </p:nvPr>
        </p:nvSpPr>
        <p:spPr>
          <a:xfrm>
            <a:off x="975803" y="4559257"/>
            <a:ext cx="5363595" cy="4321197"/>
          </a:xfr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2E9EB-D340-42A3-8A2B-7F269C5BB4B2}" type="slidenum">
              <a:rPr lang="he-IL" altLang="en-US"/>
              <a:pPr/>
              <a:t>18</a:t>
            </a:fld>
            <a:endParaRPr lang="en-US" altLang="en-US"/>
          </a:p>
        </p:txBody>
      </p:sp>
      <p:sp>
        <p:nvSpPr>
          <p:cNvPr id="529410" name="Rectangle 2"/>
          <p:cNvSpPr>
            <a:spLocks noGrp="1" noRot="1" noChangeAspect="1" noChangeArrowheads="1" noTextEdit="1"/>
          </p:cNvSpPr>
          <p:nvPr>
            <p:ph type="sldImg"/>
          </p:nvPr>
        </p:nvSpPr>
        <p:spPr>
          <a:xfrm>
            <a:off x="1258888" y="723900"/>
            <a:ext cx="4794250" cy="3595688"/>
          </a:xfrm>
          <a:ln/>
        </p:spPr>
      </p:sp>
      <p:sp>
        <p:nvSpPr>
          <p:cNvPr id="529411" name="Rectangle 3"/>
          <p:cNvSpPr>
            <a:spLocks noGrp="1" noChangeArrowheads="1"/>
          </p:cNvSpPr>
          <p:nvPr>
            <p:ph type="body" idx="1"/>
          </p:nvPr>
        </p:nvSpPr>
        <p:spPr>
          <a:xfrm>
            <a:off x="975803" y="4559257"/>
            <a:ext cx="5363595" cy="4321197"/>
          </a:xfrm>
        </p:spPr>
        <p:txBody>
          <a:bodyPr/>
          <a:lstStyle/>
          <a:p>
            <a:r>
              <a:rPr lang="en-GB" sz="1900"/>
              <a:t>A: (a) yes, first sets differ</a:t>
            </a:r>
          </a:p>
          <a:p>
            <a:r>
              <a:rPr lang="en-GB" sz="1900"/>
              <a:t>     (b) yes, first and follow set differ</a:t>
            </a:r>
          </a:p>
          <a:p>
            <a:r>
              <a:rPr lang="en-GB" sz="1900"/>
              <a:t>     (c) NO, first and follow set overlap</a:t>
            </a:r>
            <a:endParaRPr lang="en-US" sz="19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308D4-6234-404D-ABDF-3109BCFE5D3A}" type="slidenum">
              <a:rPr lang="he-IL" altLang="en-US"/>
              <a:pPr/>
              <a:t>19</a:t>
            </a:fld>
            <a:endParaRPr lang="en-US" altLang="en-US"/>
          </a:p>
        </p:txBody>
      </p:sp>
      <p:sp>
        <p:nvSpPr>
          <p:cNvPr id="525314" name="Rectangle 2"/>
          <p:cNvSpPr>
            <a:spLocks noGrp="1" noRot="1" noChangeAspect="1" noChangeArrowheads="1" noTextEdit="1"/>
          </p:cNvSpPr>
          <p:nvPr>
            <p:ph type="sldImg"/>
          </p:nvPr>
        </p:nvSpPr>
        <p:spPr>
          <a:xfrm>
            <a:off x="1257300" y="714375"/>
            <a:ext cx="4794250" cy="3595688"/>
          </a:xfrm>
          <a:ln/>
        </p:spPr>
      </p:sp>
      <p:sp>
        <p:nvSpPr>
          <p:cNvPr id="525315" name="Rectangle 3"/>
          <p:cNvSpPr>
            <a:spLocks noGrp="1" noChangeArrowheads="1"/>
          </p:cNvSpPr>
          <p:nvPr>
            <p:ph type="body" idx="1"/>
          </p:nvPr>
        </p:nvSpPr>
        <p:spPr>
          <a:xfrm>
            <a:off x="975803" y="4559257"/>
            <a:ext cx="5363595" cy="4321197"/>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95259-640C-477B-BEB0-7DEFF5E50B06}" type="slidenum">
              <a:rPr lang="he-IL" altLang="en-US"/>
              <a:pPr/>
              <a:t>20</a:t>
            </a:fld>
            <a:endParaRPr lang="en-US" altLang="en-US"/>
          </a:p>
        </p:txBody>
      </p:sp>
      <p:sp>
        <p:nvSpPr>
          <p:cNvPr id="527362" name="Rectangle 2"/>
          <p:cNvSpPr>
            <a:spLocks noGrp="1" noRot="1" noChangeAspect="1" noChangeArrowheads="1" noTextEdit="1"/>
          </p:cNvSpPr>
          <p:nvPr>
            <p:ph type="sldImg"/>
          </p:nvPr>
        </p:nvSpPr>
        <p:spPr>
          <a:xfrm>
            <a:off x="1257300" y="714375"/>
            <a:ext cx="4794250" cy="3595688"/>
          </a:xfrm>
          <a:ln/>
        </p:spPr>
      </p:sp>
      <p:sp>
        <p:nvSpPr>
          <p:cNvPr id="527363" name="Rectangle 3"/>
          <p:cNvSpPr>
            <a:spLocks noGrp="1" noChangeArrowheads="1"/>
          </p:cNvSpPr>
          <p:nvPr>
            <p:ph type="body" idx="1"/>
          </p:nvPr>
        </p:nvSpPr>
        <p:spPr>
          <a:xfrm>
            <a:off x="975803" y="4559257"/>
            <a:ext cx="5363595" cy="4321197"/>
          </a:xfrm>
        </p:spPr>
        <p:txBody>
          <a:bodyPr/>
          <a:lstStyle/>
          <a:p>
            <a:endParaRPr lang="en-GB" sz="19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0C6AC-7250-4770-BEA1-E804E99F4EAB}" type="slidenum">
              <a:rPr lang="he-IL" altLang="en-US"/>
              <a:pPr/>
              <a:t>21</a:t>
            </a:fld>
            <a:endParaRPr lang="en-US" altLang="en-US"/>
          </a:p>
        </p:txBody>
      </p:sp>
      <p:sp>
        <p:nvSpPr>
          <p:cNvPr id="531458" name="Rectangle 2"/>
          <p:cNvSpPr>
            <a:spLocks noGrp="1" noRot="1" noChangeAspect="1" noChangeArrowheads="1" noTextEdit="1"/>
          </p:cNvSpPr>
          <p:nvPr>
            <p:ph type="sldImg"/>
          </p:nvPr>
        </p:nvSpPr>
        <p:spPr>
          <a:xfrm>
            <a:off x="1258888" y="723900"/>
            <a:ext cx="4794250" cy="3595688"/>
          </a:xfrm>
          <a:ln/>
        </p:spPr>
      </p:sp>
      <p:sp>
        <p:nvSpPr>
          <p:cNvPr id="531459" name="Rectangle 3"/>
          <p:cNvSpPr>
            <a:spLocks noGrp="1" noChangeArrowheads="1"/>
          </p:cNvSpPr>
          <p:nvPr>
            <p:ph type="body" idx="1"/>
          </p:nvPr>
        </p:nvSpPr>
        <p:spPr>
          <a:xfrm>
            <a:off x="975803" y="4559257"/>
            <a:ext cx="5363595" cy="4321197"/>
          </a:xfrm>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B8DE0-F0EA-4891-961F-48E763A9D342}" type="slidenum">
              <a:rPr lang="he-IL" altLang="en-US"/>
              <a:pPr/>
              <a:t>22</a:t>
            </a:fld>
            <a:endParaRPr lang="en-US" altLang="en-US"/>
          </a:p>
        </p:txBody>
      </p:sp>
      <p:sp>
        <p:nvSpPr>
          <p:cNvPr id="533506" name="Rectangle 2"/>
          <p:cNvSpPr>
            <a:spLocks noGrp="1" noRot="1" noChangeAspect="1" noChangeArrowheads="1" noTextEdit="1"/>
          </p:cNvSpPr>
          <p:nvPr>
            <p:ph type="sldImg"/>
          </p:nvPr>
        </p:nvSpPr>
        <p:spPr>
          <a:xfrm>
            <a:off x="1258888" y="723900"/>
            <a:ext cx="4794250" cy="3595688"/>
          </a:xfrm>
          <a:ln/>
        </p:spPr>
      </p:sp>
      <p:sp>
        <p:nvSpPr>
          <p:cNvPr id="533507" name="Rectangle 3"/>
          <p:cNvSpPr>
            <a:spLocks noGrp="1" noChangeArrowheads="1"/>
          </p:cNvSpPr>
          <p:nvPr>
            <p:ph type="body" idx="1"/>
          </p:nvPr>
        </p:nvSpPr>
        <p:spPr>
          <a:xfrm>
            <a:off x="975803" y="4559257"/>
            <a:ext cx="5363595" cy="4321197"/>
          </a:xfrm>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1C5F2-9C91-4393-9367-1B06D0100D42}" type="slidenum">
              <a:rPr lang="he-IL" altLang="en-US"/>
              <a:pPr/>
              <a:t>23</a:t>
            </a:fld>
            <a:endParaRPr lang="en-US" altLang="en-US"/>
          </a:p>
        </p:txBody>
      </p:sp>
      <p:sp>
        <p:nvSpPr>
          <p:cNvPr id="541698" name="Rectangle 2"/>
          <p:cNvSpPr>
            <a:spLocks noGrp="1" noRot="1" noChangeAspect="1" noChangeArrowheads="1" noTextEdit="1"/>
          </p:cNvSpPr>
          <p:nvPr>
            <p:ph type="sldImg"/>
          </p:nvPr>
        </p:nvSpPr>
        <p:spPr>
          <a:xfrm>
            <a:off x="1258888" y="723900"/>
            <a:ext cx="4794250" cy="3595688"/>
          </a:xfrm>
          <a:ln/>
        </p:spPr>
      </p:sp>
      <p:sp>
        <p:nvSpPr>
          <p:cNvPr id="541699" name="Rectangle 3"/>
          <p:cNvSpPr>
            <a:spLocks noGrp="1" noChangeArrowheads="1"/>
          </p:cNvSpPr>
          <p:nvPr>
            <p:ph type="body" idx="1"/>
          </p:nvPr>
        </p:nvSpPr>
        <p:spPr>
          <a:xfrm>
            <a:off x="975803" y="4559257"/>
            <a:ext cx="5363595" cy="4321197"/>
          </a:xfrm>
        </p:spPr>
        <p:txBody>
          <a:bodyPr/>
          <a:lstStyle/>
          <a:p>
            <a:r>
              <a:rPr lang="en-US" sz="1700"/>
              <a:t>Pop LR(0) automaton back up.</a:t>
            </a:r>
          </a:p>
          <a:p>
            <a:r>
              <a:rPr lang="en-US" sz="1700"/>
              <a:t>Hint: compute FOLLOW sets</a:t>
            </a:r>
          </a:p>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39E7E-D9DA-43CC-83D4-0529B131451F}" type="slidenum">
              <a:rPr lang="he-IL" altLang="en-US"/>
              <a:pPr/>
              <a:t>24</a:t>
            </a:fld>
            <a:endParaRPr lang="en-US" altLang="en-US"/>
          </a:p>
        </p:txBody>
      </p:sp>
      <p:sp>
        <p:nvSpPr>
          <p:cNvPr id="539650" name="Rectangle 2"/>
          <p:cNvSpPr>
            <a:spLocks noGrp="1" noRot="1" noChangeAspect="1" noChangeArrowheads="1" noTextEdit="1"/>
          </p:cNvSpPr>
          <p:nvPr>
            <p:ph type="sldImg"/>
          </p:nvPr>
        </p:nvSpPr>
        <p:spPr>
          <a:xfrm>
            <a:off x="1257300" y="714375"/>
            <a:ext cx="4794250" cy="3595688"/>
          </a:xfrm>
          <a:ln/>
        </p:spPr>
      </p:sp>
      <p:sp>
        <p:nvSpPr>
          <p:cNvPr id="539651" name="Rectangle 3"/>
          <p:cNvSpPr>
            <a:spLocks noGrp="1" noChangeArrowheads="1"/>
          </p:cNvSpPr>
          <p:nvPr>
            <p:ph type="body" idx="1"/>
          </p:nvPr>
        </p:nvSpPr>
        <p:spPr>
          <a:xfrm>
            <a:off x="975803" y="4559257"/>
            <a:ext cx="5363595" cy="4321197"/>
          </a:xfrm>
        </p:spPr>
        <p:txBody>
          <a:bodyPr/>
          <a:lstStyle/>
          <a:p>
            <a:endParaRPr lang="en-GB" sz="19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FC7B9-181A-4561-B3DE-2DD32922156C}" type="slidenum">
              <a:rPr lang="he-IL" altLang="en-US"/>
              <a:pPr/>
              <a:t>25</a:t>
            </a:fld>
            <a:endParaRPr lang="en-US" altLang="en-US"/>
          </a:p>
        </p:txBody>
      </p:sp>
      <p:sp>
        <p:nvSpPr>
          <p:cNvPr id="549890" name="Rectangle 2"/>
          <p:cNvSpPr>
            <a:spLocks noGrp="1" noRot="1" noChangeAspect="1" noChangeArrowheads="1" noTextEdit="1"/>
          </p:cNvSpPr>
          <p:nvPr>
            <p:ph type="sldImg"/>
          </p:nvPr>
        </p:nvSpPr>
        <p:spPr>
          <a:xfrm>
            <a:off x="1260475" y="723900"/>
            <a:ext cx="4794250" cy="3595688"/>
          </a:xfrm>
          <a:ln/>
        </p:spPr>
      </p:sp>
      <p:sp>
        <p:nvSpPr>
          <p:cNvPr id="549891" name="Rectangle 3"/>
          <p:cNvSpPr>
            <a:spLocks noGrp="1" noChangeArrowheads="1"/>
          </p:cNvSpPr>
          <p:nvPr>
            <p:ph type="body" idx="1"/>
          </p:nvPr>
        </p:nvSpPr>
        <p:spPr>
          <a:xfrm>
            <a:off x="975803" y="4559257"/>
            <a:ext cx="5363595" cy="4321197"/>
          </a:xfrm>
        </p:spPr>
        <p:txBody>
          <a:bodyPr/>
          <a:lstStyle/>
          <a:p>
            <a:r>
              <a:rPr lang="en-GB" sz="1900"/>
              <a:t>A: (a) LR(0), even LL(1)</a:t>
            </a:r>
          </a:p>
          <a:p>
            <a:r>
              <a:rPr lang="en-GB" sz="1900"/>
              <a:t>     (b) none! A shift-reduce conflict remains.</a:t>
            </a:r>
            <a:endParaRPr lang="en-US" sz="1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1F0E0E7-3801-4353-9ECC-7B8F2F8818CB}" type="datetime1">
              <a:rPr lang="en-US" smtClean="0"/>
              <a:t>29-May-11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46474F-3B03-4A5A-864E-15F88C7E98B5}" type="datetime1">
              <a:rPr lang="en-US" smtClean="0"/>
              <a:t>29-May-11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D3ECC8-98E4-477C-9BD4-565D39657DCF}" type="datetime1">
              <a:rPr lang="en-US" smtClean="0"/>
              <a:t>29-May-11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A2DBE72-1145-487B-9D39-68F4B2AA8718}" type="slidenum">
              <a:rPr lang="en-US"/>
              <a:pPr/>
              <a:t>‹#›</a:t>
            </a:fld>
            <a:endParaRPr lang="en-US"/>
          </a:p>
        </p:txBody>
      </p:sp>
    </p:spTree>
    <p:extLst>
      <p:ext uri="{BB962C8B-B14F-4D97-AF65-F5344CB8AC3E}">
        <p14:creationId xmlns:p14="http://schemas.microsoft.com/office/powerpoint/2010/main" val="4179676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1E50697-D23F-49FC-8FD3-5B0CEF68E03C}" type="slidenum">
              <a:rPr lang="en-US"/>
              <a:pPr/>
              <a:t>‹#›</a:t>
            </a:fld>
            <a:endParaRPr lang="en-US"/>
          </a:p>
        </p:txBody>
      </p:sp>
    </p:spTree>
    <p:extLst>
      <p:ext uri="{BB962C8B-B14F-4D97-AF65-F5344CB8AC3E}">
        <p14:creationId xmlns:p14="http://schemas.microsoft.com/office/powerpoint/2010/main" val="125137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088E75-6CCE-4E6D-8CEC-EB539942CC0C}" type="datetime1">
              <a:rPr lang="en-US" smtClean="0"/>
              <a:t>29-May-11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4C96A5D-CA62-46AE-A913-97C82BC260BF}" type="datetime1">
              <a:rPr lang="en-US" smtClean="0"/>
              <a:t>29-May-11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328B5B6-F2D5-4FE9-818C-0646B8C3481B}" type="datetime1">
              <a:rPr lang="en-US" smtClean="0"/>
              <a:t>29-May-11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D3ECF7-1EE5-4B8B-A263-C1618101BFA9}" type="datetime1">
              <a:rPr lang="en-US" smtClean="0"/>
              <a:t>29-May-11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C2BF88A-C7A0-440B-AEDD-1495488E3759}" type="datetime1">
              <a:rPr lang="en-US" smtClean="0"/>
              <a:t>29-May-11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A04CF5A-4FC2-432F-8DEE-AF712CB92D67}" type="datetime1">
              <a:rPr lang="en-US" smtClean="0"/>
              <a:t>29-May-11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815202-F61C-4CDD-A295-B82E0CC16717}" type="datetime1">
              <a:rPr lang="en-US" smtClean="0"/>
              <a:t>29-May-11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2D49C632-144F-4479-8969-365C29238F74}" type="datetime1">
              <a:rPr lang="en-US" smtClean="0"/>
              <a:t>29-May-11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chemeClr val="bg1">
                <a:shade val="100000"/>
                <a:satMod val="150000"/>
              </a:schemeClr>
            </a:gs>
            <a:gs pos="65000">
              <a:schemeClr val="bg1">
                <a:shade val="90000"/>
                <a:satMod val="375000"/>
              </a:schemeClr>
            </a:gs>
            <a:gs pos="100000">
              <a:schemeClr val="bg2">
                <a:tint val="88000"/>
                <a:satMod val="400000"/>
              </a:schemeClr>
            </a:gs>
          </a:gsLst>
          <a:lin ang="27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1D19561-F42A-4613-9330-519B136A2723}" type="datetime1">
              <a:rPr lang="en-US" smtClean="0"/>
              <a:t>29-May-11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13760"/>
            <a:ext cx="7772400" cy="1975104"/>
          </a:xfrm>
        </p:spPr>
        <p:txBody>
          <a:bodyPr/>
          <a:lstStyle/>
          <a:p>
            <a:r>
              <a:rPr lang="en-US" dirty="0" smtClean="0"/>
              <a:t>Theory of Compilation</a:t>
            </a:r>
            <a:endParaRPr lang="en-US" dirty="0"/>
          </a:p>
        </p:txBody>
      </p:sp>
      <p:sp>
        <p:nvSpPr>
          <p:cNvPr id="3" name="Subtitle 2"/>
          <p:cNvSpPr>
            <a:spLocks noGrp="1"/>
          </p:cNvSpPr>
          <p:nvPr>
            <p:ph type="subTitle" idx="1"/>
          </p:nvPr>
        </p:nvSpPr>
        <p:spPr>
          <a:xfrm>
            <a:off x="914400" y="1905000"/>
            <a:ext cx="7467600" cy="1508760"/>
          </a:xfrm>
        </p:spPr>
        <p:txBody>
          <a:bodyPr/>
          <a:lstStyle/>
          <a:p>
            <a:r>
              <a:rPr lang="en-US" dirty="0" smtClean="0"/>
              <a:t>Lecture 14 – Recap</a:t>
            </a:r>
            <a:endParaRPr lang="en-US" dirty="0"/>
          </a:p>
        </p:txBody>
      </p:sp>
      <p:sp>
        <p:nvSpPr>
          <p:cNvPr id="4" name="TextBox 3"/>
          <p:cNvSpPr txBox="1"/>
          <p:nvPr/>
        </p:nvSpPr>
        <p:spPr>
          <a:xfrm>
            <a:off x="990600" y="4480560"/>
            <a:ext cx="6647589" cy="923330"/>
          </a:xfrm>
          <a:prstGeom prst="rect">
            <a:avLst/>
          </a:prstGeom>
          <a:noFill/>
        </p:spPr>
        <p:txBody>
          <a:bodyPr wrap="none" rtlCol="0">
            <a:spAutoFit/>
          </a:bodyPr>
          <a:lstStyle/>
          <a:p>
            <a:r>
              <a:rPr lang="en-US" dirty="0" err="1" smtClean="0"/>
              <a:t>Eran</a:t>
            </a:r>
            <a:r>
              <a:rPr lang="en-US" dirty="0" smtClean="0"/>
              <a:t> </a:t>
            </a:r>
            <a:r>
              <a:rPr lang="en-US" dirty="0" err="1" smtClean="0"/>
              <a:t>Yahav</a:t>
            </a:r>
            <a:endParaRPr lang="en-US" dirty="0" smtClean="0"/>
          </a:p>
          <a:p>
            <a:endParaRPr lang="en-US" dirty="0"/>
          </a:p>
          <a:p>
            <a:r>
              <a:rPr lang="en-US" dirty="0" smtClean="0"/>
              <a:t>Thanks to </a:t>
            </a:r>
            <a:r>
              <a:rPr lang="en-US" b="1" dirty="0" err="1" smtClean="0"/>
              <a:t>Ohad</a:t>
            </a:r>
            <a:r>
              <a:rPr lang="en-US" b="1" dirty="0" smtClean="0"/>
              <a:t> </a:t>
            </a:r>
            <a:r>
              <a:rPr lang="en-US" b="1" dirty="0" err="1" smtClean="0"/>
              <a:t>Shacham</a:t>
            </a:r>
            <a:r>
              <a:rPr lang="en-US" dirty="0" smtClean="0"/>
              <a:t> (TAU) for some of the slides in this lecture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7" name="TextBox 6"/>
          <p:cNvSpPr txBox="1"/>
          <p:nvPr/>
        </p:nvSpPr>
        <p:spPr>
          <a:xfrm>
            <a:off x="1219200" y="6000690"/>
            <a:ext cx="6107762" cy="369332"/>
          </a:xfrm>
          <a:prstGeom prst="rect">
            <a:avLst/>
          </a:prstGeom>
          <a:noFill/>
        </p:spPr>
        <p:txBody>
          <a:bodyPr wrap="none" rtlCol="0">
            <a:spAutoFit/>
          </a:bodyPr>
          <a:lstStyle/>
          <a:p>
            <a:r>
              <a:rPr lang="en-US" dirty="0"/>
              <a:t>www.cs.technion.ac.il/~</a:t>
            </a:r>
            <a:r>
              <a:rPr lang="en-US" dirty="0" smtClean="0"/>
              <a:t>yahave/tocs2011/compilers-lec14.pptx</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p:txBody>
          <a:bodyPr/>
          <a:lstStyle/>
          <a:p>
            <a:r>
              <a:rPr lang="en-US" dirty="0" smtClean="0"/>
              <a:t>Q1: Parsing</a:t>
            </a:r>
            <a:endParaRPr lang="en-US" dirty="0"/>
          </a:p>
        </p:txBody>
      </p:sp>
      <p:sp>
        <p:nvSpPr>
          <p:cNvPr id="783363" name="Rectangle 3"/>
          <p:cNvSpPr>
            <a:spLocks noGrp="1" noChangeArrowheads="1"/>
          </p:cNvSpPr>
          <p:nvPr>
            <p:ph type="body" sz="half" idx="1"/>
          </p:nvPr>
        </p:nvSpPr>
        <p:spPr>
          <a:xfrm>
            <a:off x="457200" y="1600200"/>
            <a:ext cx="8218488" cy="4530725"/>
          </a:xfrm>
        </p:spPr>
        <p:txBody>
          <a:bodyPr/>
          <a:lstStyle/>
          <a:p>
            <a:pPr marL="533400" indent="-533400"/>
            <a:r>
              <a:rPr lang="en-US" sz="2800" dirty="0"/>
              <a:t>Is the following grammar </a:t>
            </a:r>
            <a:r>
              <a:rPr lang="en-US" sz="2800" dirty="0" smtClean="0"/>
              <a:t>in LR(0</a:t>
            </a:r>
            <a:r>
              <a:rPr lang="en-US" sz="2800" dirty="0"/>
              <a:t>)? </a:t>
            </a:r>
          </a:p>
          <a:p>
            <a:pPr marL="914400" lvl="1" indent="-457200">
              <a:buFont typeface="Wingdings" pitchFamily="2" charset="2"/>
              <a:buNone/>
            </a:pPr>
            <a:endParaRPr lang="en-US" sz="2400" dirty="0"/>
          </a:p>
          <a:p>
            <a:pPr marL="914400" lvl="1" indent="-457200">
              <a:buFont typeface="Wingdings" pitchFamily="2" charset="2"/>
              <a:buNone/>
            </a:pPr>
            <a:r>
              <a:rPr lang="en-US" sz="2400" dirty="0"/>
              <a:t>E </a:t>
            </a:r>
            <a:r>
              <a:rPr lang="en-US" sz="2400" dirty="0">
                <a:sym typeface="Symbol" pitchFamily="18" charset="2"/>
              </a:rPr>
              <a:t></a:t>
            </a:r>
            <a:r>
              <a:rPr lang="en-US" sz="2400" dirty="0"/>
              <a:t> E + T</a:t>
            </a:r>
          </a:p>
          <a:p>
            <a:pPr marL="914400" lvl="1" indent="-457200">
              <a:buFont typeface="Wingdings" pitchFamily="2" charset="2"/>
              <a:buNone/>
            </a:pPr>
            <a:r>
              <a:rPr lang="en-US" sz="2400" dirty="0"/>
              <a:t>E </a:t>
            </a:r>
            <a:r>
              <a:rPr lang="en-US" sz="2400" dirty="0">
                <a:sym typeface="Symbol" pitchFamily="18" charset="2"/>
              </a:rPr>
              <a:t> T</a:t>
            </a:r>
            <a:endParaRPr lang="en-US" sz="2400" dirty="0"/>
          </a:p>
          <a:p>
            <a:pPr marL="914400" lvl="1" indent="-457200">
              <a:buFont typeface="Wingdings" pitchFamily="2" charset="2"/>
              <a:buNone/>
            </a:pPr>
            <a:r>
              <a:rPr lang="en-US" sz="2400" dirty="0"/>
              <a:t>T </a:t>
            </a:r>
            <a:r>
              <a:rPr lang="en-US" sz="2400" dirty="0">
                <a:sym typeface="Symbol" pitchFamily="18" charset="2"/>
              </a:rPr>
              <a:t> F</a:t>
            </a:r>
            <a:endParaRPr lang="en-US" sz="2400" dirty="0"/>
          </a:p>
          <a:p>
            <a:pPr marL="914400" lvl="1" indent="-457200">
              <a:buFont typeface="Wingdings" pitchFamily="2" charset="2"/>
              <a:buNone/>
            </a:pPr>
            <a:r>
              <a:rPr lang="en-US" sz="2400" dirty="0"/>
              <a:t>F </a:t>
            </a:r>
            <a:r>
              <a:rPr lang="en-US" sz="2400" dirty="0">
                <a:sym typeface="Symbol" pitchFamily="18" charset="2"/>
              </a:rPr>
              <a:t></a:t>
            </a:r>
            <a:r>
              <a:rPr lang="en-US" sz="2400" dirty="0"/>
              <a:t> id</a:t>
            </a:r>
          </a:p>
          <a:p>
            <a:pPr marL="914400" lvl="1" indent="-457200">
              <a:buFont typeface="Wingdings" pitchFamily="2" charset="2"/>
              <a:buNone/>
            </a:pPr>
            <a:r>
              <a:rPr lang="en-US" sz="2400" dirty="0"/>
              <a:t>F </a:t>
            </a:r>
            <a:r>
              <a:rPr lang="en-US" sz="2400" dirty="0">
                <a:sym typeface="Symbol" pitchFamily="18" charset="2"/>
              </a:rPr>
              <a:t></a:t>
            </a:r>
            <a:r>
              <a:rPr lang="en-US" sz="2400" dirty="0"/>
              <a:t> (E)</a:t>
            </a:r>
          </a:p>
          <a:p>
            <a:pPr marL="914400" lvl="1" indent="-457200">
              <a:buFont typeface="Wingdings" pitchFamily="2" charset="2"/>
              <a:buNone/>
            </a:pPr>
            <a:endParaRPr lang="en-US" sz="2400" dirty="0"/>
          </a:p>
        </p:txBody>
      </p:sp>
    </p:spTree>
    <p:extLst>
      <p:ext uri="{BB962C8B-B14F-4D97-AF65-F5344CB8AC3E}">
        <p14:creationId xmlns:p14="http://schemas.microsoft.com/office/powerpoint/2010/main" val="537592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5A50E1-679D-4ADD-AD2B-2B4AB750A71D}" type="slidenum">
              <a:rPr lang="en-US"/>
              <a:pPr/>
              <a:t>11</a:t>
            </a:fld>
            <a:endParaRPr lang="en-US"/>
          </a:p>
        </p:txBody>
      </p:sp>
      <p:sp>
        <p:nvSpPr>
          <p:cNvPr id="797698" name="Text Box 2"/>
          <p:cNvSpPr txBox="1">
            <a:spLocks noChangeArrowheads="1"/>
          </p:cNvSpPr>
          <p:nvPr/>
        </p:nvSpPr>
        <p:spPr bwMode="auto">
          <a:xfrm>
            <a:off x="608013" y="974725"/>
            <a:ext cx="506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2400">
              <a:solidFill>
                <a:schemeClr val="bg1"/>
              </a:solidFill>
              <a:latin typeface="Times New Roman" pitchFamily="18" charset="0"/>
            </a:endParaRPr>
          </a:p>
        </p:txBody>
      </p:sp>
      <p:sp>
        <p:nvSpPr>
          <p:cNvPr id="797699" name="Rectangle 3"/>
          <p:cNvSpPr>
            <a:spLocks noGrp="1" noChangeArrowheads="1"/>
          </p:cNvSpPr>
          <p:nvPr>
            <p:ph type="title"/>
          </p:nvPr>
        </p:nvSpPr>
        <p:spPr/>
        <p:txBody>
          <a:bodyPr/>
          <a:lstStyle/>
          <a:p>
            <a:r>
              <a:rPr lang="en-US" sz="2800">
                <a:solidFill>
                  <a:schemeClr val="tx1"/>
                </a:solidFill>
              </a:rPr>
              <a:t>Answer</a:t>
            </a:r>
          </a:p>
        </p:txBody>
      </p:sp>
      <p:sp>
        <p:nvSpPr>
          <p:cNvPr id="797700" name="Rectangle 4"/>
          <p:cNvSpPr>
            <a:spLocks noGrp="1" noChangeArrowheads="1"/>
          </p:cNvSpPr>
          <p:nvPr>
            <p:ph type="body" idx="1"/>
          </p:nvPr>
        </p:nvSpPr>
        <p:spPr/>
        <p:txBody>
          <a:bodyPr/>
          <a:lstStyle/>
          <a:p>
            <a:pPr>
              <a:lnSpc>
                <a:spcPct val="80000"/>
              </a:lnSpc>
            </a:pPr>
            <a:r>
              <a:rPr lang="en-US" sz="2400"/>
              <a:t>Add a production S </a:t>
            </a:r>
            <a:r>
              <a:rPr lang="en-US" sz="2400">
                <a:sym typeface="Symbol" pitchFamily="18" charset="2"/>
              </a:rPr>
              <a:t></a:t>
            </a:r>
            <a:r>
              <a:rPr lang="en-US" sz="2400"/>
              <a:t> E$</a:t>
            </a:r>
          </a:p>
          <a:p>
            <a:pPr>
              <a:lnSpc>
                <a:spcPct val="80000"/>
              </a:lnSpc>
            </a:pPr>
            <a:r>
              <a:rPr lang="en-US" sz="2400"/>
              <a:t>Construct a finite automaton </a:t>
            </a:r>
          </a:p>
          <a:p>
            <a:pPr>
              <a:lnSpc>
                <a:spcPct val="80000"/>
              </a:lnSpc>
            </a:pPr>
            <a:r>
              <a:rPr lang="en-US" sz="2400"/>
              <a:t>States are set of items A</a:t>
            </a:r>
            <a:r>
              <a:rPr lang="en-US" sz="2400">
                <a:sym typeface="Symbol" pitchFamily="18" charset="2"/>
              </a:rPr>
              <a:t></a:t>
            </a:r>
            <a:r>
              <a:rPr lang="en-US" sz="2400"/>
              <a:t> </a:t>
            </a:r>
            <a:r>
              <a:rPr lang="en-US" sz="2400">
                <a:sym typeface="Symbol" pitchFamily="18" charset="2"/>
              </a:rPr>
              <a:t></a:t>
            </a:r>
            <a:endParaRPr lang="en-US" sz="2400"/>
          </a:p>
          <a:p>
            <a:pPr>
              <a:lnSpc>
                <a:spcPct val="80000"/>
              </a:lnSpc>
            </a:pPr>
            <a:endParaRPr lang="en-US" sz="2400"/>
          </a:p>
        </p:txBody>
      </p:sp>
    </p:spTree>
    <p:extLst>
      <p:ext uri="{BB962C8B-B14F-4D97-AF65-F5344CB8AC3E}">
        <p14:creationId xmlns:p14="http://schemas.microsoft.com/office/powerpoint/2010/main" val="856073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77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77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77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0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Slide Number Placeholder 53"/>
          <p:cNvSpPr>
            <a:spLocks noGrp="1"/>
          </p:cNvSpPr>
          <p:nvPr>
            <p:ph type="sldNum" sz="quarter" idx="12"/>
          </p:nvPr>
        </p:nvSpPr>
        <p:spPr/>
        <p:txBody>
          <a:bodyPr/>
          <a:lstStyle/>
          <a:p>
            <a:fld id="{FA4979C8-F940-471B-8506-B0AFC5F15E39}" type="slidenum">
              <a:rPr lang="en-US"/>
              <a:pPr/>
              <a:t>12</a:t>
            </a:fld>
            <a:endParaRPr lang="en-US"/>
          </a:p>
        </p:txBody>
      </p:sp>
      <p:sp>
        <p:nvSpPr>
          <p:cNvPr id="798722" name="Text Box 2"/>
          <p:cNvSpPr txBox="1">
            <a:spLocks noChangeArrowheads="1"/>
          </p:cNvSpPr>
          <p:nvPr/>
        </p:nvSpPr>
        <p:spPr bwMode="auto">
          <a:xfrm>
            <a:off x="3671888" y="684213"/>
            <a:ext cx="1368425" cy="184308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S </a:t>
            </a:r>
            <a:r>
              <a:rPr lang="en-US" sz="1600" b="1">
                <a:sym typeface="Symbol" pitchFamily="18" charset="2"/>
              </a:rPr>
              <a:t></a:t>
            </a:r>
            <a:r>
              <a:rPr lang="en-US" sz="1600" b="1"/>
              <a:t> </a:t>
            </a:r>
            <a:r>
              <a:rPr lang="en-US" sz="1600" b="1">
                <a:sym typeface="Symbol" pitchFamily="18" charset="2"/>
              </a:rPr>
              <a:t></a:t>
            </a:r>
            <a:r>
              <a:rPr lang="en-US" sz="1600" b="1"/>
              <a:t>E$</a:t>
            </a:r>
          </a:p>
          <a:p>
            <a:pPr>
              <a:spcBef>
                <a:spcPct val="20000"/>
              </a:spcBef>
            </a:pPr>
            <a:r>
              <a:rPr lang="en-US" sz="1600" b="1"/>
              <a:t>E </a:t>
            </a:r>
            <a:r>
              <a:rPr lang="en-US" sz="1600" b="1">
                <a:sym typeface="Symbol" pitchFamily="18" charset="2"/>
              </a:rPr>
              <a:t></a:t>
            </a:r>
            <a:r>
              <a:rPr lang="en-US" sz="1600" b="1"/>
              <a:t> </a:t>
            </a:r>
            <a:r>
              <a:rPr lang="en-US" sz="1600" b="1">
                <a:sym typeface="Symbol" pitchFamily="18" charset="2"/>
              </a:rPr>
              <a:t></a:t>
            </a:r>
            <a:r>
              <a:rPr lang="en-US" sz="1600" b="1"/>
              <a:t> T</a:t>
            </a:r>
          </a:p>
          <a:p>
            <a:pPr>
              <a:spcBef>
                <a:spcPct val="20000"/>
              </a:spcBef>
            </a:pPr>
            <a:r>
              <a:rPr lang="en-US" sz="1600" b="1"/>
              <a:t>E </a:t>
            </a:r>
            <a:r>
              <a:rPr lang="en-US" sz="1600" b="1">
                <a:sym typeface="Symbol" pitchFamily="18" charset="2"/>
              </a:rPr>
              <a:t></a:t>
            </a:r>
            <a:r>
              <a:rPr lang="en-US" sz="1600" b="1"/>
              <a:t> </a:t>
            </a:r>
            <a:r>
              <a:rPr lang="en-US" sz="1600" b="1">
                <a:sym typeface="Symbol" pitchFamily="18" charset="2"/>
              </a:rPr>
              <a:t></a:t>
            </a:r>
            <a:r>
              <a:rPr lang="en-US" sz="1600" b="1"/>
              <a:t> E + T</a:t>
            </a:r>
          </a:p>
          <a:p>
            <a:pPr>
              <a:spcBef>
                <a:spcPct val="20000"/>
              </a:spcBef>
            </a:pPr>
            <a:r>
              <a:rPr lang="en-US" sz="1600" b="1"/>
              <a:t>T </a:t>
            </a:r>
            <a:r>
              <a:rPr lang="en-US" sz="1600" b="1">
                <a:sym typeface="Symbol" pitchFamily="18" charset="2"/>
              </a:rPr>
              <a:t></a:t>
            </a:r>
            <a:r>
              <a:rPr lang="en-US" sz="1600"/>
              <a:t> </a:t>
            </a:r>
            <a:r>
              <a:rPr lang="en-US" sz="1600" b="1">
                <a:sym typeface="Symbol" pitchFamily="18" charset="2"/>
              </a:rPr>
              <a:t> F</a:t>
            </a:r>
            <a:endParaRPr lang="en-US" sz="1600" b="1"/>
          </a:p>
          <a:p>
            <a:pPr>
              <a:spcBef>
                <a:spcPct val="20000"/>
              </a:spcBef>
            </a:pPr>
            <a:r>
              <a:rPr lang="en-US" sz="1600" b="1"/>
              <a:t>F </a:t>
            </a:r>
            <a:r>
              <a:rPr lang="en-US" sz="1600" b="1">
                <a:sym typeface="Symbol" pitchFamily="18" charset="2"/>
              </a:rPr>
              <a:t></a:t>
            </a:r>
            <a:r>
              <a:rPr lang="en-US" sz="1600" b="1"/>
              <a:t>  </a:t>
            </a:r>
            <a:r>
              <a:rPr lang="en-US" sz="1600" b="1">
                <a:sym typeface="Symbol" pitchFamily="18" charset="2"/>
              </a:rPr>
              <a:t></a:t>
            </a:r>
            <a:r>
              <a:rPr lang="en-US" sz="1600" b="1"/>
              <a:t> i</a:t>
            </a:r>
          </a:p>
          <a:p>
            <a:pPr>
              <a:spcBef>
                <a:spcPct val="20000"/>
              </a:spcBef>
            </a:pPr>
            <a:r>
              <a:rPr lang="en-US" sz="1600" b="1"/>
              <a:t>F </a:t>
            </a:r>
            <a:r>
              <a:rPr lang="en-US" sz="1600" b="1">
                <a:sym typeface="Symbol" pitchFamily="18" charset="2"/>
              </a:rPr>
              <a:t></a:t>
            </a:r>
            <a:r>
              <a:rPr lang="en-US" sz="1600" b="1"/>
              <a:t>  </a:t>
            </a:r>
            <a:r>
              <a:rPr lang="en-US" sz="1600" b="1">
                <a:sym typeface="Symbol" pitchFamily="18" charset="2"/>
              </a:rPr>
              <a:t></a:t>
            </a:r>
            <a:r>
              <a:rPr lang="en-US" sz="1600" b="1"/>
              <a:t> (E)</a:t>
            </a:r>
          </a:p>
        </p:txBody>
      </p:sp>
      <p:sp>
        <p:nvSpPr>
          <p:cNvPr id="798723" name="Line 3"/>
          <p:cNvSpPr>
            <a:spLocks noChangeShapeType="1"/>
          </p:cNvSpPr>
          <p:nvPr/>
        </p:nvSpPr>
        <p:spPr bwMode="auto">
          <a:xfrm>
            <a:off x="2335213" y="563563"/>
            <a:ext cx="1300162" cy="4079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24" name="Text Box 4"/>
          <p:cNvSpPr txBox="1">
            <a:spLocks noChangeArrowheads="1"/>
          </p:cNvSpPr>
          <p:nvPr/>
        </p:nvSpPr>
        <p:spPr bwMode="auto">
          <a:xfrm>
            <a:off x="777875" y="1131888"/>
            <a:ext cx="946150" cy="37465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600" b="1"/>
              <a:t>E </a:t>
            </a:r>
            <a:r>
              <a:rPr lang="en-US" sz="1600" b="1">
                <a:sym typeface="Symbol" pitchFamily="18" charset="2"/>
              </a:rPr>
              <a:t></a:t>
            </a:r>
            <a:r>
              <a:rPr lang="en-US" sz="1600" b="1"/>
              <a:t> T</a:t>
            </a:r>
            <a:r>
              <a:rPr lang="en-US" sz="1600"/>
              <a:t> </a:t>
            </a:r>
            <a:r>
              <a:rPr lang="en-US" sz="1600" b="1">
                <a:sym typeface="Symbol" pitchFamily="18" charset="2"/>
              </a:rPr>
              <a:t></a:t>
            </a:r>
            <a:endParaRPr lang="en-US" sz="1600"/>
          </a:p>
        </p:txBody>
      </p:sp>
      <p:sp>
        <p:nvSpPr>
          <p:cNvPr id="798725" name="Line 5"/>
          <p:cNvSpPr>
            <a:spLocks noChangeShapeType="1"/>
          </p:cNvSpPr>
          <p:nvPr/>
        </p:nvSpPr>
        <p:spPr bwMode="auto">
          <a:xfrm flipH="1" flipV="1">
            <a:off x="2082800" y="1290638"/>
            <a:ext cx="1589088" cy="47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26" name="Text Box 6"/>
          <p:cNvSpPr txBox="1">
            <a:spLocks noChangeArrowheads="1"/>
          </p:cNvSpPr>
          <p:nvPr/>
        </p:nvSpPr>
        <p:spPr bwMode="auto">
          <a:xfrm>
            <a:off x="2500313" y="927100"/>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T</a:t>
            </a:r>
            <a:endParaRPr lang="he-IL" sz="1600"/>
          </a:p>
        </p:txBody>
      </p:sp>
      <p:sp>
        <p:nvSpPr>
          <p:cNvPr id="798727" name="Text Box 7"/>
          <p:cNvSpPr txBox="1">
            <a:spLocks noChangeArrowheads="1"/>
          </p:cNvSpPr>
          <p:nvPr/>
        </p:nvSpPr>
        <p:spPr bwMode="auto">
          <a:xfrm>
            <a:off x="785813" y="1851025"/>
            <a:ext cx="868362" cy="37465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600" b="1"/>
              <a:t>F </a:t>
            </a:r>
            <a:r>
              <a:rPr lang="en-US" sz="1600" b="1">
                <a:sym typeface="Symbol" pitchFamily="18" charset="2"/>
              </a:rPr>
              <a:t></a:t>
            </a:r>
            <a:r>
              <a:rPr lang="en-US" sz="1600" b="1"/>
              <a:t> i</a:t>
            </a:r>
            <a:r>
              <a:rPr lang="en-US" sz="1600"/>
              <a:t> </a:t>
            </a:r>
            <a:r>
              <a:rPr lang="en-US" sz="1600" b="1">
                <a:sym typeface="Symbol" pitchFamily="18" charset="2"/>
              </a:rPr>
              <a:t></a:t>
            </a:r>
            <a:endParaRPr lang="en-US" sz="1600"/>
          </a:p>
        </p:txBody>
      </p:sp>
      <p:sp>
        <p:nvSpPr>
          <p:cNvPr id="798728" name="Line 8"/>
          <p:cNvSpPr>
            <a:spLocks noChangeShapeType="1"/>
          </p:cNvSpPr>
          <p:nvPr/>
        </p:nvSpPr>
        <p:spPr bwMode="auto">
          <a:xfrm flipH="1">
            <a:off x="1727200" y="1728788"/>
            <a:ext cx="1944688" cy="3238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29" name="Text Box 9"/>
          <p:cNvSpPr txBox="1">
            <a:spLocks noChangeArrowheads="1"/>
          </p:cNvSpPr>
          <p:nvPr/>
        </p:nvSpPr>
        <p:spPr bwMode="auto">
          <a:xfrm>
            <a:off x="2652713" y="1479550"/>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i</a:t>
            </a:r>
            <a:endParaRPr lang="he-IL" sz="1600"/>
          </a:p>
        </p:txBody>
      </p:sp>
      <p:sp>
        <p:nvSpPr>
          <p:cNvPr id="798730" name="Text Box 10"/>
          <p:cNvSpPr txBox="1">
            <a:spLocks noChangeArrowheads="1"/>
          </p:cNvSpPr>
          <p:nvPr/>
        </p:nvSpPr>
        <p:spPr bwMode="auto">
          <a:xfrm>
            <a:off x="6180138" y="725488"/>
            <a:ext cx="2535237" cy="66833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S </a:t>
            </a:r>
            <a:r>
              <a:rPr lang="en-US" sz="1600" b="1">
                <a:sym typeface="Symbol" pitchFamily="18" charset="2"/>
              </a:rPr>
              <a:t></a:t>
            </a:r>
            <a:r>
              <a:rPr lang="en-US" sz="1600" b="1"/>
              <a:t> E </a:t>
            </a:r>
            <a:r>
              <a:rPr lang="en-US" sz="1600" b="1">
                <a:sym typeface="Symbol" pitchFamily="18" charset="2"/>
              </a:rPr>
              <a:t></a:t>
            </a:r>
            <a:r>
              <a:rPr lang="en-US" sz="1600"/>
              <a:t> </a:t>
            </a:r>
            <a:r>
              <a:rPr lang="en-US" sz="1600" b="1"/>
              <a:t>$</a:t>
            </a:r>
          </a:p>
          <a:p>
            <a:pPr>
              <a:spcBef>
                <a:spcPct val="20000"/>
              </a:spcBef>
            </a:pPr>
            <a:r>
              <a:rPr lang="en-US" sz="1600" b="1"/>
              <a:t>E </a:t>
            </a:r>
            <a:r>
              <a:rPr lang="en-US" sz="1600" b="1">
                <a:sym typeface="Symbol" pitchFamily="18" charset="2"/>
              </a:rPr>
              <a:t></a:t>
            </a:r>
            <a:r>
              <a:rPr lang="en-US" sz="1600" b="1"/>
              <a:t> E </a:t>
            </a:r>
            <a:r>
              <a:rPr lang="en-US" sz="1600" b="1">
                <a:sym typeface="Symbol" pitchFamily="18" charset="2"/>
              </a:rPr>
              <a:t></a:t>
            </a:r>
            <a:r>
              <a:rPr lang="en-US" sz="1600"/>
              <a:t> </a:t>
            </a:r>
            <a:r>
              <a:rPr lang="en-US" sz="1600" b="1"/>
              <a:t>+ T</a:t>
            </a:r>
          </a:p>
        </p:txBody>
      </p:sp>
      <p:sp>
        <p:nvSpPr>
          <p:cNvPr id="798731" name="Line 11"/>
          <p:cNvSpPr>
            <a:spLocks noChangeShapeType="1"/>
          </p:cNvSpPr>
          <p:nvPr/>
        </p:nvSpPr>
        <p:spPr bwMode="auto">
          <a:xfrm flipV="1">
            <a:off x="5040313" y="1125538"/>
            <a:ext cx="1085850" cy="4222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2" name="Text Box 12"/>
          <p:cNvSpPr txBox="1">
            <a:spLocks noChangeArrowheads="1"/>
          </p:cNvSpPr>
          <p:nvPr/>
        </p:nvSpPr>
        <p:spPr bwMode="auto">
          <a:xfrm>
            <a:off x="5508625" y="863600"/>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E</a:t>
            </a:r>
            <a:endParaRPr lang="he-IL" sz="1600"/>
          </a:p>
        </p:txBody>
      </p:sp>
      <p:sp>
        <p:nvSpPr>
          <p:cNvPr id="798733" name="Text Box 13"/>
          <p:cNvSpPr txBox="1">
            <a:spLocks noChangeArrowheads="1"/>
          </p:cNvSpPr>
          <p:nvPr/>
        </p:nvSpPr>
        <p:spPr bwMode="auto">
          <a:xfrm>
            <a:off x="3203575" y="3168650"/>
            <a:ext cx="2535238" cy="15970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600" b="1"/>
              <a:t>F </a:t>
            </a:r>
            <a:r>
              <a:rPr lang="en-US" sz="1600" b="1">
                <a:sym typeface="Symbol" pitchFamily="18" charset="2"/>
              </a:rPr>
              <a:t></a:t>
            </a:r>
            <a:r>
              <a:rPr lang="en-US" sz="1600" b="1"/>
              <a:t> (</a:t>
            </a:r>
            <a:r>
              <a:rPr lang="en-US" sz="1600" b="1">
                <a:sym typeface="Symbol" pitchFamily="18" charset="2"/>
              </a:rPr>
              <a:t></a:t>
            </a:r>
            <a:r>
              <a:rPr lang="en-US" sz="1600"/>
              <a:t> </a:t>
            </a:r>
            <a:r>
              <a:rPr lang="en-US" sz="1600" b="1"/>
              <a:t>E)</a:t>
            </a:r>
            <a:endParaRPr lang="he-IL" sz="1600" b="1"/>
          </a:p>
          <a:p>
            <a:r>
              <a:rPr lang="en-US" sz="1600" b="1"/>
              <a:t>E </a:t>
            </a:r>
            <a:r>
              <a:rPr lang="en-US" sz="1600" b="1">
                <a:sym typeface="Symbol" pitchFamily="18" charset="2"/>
              </a:rPr>
              <a:t></a:t>
            </a:r>
            <a:r>
              <a:rPr lang="en-US" sz="1600" b="1"/>
              <a:t> </a:t>
            </a:r>
            <a:r>
              <a:rPr lang="en-US" sz="1600" b="1">
                <a:sym typeface="Symbol" pitchFamily="18" charset="2"/>
              </a:rPr>
              <a:t></a:t>
            </a:r>
            <a:r>
              <a:rPr lang="en-US" sz="1600" b="1"/>
              <a:t> T</a:t>
            </a:r>
          </a:p>
          <a:p>
            <a:r>
              <a:rPr lang="en-US" sz="1600" b="1"/>
              <a:t>E </a:t>
            </a:r>
            <a:r>
              <a:rPr lang="en-US" sz="1600" b="1">
                <a:sym typeface="Symbol" pitchFamily="18" charset="2"/>
              </a:rPr>
              <a:t></a:t>
            </a:r>
            <a:r>
              <a:rPr lang="en-US" sz="1600" b="1"/>
              <a:t> </a:t>
            </a:r>
            <a:r>
              <a:rPr lang="en-US" sz="1600" b="1">
                <a:sym typeface="Symbol" pitchFamily="18" charset="2"/>
              </a:rPr>
              <a:t></a:t>
            </a:r>
            <a:r>
              <a:rPr lang="en-US" sz="1600" b="1"/>
              <a:t> E + T</a:t>
            </a:r>
          </a:p>
          <a:p>
            <a:r>
              <a:rPr lang="en-US" sz="1600" b="1"/>
              <a:t>T </a:t>
            </a:r>
            <a:r>
              <a:rPr lang="en-US" sz="1600" b="1">
                <a:sym typeface="Symbol" pitchFamily="18" charset="2"/>
              </a:rPr>
              <a:t></a:t>
            </a:r>
            <a:r>
              <a:rPr lang="en-US" sz="1600"/>
              <a:t> </a:t>
            </a:r>
            <a:r>
              <a:rPr lang="en-US" sz="1600" b="1">
                <a:sym typeface="Symbol" pitchFamily="18" charset="2"/>
              </a:rPr>
              <a:t> F</a:t>
            </a:r>
            <a:endParaRPr lang="en-US" sz="1600" b="1"/>
          </a:p>
          <a:p>
            <a:r>
              <a:rPr lang="en-US" sz="1600" b="1"/>
              <a:t>F </a:t>
            </a:r>
            <a:r>
              <a:rPr lang="en-US" sz="1600" b="1">
                <a:sym typeface="Symbol" pitchFamily="18" charset="2"/>
              </a:rPr>
              <a:t></a:t>
            </a:r>
            <a:r>
              <a:rPr lang="en-US" sz="1600" b="1"/>
              <a:t>  </a:t>
            </a:r>
            <a:r>
              <a:rPr lang="en-US" sz="1600" b="1">
                <a:sym typeface="Symbol" pitchFamily="18" charset="2"/>
              </a:rPr>
              <a:t></a:t>
            </a:r>
            <a:r>
              <a:rPr lang="en-US" sz="1600" b="1"/>
              <a:t> i</a:t>
            </a:r>
          </a:p>
          <a:p>
            <a:r>
              <a:rPr lang="en-US" sz="1600" b="1"/>
              <a:t>F </a:t>
            </a:r>
            <a:r>
              <a:rPr lang="en-US" sz="1600" b="1">
                <a:sym typeface="Symbol" pitchFamily="18" charset="2"/>
              </a:rPr>
              <a:t></a:t>
            </a:r>
            <a:r>
              <a:rPr lang="en-US" sz="1600" b="1"/>
              <a:t>  </a:t>
            </a:r>
            <a:r>
              <a:rPr lang="en-US" sz="1600" b="1">
                <a:sym typeface="Symbol" pitchFamily="18" charset="2"/>
              </a:rPr>
              <a:t></a:t>
            </a:r>
            <a:r>
              <a:rPr lang="en-US" sz="1600" b="1"/>
              <a:t> (E)</a:t>
            </a:r>
          </a:p>
        </p:txBody>
      </p:sp>
      <p:sp>
        <p:nvSpPr>
          <p:cNvPr id="798734" name="Line 14"/>
          <p:cNvSpPr>
            <a:spLocks noChangeShapeType="1"/>
          </p:cNvSpPr>
          <p:nvPr/>
        </p:nvSpPr>
        <p:spPr bwMode="auto">
          <a:xfrm>
            <a:off x="4319588" y="2520950"/>
            <a:ext cx="36512" cy="6111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35" name="Text Box 15"/>
          <p:cNvSpPr txBox="1">
            <a:spLocks noChangeArrowheads="1"/>
          </p:cNvSpPr>
          <p:nvPr/>
        </p:nvSpPr>
        <p:spPr bwMode="auto">
          <a:xfrm>
            <a:off x="3887788" y="2663825"/>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798736" name="Text Box 16"/>
          <p:cNvSpPr txBox="1">
            <a:spLocks noChangeArrowheads="1"/>
          </p:cNvSpPr>
          <p:nvPr/>
        </p:nvSpPr>
        <p:spPr bwMode="auto">
          <a:xfrm>
            <a:off x="2646363" y="4662488"/>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cxnSp>
        <p:nvCxnSpPr>
          <p:cNvPr id="798737" name="AutoShape 17"/>
          <p:cNvCxnSpPr>
            <a:cxnSpLocks noChangeShapeType="1"/>
            <a:stCxn id="798733" idx="1"/>
            <a:endCxn id="798733" idx="2"/>
          </p:cNvCxnSpPr>
          <p:nvPr/>
        </p:nvCxnSpPr>
        <p:spPr bwMode="auto">
          <a:xfrm rot="10800000" flipH="1" flipV="1">
            <a:off x="3184525" y="3967163"/>
            <a:ext cx="1287463" cy="817562"/>
          </a:xfrm>
          <a:prstGeom prst="curvedConnector4">
            <a:avLst>
              <a:gd name="adj1" fmla="val -16278"/>
              <a:gd name="adj2" fmla="val 125630"/>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738" name="Text Box 18"/>
          <p:cNvSpPr txBox="1">
            <a:spLocks noChangeArrowheads="1"/>
          </p:cNvSpPr>
          <p:nvPr/>
        </p:nvSpPr>
        <p:spPr bwMode="auto">
          <a:xfrm>
            <a:off x="1439863" y="5940425"/>
            <a:ext cx="1238250" cy="37465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600" b="1"/>
              <a:t>F </a:t>
            </a:r>
            <a:r>
              <a:rPr lang="en-US" sz="1600" b="1">
                <a:sym typeface="Symbol" pitchFamily="18" charset="2"/>
              </a:rPr>
              <a:t></a:t>
            </a:r>
            <a:r>
              <a:rPr lang="en-US" sz="1600" b="1"/>
              <a:t> (E) </a:t>
            </a:r>
            <a:r>
              <a:rPr lang="en-US" sz="1600" b="1">
                <a:sym typeface="Symbol" pitchFamily="18" charset="2"/>
              </a:rPr>
              <a:t></a:t>
            </a:r>
            <a:endParaRPr lang="en-US" sz="1600" b="1"/>
          </a:p>
        </p:txBody>
      </p:sp>
      <p:sp>
        <p:nvSpPr>
          <p:cNvPr id="798739" name="Text Box 19"/>
          <p:cNvSpPr txBox="1">
            <a:spLocks noChangeArrowheads="1"/>
          </p:cNvSpPr>
          <p:nvPr/>
        </p:nvSpPr>
        <p:spPr bwMode="auto">
          <a:xfrm>
            <a:off x="2800350" y="5737225"/>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798740" name="Line 20"/>
          <p:cNvSpPr>
            <a:spLocks noChangeShapeType="1"/>
          </p:cNvSpPr>
          <p:nvPr/>
        </p:nvSpPr>
        <p:spPr bwMode="auto">
          <a:xfrm flipH="1">
            <a:off x="2698750" y="5951538"/>
            <a:ext cx="528638" cy="165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41" name="Line 21"/>
          <p:cNvSpPr>
            <a:spLocks noChangeShapeType="1"/>
          </p:cNvSpPr>
          <p:nvPr/>
        </p:nvSpPr>
        <p:spPr bwMode="auto">
          <a:xfrm flipH="1">
            <a:off x="4770438" y="4894263"/>
            <a:ext cx="22225" cy="6715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98742" name="Group 22"/>
          <p:cNvGrpSpPr>
            <a:grpSpLocks/>
          </p:cNvGrpSpPr>
          <p:nvPr/>
        </p:nvGrpSpPr>
        <p:grpSpPr bwMode="auto">
          <a:xfrm>
            <a:off x="3198813" y="5053013"/>
            <a:ext cx="2535237" cy="1158875"/>
            <a:chOff x="2015" y="2536"/>
            <a:chExt cx="1597" cy="730"/>
          </a:xfrm>
        </p:grpSpPr>
        <p:sp>
          <p:nvSpPr>
            <p:cNvPr id="798743" name="Text Box 23"/>
            <p:cNvSpPr txBox="1">
              <a:spLocks noChangeArrowheads="1"/>
            </p:cNvSpPr>
            <p:nvPr/>
          </p:nvSpPr>
          <p:spPr bwMode="auto">
            <a:xfrm>
              <a:off x="2015" y="2876"/>
              <a:ext cx="1597" cy="39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600" b="1"/>
                <a:t>F </a:t>
              </a:r>
              <a:r>
                <a:rPr lang="en-US" sz="1600" b="1">
                  <a:sym typeface="Symbol" pitchFamily="18" charset="2"/>
                </a:rPr>
                <a:t></a:t>
              </a:r>
              <a:r>
                <a:rPr lang="en-US" sz="1600" b="1"/>
                <a:t> (E </a:t>
              </a:r>
              <a:r>
                <a:rPr lang="en-US" sz="1600" b="1">
                  <a:sym typeface="Symbol" pitchFamily="18" charset="2"/>
                </a:rPr>
                <a:t></a:t>
              </a:r>
              <a:r>
                <a:rPr lang="en-US" sz="1600" b="1"/>
                <a:t>)</a:t>
              </a:r>
              <a:endParaRPr lang="he-IL" sz="1600" b="1"/>
            </a:p>
            <a:p>
              <a:r>
                <a:rPr lang="en-US" sz="1600" b="1"/>
                <a:t>E </a:t>
              </a:r>
              <a:r>
                <a:rPr lang="en-US" sz="1600" b="1">
                  <a:sym typeface="Symbol" pitchFamily="18" charset="2"/>
                </a:rPr>
                <a:t></a:t>
              </a:r>
              <a:r>
                <a:rPr lang="en-US" sz="1600" b="1"/>
                <a:t> E </a:t>
              </a:r>
              <a:r>
                <a:rPr lang="en-US" sz="1600" b="1">
                  <a:sym typeface="Symbol" pitchFamily="18" charset="2"/>
                </a:rPr>
                <a:t></a:t>
              </a:r>
              <a:r>
                <a:rPr lang="en-US" sz="1600" b="1"/>
                <a:t> + T</a:t>
              </a:r>
            </a:p>
          </p:txBody>
        </p:sp>
        <p:sp>
          <p:nvSpPr>
            <p:cNvPr id="798744" name="Rectangle 24"/>
            <p:cNvSpPr>
              <a:spLocks noChangeArrowheads="1"/>
            </p:cNvSpPr>
            <p:nvPr/>
          </p:nvSpPr>
          <p:spPr bwMode="auto">
            <a:xfrm>
              <a:off x="2988" y="2536"/>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sz="1600" b="1"/>
                <a:t>E</a:t>
              </a:r>
              <a:endParaRPr lang="he-IL" sz="1600" b="1"/>
            </a:p>
          </p:txBody>
        </p:sp>
      </p:grpSp>
      <p:sp>
        <p:nvSpPr>
          <p:cNvPr id="798745" name="Text Box 25"/>
          <p:cNvSpPr txBox="1">
            <a:spLocks noChangeArrowheads="1"/>
          </p:cNvSpPr>
          <p:nvPr/>
        </p:nvSpPr>
        <p:spPr bwMode="auto">
          <a:xfrm>
            <a:off x="6335713" y="3276600"/>
            <a:ext cx="2535237" cy="14017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E </a:t>
            </a:r>
            <a:r>
              <a:rPr lang="en-US" sz="1600" b="1">
                <a:sym typeface="Symbol" pitchFamily="18" charset="2"/>
              </a:rPr>
              <a:t></a:t>
            </a:r>
            <a:r>
              <a:rPr lang="en-US" sz="1600" b="1"/>
              <a:t> E + </a:t>
            </a:r>
            <a:r>
              <a:rPr lang="en-US" sz="1600" b="1">
                <a:sym typeface="Symbol" pitchFamily="18" charset="2"/>
              </a:rPr>
              <a:t></a:t>
            </a:r>
            <a:r>
              <a:rPr lang="en-US" sz="1600"/>
              <a:t> </a:t>
            </a:r>
            <a:r>
              <a:rPr lang="en-US" sz="1600" b="1"/>
              <a:t>T</a:t>
            </a:r>
          </a:p>
          <a:p>
            <a:r>
              <a:rPr lang="en-US" sz="1600" b="1"/>
              <a:t>T </a:t>
            </a:r>
            <a:r>
              <a:rPr lang="en-US" sz="1600" b="1">
                <a:sym typeface="Symbol" pitchFamily="18" charset="2"/>
              </a:rPr>
              <a:t></a:t>
            </a:r>
            <a:r>
              <a:rPr lang="en-US" sz="1600"/>
              <a:t> </a:t>
            </a:r>
            <a:r>
              <a:rPr lang="en-US" sz="1600" b="1">
                <a:sym typeface="Symbol" pitchFamily="18" charset="2"/>
              </a:rPr>
              <a:t> F</a:t>
            </a:r>
            <a:endParaRPr lang="en-US" sz="1600" b="1"/>
          </a:p>
          <a:p>
            <a:r>
              <a:rPr lang="en-US" sz="1600" b="1"/>
              <a:t>F </a:t>
            </a:r>
            <a:r>
              <a:rPr lang="en-US" sz="1600" b="1">
                <a:sym typeface="Symbol" pitchFamily="18" charset="2"/>
              </a:rPr>
              <a:t></a:t>
            </a:r>
            <a:r>
              <a:rPr lang="en-US" sz="1600" b="1"/>
              <a:t>  </a:t>
            </a:r>
            <a:r>
              <a:rPr lang="en-US" sz="1600" b="1">
                <a:sym typeface="Symbol" pitchFamily="18" charset="2"/>
              </a:rPr>
              <a:t></a:t>
            </a:r>
            <a:r>
              <a:rPr lang="en-US" sz="1600" b="1"/>
              <a:t> i</a:t>
            </a:r>
          </a:p>
          <a:p>
            <a:r>
              <a:rPr lang="en-US" sz="1600" b="1"/>
              <a:t>F </a:t>
            </a:r>
            <a:r>
              <a:rPr lang="en-US" sz="1600" b="1">
                <a:sym typeface="Symbol" pitchFamily="18" charset="2"/>
              </a:rPr>
              <a:t></a:t>
            </a:r>
            <a:r>
              <a:rPr lang="en-US" sz="1600" b="1"/>
              <a:t>  </a:t>
            </a:r>
            <a:r>
              <a:rPr lang="en-US" sz="1600" b="1">
                <a:sym typeface="Symbol" pitchFamily="18" charset="2"/>
              </a:rPr>
              <a:t></a:t>
            </a:r>
            <a:r>
              <a:rPr lang="en-US" sz="1600" b="1"/>
              <a:t> (E)</a:t>
            </a:r>
          </a:p>
          <a:p>
            <a:pPr>
              <a:spcBef>
                <a:spcPct val="20000"/>
              </a:spcBef>
            </a:pPr>
            <a:endParaRPr lang="en-US" sz="1600" b="1"/>
          </a:p>
        </p:txBody>
      </p:sp>
      <p:sp>
        <p:nvSpPr>
          <p:cNvPr id="798746" name="Line 26"/>
          <p:cNvSpPr>
            <a:spLocks noChangeShapeType="1"/>
          </p:cNvSpPr>
          <p:nvPr/>
        </p:nvSpPr>
        <p:spPr bwMode="auto">
          <a:xfrm flipH="1">
            <a:off x="8208963" y="1477963"/>
            <a:ext cx="9525" cy="17621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47" name="Text Box 27"/>
          <p:cNvSpPr txBox="1">
            <a:spLocks noChangeArrowheads="1"/>
          </p:cNvSpPr>
          <p:nvPr/>
        </p:nvSpPr>
        <p:spPr bwMode="auto">
          <a:xfrm>
            <a:off x="8404225" y="2187575"/>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798748" name="Line 28"/>
          <p:cNvSpPr>
            <a:spLocks noChangeShapeType="1"/>
          </p:cNvSpPr>
          <p:nvPr/>
        </p:nvSpPr>
        <p:spPr bwMode="auto">
          <a:xfrm flipV="1">
            <a:off x="5751513" y="4868863"/>
            <a:ext cx="657225" cy="973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49" name="Text Box 29"/>
          <p:cNvSpPr txBox="1">
            <a:spLocks noChangeArrowheads="1"/>
          </p:cNvSpPr>
          <p:nvPr/>
        </p:nvSpPr>
        <p:spPr bwMode="auto">
          <a:xfrm>
            <a:off x="5795963" y="4932363"/>
            <a:ext cx="361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798750" name="Text Box 30"/>
          <p:cNvSpPr txBox="1">
            <a:spLocks noChangeArrowheads="1"/>
          </p:cNvSpPr>
          <p:nvPr/>
        </p:nvSpPr>
        <p:spPr bwMode="auto">
          <a:xfrm>
            <a:off x="6948488" y="5624513"/>
            <a:ext cx="1592262" cy="37465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E </a:t>
            </a:r>
            <a:r>
              <a:rPr lang="en-US" sz="1600" b="1">
                <a:sym typeface="Symbol" pitchFamily="18" charset="2"/>
              </a:rPr>
              <a:t></a:t>
            </a:r>
            <a:r>
              <a:rPr lang="en-US" sz="1600" b="1"/>
              <a:t> E + T </a:t>
            </a:r>
            <a:r>
              <a:rPr lang="en-US" sz="1600" b="1">
                <a:sym typeface="Symbol" pitchFamily="18" charset="2"/>
              </a:rPr>
              <a:t></a:t>
            </a:r>
            <a:r>
              <a:rPr lang="en-US" sz="1600"/>
              <a:t> </a:t>
            </a:r>
          </a:p>
        </p:txBody>
      </p:sp>
      <p:sp>
        <p:nvSpPr>
          <p:cNvPr id="798751" name="Line 31"/>
          <p:cNvSpPr>
            <a:spLocks noChangeShapeType="1"/>
          </p:cNvSpPr>
          <p:nvPr/>
        </p:nvSpPr>
        <p:spPr bwMode="auto">
          <a:xfrm>
            <a:off x="7632700" y="4689475"/>
            <a:ext cx="34925" cy="9540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52" name="Text Box 32"/>
          <p:cNvSpPr txBox="1">
            <a:spLocks noChangeArrowheads="1"/>
          </p:cNvSpPr>
          <p:nvPr/>
        </p:nvSpPr>
        <p:spPr bwMode="auto">
          <a:xfrm>
            <a:off x="7704138" y="5003800"/>
            <a:ext cx="341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T</a:t>
            </a:r>
            <a:endParaRPr lang="he-IL" sz="1600"/>
          </a:p>
        </p:txBody>
      </p:sp>
      <p:sp>
        <p:nvSpPr>
          <p:cNvPr id="798753" name="Line 33"/>
          <p:cNvSpPr>
            <a:spLocks noChangeShapeType="1"/>
          </p:cNvSpPr>
          <p:nvPr/>
        </p:nvSpPr>
        <p:spPr bwMode="auto">
          <a:xfrm flipH="1">
            <a:off x="7029450" y="1466850"/>
            <a:ext cx="285750" cy="3524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98754" name="Group 34"/>
          <p:cNvGrpSpPr>
            <a:grpSpLocks/>
          </p:cNvGrpSpPr>
          <p:nvPr/>
        </p:nvGrpSpPr>
        <p:grpSpPr bwMode="auto">
          <a:xfrm>
            <a:off x="6119813" y="1512888"/>
            <a:ext cx="1598612" cy="695325"/>
            <a:chOff x="3863" y="687"/>
            <a:chExt cx="1007" cy="438"/>
          </a:xfrm>
        </p:grpSpPr>
        <p:sp>
          <p:nvSpPr>
            <p:cNvPr id="798755" name="Text Box 35"/>
            <p:cNvSpPr txBox="1">
              <a:spLocks noChangeArrowheads="1"/>
            </p:cNvSpPr>
            <p:nvPr/>
          </p:nvSpPr>
          <p:spPr bwMode="auto">
            <a:xfrm>
              <a:off x="3863" y="889"/>
              <a:ext cx="1007" cy="23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S </a:t>
              </a:r>
              <a:r>
                <a:rPr lang="en-US" sz="1600" b="1">
                  <a:sym typeface="Symbol" pitchFamily="18" charset="2"/>
                </a:rPr>
                <a:t></a:t>
              </a:r>
              <a:r>
                <a:rPr lang="en-US" sz="1600" b="1"/>
                <a:t> E $ </a:t>
              </a:r>
              <a:r>
                <a:rPr lang="en-US" sz="1600" b="1">
                  <a:sym typeface="Symbol" pitchFamily="18" charset="2"/>
                </a:rPr>
                <a:t></a:t>
              </a:r>
              <a:endParaRPr lang="en-US" sz="1600" b="1"/>
            </a:p>
          </p:txBody>
        </p:sp>
        <p:sp>
          <p:nvSpPr>
            <p:cNvPr id="798756" name="Text Box 36"/>
            <p:cNvSpPr txBox="1">
              <a:spLocks noChangeArrowheads="1"/>
            </p:cNvSpPr>
            <p:nvPr/>
          </p:nvSpPr>
          <p:spPr bwMode="auto">
            <a:xfrm>
              <a:off x="4553" y="687"/>
              <a:ext cx="2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a:t>
              </a:r>
            </a:p>
          </p:txBody>
        </p:sp>
      </p:grpSp>
      <p:sp>
        <p:nvSpPr>
          <p:cNvPr id="798757" name="Text Box 37"/>
          <p:cNvSpPr txBox="1">
            <a:spLocks noChangeArrowheads="1"/>
          </p:cNvSpPr>
          <p:nvPr/>
        </p:nvSpPr>
        <p:spPr bwMode="auto">
          <a:xfrm>
            <a:off x="3073400" y="5222875"/>
            <a:ext cx="220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endParaRPr lang="he-IL" sz="1600"/>
          </a:p>
        </p:txBody>
      </p:sp>
      <p:sp>
        <p:nvSpPr>
          <p:cNvPr id="798758" name="Line 38"/>
          <p:cNvSpPr>
            <a:spLocks noChangeShapeType="1"/>
          </p:cNvSpPr>
          <p:nvPr/>
        </p:nvSpPr>
        <p:spPr bwMode="auto">
          <a:xfrm flipH="1" flipV="1">
            <a:off x="1727200" y="2016125"/>
            <a:ext cx="1476375" cy="14763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59" name="Text Box 39"/>
          <p:cNvSpPr txBox="1">
            <a:spLocks noChangeArrowheads="1"/>
          </p:cNvSpPr>
          <p:nvPr/>
        </p:nvSpPr>
        <p:spPr bwMode="auto">
          <a:xfrm>
            <a:off x="2471738" y="2503488"/>
            <a:ext cx="288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i</a:t>
            </a:r>
          </a:p>
        </p:txBody>
      </p:sp>
      <p:cxnSp>
        <p:nvCxnSpPr>
          <p:cNvPr id="798760" name="AutoShape 40"/>
          <p:cNvCxnSpPr>
            <a:cxnSpLocks noChangeShapeType="1"/>
            <a:stCxn id="798745" idx="2"/>
            <a:endCxn id="798727" idx="1"/>
          </p:cNvCxnSpPr>
          <p:nvPr/>
        </p:nvCxnSpPr>
        <p:spPr bwMode="auto">
          <a:xfrm rot="16200000" flipV="1">
            <a:off x="2855912" y="-50799"/>
            <a:ext cx="2659063" cy="6837362"/>
          </a:xfrm>
          <a:prstGeom prst="curvedConnector4">
            <a:avLst>
              <a:gd name="adj1" fmla="val -7880"/>
              <a:gd name="adj2" fmla="val 103065"/>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8761" name="Text Box 41"/>
          <p:cNvSpPr txBox="1">
            <a:spLocks noChangeArrowheads="1"/>
          </p:cNvSpPr>
          <p:nvPr/>
        </p:nvSpPr>
        <p:spPr bwMode="auto">
          <a:xfrm>
            <a:off x="1763713" y="4752975"/>
            <a:ext cx="338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i</a:t>
            </a:r>
          </a:p>
        </p:txBody>
      </p:sp>
      <p:sp>
        <p:nvSpPr>
          <p:cNvPr id="798763" name="Text Box 43"/>
          <p:cNvSpPr txBox="1">
            <a:spLocks noChangeArrowheads="1"/>
          </p:cNvSpPr>
          <p:nvPr/>
        </p:nvSpPr>
        <p:spPr bwMode="auto">
          <a:xfrm>
            <a:off x="5903913" y="2565400"/>
            <a:ext cx="1044575" cy="37465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T </a:t>
            </a:r>
            <a:r>
              <a:rPr lang="en-US" sz="1600" b="1">
                <a:sym typeface="Symbol" pitchFamily="18" charset="2"/>
              </a:rPr>
              <a:t></a:t>
            </a:r>
            <a:r>
              <a:rPr lang="en-US" sz="1600" b="1"/>
              <a:t> F </a:t>
            </a:r>
            <a:r>
              <a:rPr lang="en-US" sz="1600" b="1">
                <a:sym typeface="Symbol" pitchFamily="18" charset="2"/>
              </a:rPr>
              <a:t></a:t>
            </a:r>
            <a:endParaRPr lang="en-US" sz="1600" b="1"/>
          </a:p>
        </p:txBody>
      </p:sp>
      <p:sp>
        <p:nvSpPr>
          <p:cNvPr id="798764" name="Text Box 44"/>
          <p:cNvSpPr txBox="1">
            <a:spLocks noChangeArrowheads="1"/>
          </p:cNvSpPr>
          <p:nvPr/>
        </p:nvSpPr>
        <p:spPr bwMode="auto">
          <a:xfrm>
            <a:off x="5111750" y="2636838"/>
            <a:ext cx="428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F</a:t>
            </a:r>
          </a:p>
        </p:txBody>
      </p:sp>
      <p:sp>
        <p:nvSpPr>
          <p:cNvPr id="798765" name="Line 45"/>
          <p:cNvSpPr>
            <a:spLocks noChangeShapeType="1"/>
          </p:cNvSpPr>
          <p:nvPr/>
        </p:nvSpPr>
        <p:spPr bwMode="auto">
          <a:xfrm>
            <a:off x="5040313" y="2520950"/>
            <a:ext cx="827087" cy="287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66" name="Line 46"/>
          <p:cNvSpPr>
            <a:spLocks noChangeShapeType="1"/>
          </p:cNvSpPr>
          <p:nvPr/>
        </p:nvSpPr>
        <p:spPr bwMode="auto">
          <a:xfrm flipH="1" flipV="1">
            <a:off x="6659563" y="2997200"/>
            <a:ext cx="144462" cy="287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67" name="Text Box 47"/>
          <p:cNvSpPr txBox="1">
            <a:spLocks noChangeArrowheads="1"/>
          </p:cNvSpPr>
          <p:nvPr/>
        </p:nvSpPr>
        <p:spPr bwMode="auto">
          <a:xfrm>
            <a:off x="6804025" y="2960688"/>
            <a:ext cx="428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F</a:t>
            </a:r>
          </a:p>
        </p:txBody>
      </p:sp>
      <p:sp>
        <p:nvSpPr>
          <p:cNvPr id="798768" name="Line 48"/>
          <p:cNvSpPr>
            <a:spLocks noChangeShapeType="1"/>
          </p:cNvSpPr>
          <p:nvPr/>
        </p:nvSpPr>
        <p:spPr bwMode="auto">
          <a:xfrm flipH="1" flipV="1">
            <a:off x="5724525" y="3933825"/>
            <a:ext cx="6111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69" name="Text Box 49"/>
          <p:cNvSpPr txBox="1">
            <a:spLocks noChangeArrowheads="1"/>
          </p:cNvSpPr>
          <p:nvPr/>
        </p:nvSpPr>
        <p:spPr bwMode="auto">
          <a:xfrm>
            <a:off x="5903913" y="3568700"/>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798770" name="Line 50"/>
          <p:cNvSpPr>
            <a:spLocks noChangeShapeType="1"/>
          </p:cNvSpPr>
          <p:nvPr/>
        </p:nvSpPr>
        <p:spPr bwMode="auto">
          <a:xfrm flipV="1">
            <a:off x="4787900" y="2852738"/>
            <a:ext cx="1116013" cy="3238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71" name="Line 51"/>
          <p:cNvSpPr>
            <a:spLocks noChangeShapeType="1"/>
          </p:cNvSpPr>
          <p:nvPr/>
        </p:nvSpPr>
        <p:spPr bwMode="auto">
          <a:xfrm flipH="1" flipV="1">
            <a:off x="2051050" y="1304925"/>
            <a:ext cx="1836738" cy="18716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72" name="Text Box 52"/>
          <p:cNvSpPr txBox="1">
            <a:spLocks noChangeArrowheads="1"/>
          </p:cNvSpPr>
          <p:nvPr/>
        </p:nvSpPr>
        <p:spPr bwMode="auto">
          <a:xfrm>
            <a:off x="3095625" y="2133600"/>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T</a:t>
            </a:r>
            <a:endParaRPr lang="he-IL" sz="1600"/>
          </a:p>
        </p:txBody>
      </p:sp>
      <p:sp>
        <p:nvSpPr>
          <p:cNvPr id="798774" name="Text Box 54"/>
          <p:cNvSpPr txBox="1">
            <a:spLocks noChangeArrowheads="1"/>
          </p:cNvSpPr>
          <p:nvPr/>
        </p:nvSpPr>
        <p:spPr bwMode="auto">
          <a:xfrm>
            <a:off x="5219700" y="2276475"/>
            <a:ext cx="428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F</a:t>
            </a:r>
          </a:p>
        </p:txBody>
      </p:sp>
      <p:sp>
        <p:nvSpPr>
          <p:cNvPr id="798775" name="Text Box 55"/>
          <p:cNvSpPr txBox="1">
            <a:spLocks noChangeArrowheads="1"/>
          </p:cNvSpPr>
          <p:nvPr/>
        </p:nvSpPr>
        <p:spPr bwMode="auto">
          <a:xfrm>
            <a:off x="339725" y="5016500"/>
            <a:ext cx="1095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LR(0)</a:t>
            </a:r>
          </a:p>
        </p:txBody>
      </p:sp>
    </p:spTree>
    <p:extLst>
      <p:ext uri="{BB962C8B-B14F-4D97-AF65-F5344CB8AC3E}">
        <p14:creationId xmlns:p14="http://schemas.microsoft.com/office/powerpoint/2010/main" val="3728491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987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7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87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87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87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87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87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987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87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87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987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987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9874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987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87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9875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987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987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987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987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987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987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9874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987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987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98749"/>
                                        </p:tgtEl>
                                        <p:attrNameLst>
                                          <p:attrName>style.visibility</p:attrName>
                                        </p:attrNameLst>
                                      </p:cBhvr>
                                      <p:to>
                                        <p:strVal val="visible"/>
                                      </p:to>
                                    </p:set>
                                  </p:childTnLst>
                                </p:cTn>
                              </p:par>
                              <p:par>
                                <p:cTn id="85" presetID="1" presetClass="entr" presetSubtype="0" fill="hold" grpId="0" nodeType="withEffect" nodePh="1">
                                  <p:stCondLst>
                                    <p:cond delay="0"/>
                                  </p:stCondLst>
                                  <p:endCondLst>
                                    <p:cond evt="begin" delay="0">
                                      <p:tn val="85"/>
                                    </p:cond>
                                  </p:endCondLst>
                                  <p:childTnLst>
                                    <p:set>
                                      <p:cBhvr>
                                        <p:cTn id="86" dur="1" fill="hold">
                                          <p:stCondLst>
                                            <p:cond delay="0"/>
                                          </p:stCondLst>
                                        </p:cTn>
                                        <p:tgtEl>
                                          <p:spTgt spid="79875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987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9876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9876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987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9877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9877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9875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875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9876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987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987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9873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9873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98764"/>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98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2" grpId="0" animBg="1"/>
      <p:bldP spid="798723" grpId="0" animBg="1"/>
      <p:bldP spid="798724" grpId="0" animBg="1"/>
      <p:bldP spid="798725" grpId="0" animBg="1"/>
      <p:bldP spid="798726" grpId="0"/>
      <p:bldP spid="798727" grpId="0" animBg="1"/>
      <p:bldP spid="798728" grpId="0" animBg="1"/>
      <p:bldP spid="798729" grpId="0"/>
      <p:bldP spid="798730" grpId="0" animBg="1"/>
      <p:bldP spid="798731" grpId="0" animBg="1"/>
      <p:bldP spid="798732" grpId="0"/>
      <p:bldP spid="798733" grpId="0" animBg="1"/>
      <p:bldP spid="798734" grpId="0" animBg="1"/>
      <p:bldP spid="798735" grpId="0"/>
      <p:bldP spid="798736" grpId="0"/>
      <p:bldP spid="798738" grpId="0" animBg="1"/>
      <p:bldP spid="798739" grpId="0"/>
      <p:bldP spid="798740" grpId="0" animBg="1"/>
      <p:bldP spid="798741" grpId="0" animBg="1"/>
      <p:bldP spid="798745" grpId="0" animBg="1"/>
      <p:bldP spid="798746" grpId="0" animBg="1"/>
      <p:bldP spid="798747" grpId="0"/>
      <p:bldP spid="798748" grpId="0" animBg="1"/>
      <p:bldP spid="798749" grpId="0"/>
      <p:bldP spid="798750" grpId="0" animBg="1"/>
      <p:bldP spid="798751" grpId="0" animBg="1"/>
      <p:bldP spid="798752" grpId="0"/>
      <p:bldP spid="798753" grpId="0" animBg="1"/>
      <p:bldP spid="798757" grpId="0"/>
      <p:bldP spid="798758" grpId="0" animBg="1"/>
      <p:bldP spid="798759" grpId="0"/>
      <p:bldP spid="798761" grpId="0"/>
      <p:bldP spid="798763" grpId="0" animBg="1"/>
      <p:bldP spid="798764" grpId="0"/>
      <p:bldP spid="798765" grpId="0" animBg="1"/>
      <p:bldP spid="798766" grpId="0" animBg="1"/>
      <p:bldP spid="798767" grpId="0"/>
      <p:bldP spid="798768" grpId="0" animBg="1"/>
      <p:bldP spid="798769" grpId="0"/>
      <p:bldP spid="798770" grpId="0" animBg="1"/>
      <p:bldP spid="798771" grpId="0" animBg="1"/>
      <p:bldP spid="798772" grpId="0"/>
      <p:bldP spid="798774" grpId="0"/>
      <p:bldP spid="79877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p:txBody>
          <a:bodyPr/>
          <a:lstStyle/>
          <a:p>
            <a:r>
              <a:rPr lang="en-US" dirty="0" smtClean="0"/>
              <a:t>Q2: Parsing</a:t>
            </a:r>
            <a:endParaRPr lang="en-US" dirty="0"/>
          </a:p>
        </p:txBody>
      </p:sp>
      <p:sp>
        <p:nvSpPr>
          <p:cNvPr id="800771" name="Rectangle 3"/>
          <p:cNvSpPr>
            <a:spLocks noGrp="1" noChangeArrowheads="1"/>
          </p:cNvSpPr>
          <p:nvPr>
            <p:ph type="body" sz="half" idx="1"/>
          </p:nvPr>
        </p:nvSpPr>
        <p:spPr>
          <a:xfrm>
            <a:off x="457200" y="1600200"/>
            <a:ext cx="8218488" cy="4530725"/>
          </a:xfrm>
        </p:spPr>
        <p:txBody>
          <a:bodyPr/>
          <a:lstStyle/>
          <a:p>
            <a:pPr marL="533400" indent="-533400"/>
            <a:r>
              <a:rPr lang="en-US" sz="2800" dirty="0"/>
              <a:t>Is the following grammar </a:t>
            </a:r>
            <a:r>
              <a:rPr lang="en-US" sz="2800" dirty="0" smtClean="0"/>
              <a:t>in </a:t>
            </a:r>
            <a:r>
              <a:rPr lang="en-US" sz="2800" dirty="0"/>
              <a:t>LR(0)? </a:t>
            </a:r>
          </a:p>
          <a:p>
            <a:pPr marL="914400" lvl="1" indent="-457200">
              <a:buFont typeface="Wingdings" pitchFamily="2" charset="2"/>
              <a:buNone/>
            </a:pPr>
            <a:endParaRPr lang="en-US" sz="2400" dirty="0"/>
          </a:p>
          <a:p>
            <a:pPr marL="914400" lvl="1" indent="-457200">
              <a:buFont typeface="Wingdings" pitchFamily="2" charset="2"/>
              <a:buNone/>
            </a:pPr>
            <a:r>
              <a:rPr lang="en-US" sz="2400" dirty="0"/>
              <a:t>E </a:t>
            </a:r>
            <a:r>
              <a:rPr lang="en-US" sz="2400" dirty="0">
                <a:sym typeface="Symbol" pitchFamily="18" charset="2"/>
              </a:rPr>
              <a:t></a:t>
            </a:r>
            <a:r>
              <a:rPr lang="en-US" sz="2400" dirty="0"/>
              <a:t> E + T</a:t>
            </a:r>
          </a:p>
          <a:p>
            <a:pPr marL="914400" lvl="1" indent="-457200">
              <a:buFont typeface="Wingdings" pitchFamily="2" charset="2"/>
              <a:buNone/>
            </a:pPr>
            <a:r>
              <a:rPr lang="en-US" sz="2400" dirty="0">
                <a:solidFill>
                  <a:srgbClr val="FF0000"/>
                </a:solidFill>
              </a:rPr>
              <a:t>T </a:t>
            </a:r>
            <a:r>
              <a:rPr lang="en-US" sz="2400" dirty="0">
                <a:solidFill>
                  <a:srgbClr val="FF0000"/>
                </a:solidFill>
                <a:sym typeface="Symbol" pitchFamily="18" charset="2"/>
              </a:rPr>
              <a:t> T * F</a:t>
            </a:r>
            <a:endParaRPr lang="en-US" sz="2400" dirty="0">
              <a:solidFill>
                <a:srgbClr val="FF0000"/>
              </a:solidFill>
            </a:endParaRPr>
          </a:p>
          <a:p>
            <a:pPr marL="914400" lvl="1" indent="-457200">
              <a:buFont typeface="Wingdings" pitchFamily="2" charset="2"/>
              <a:buNone/>
            </a:pPr>
            <a:r>
              <a:rPr lang="en-US" sz="2400" dirty="0"/>
              <a:t>E </a:t>
            </a:r>
            <a:r>
              <a:rPr lang="en-US" sz="2400" dirty="0">
                <a:sym typeface="Symbol" pitchFamily="18" charset="2"/>
              </a:rPr>
              <a:t> T</a:t>
            </a:r>
            <a:endParaRPr lang="en-US" sz="2400" dirty="0"/>
          </a:p>
          <a:p>
            <a:pPr marL="914400" lvl="1" indent="-457200">
              <a:buFont typeface="Wingdings" pitchFamily="2" charset="2"/>
              <a:buNone/>
            </a:pPr>
            <a:r>
              <a:rPr lang="en-US" sz="2400" dirty="0"/>
              <a:t>T </a:t>
            </a:r>
            <a:r>
              <a:rPr lang="en-US" sz="2400" dirty="0">
                <a:sym typeface="Symbol" pitchFamily="18" charset="2"/>
              </a:rPr>
              <a:t> F</a:t>
            </a:r>
            <a:endParaRPr lang="en-US" sz="2400" dirty="0"/>
          </a:p>
          <a:p>
            <a:pPr marL="914400" lvl="1" indent="-457200">
              <a:buFont typeface="Wingdings" pitchFamily="2" charset="2"/>
              <a:buNone/>
            </a:pPr>
            <a:r>
              <a:rPr lang="en-US" sz="2400" dirty="0"/>
              <a:t>F </a:t>
            </a:r>
            <a:r>
              <a:rPr lang="en-US" sz="2400" dirty="0">
                <a:sym typeface="Symbol" pitchFamily="18" charset="2"/>
              </a:rPr>
              <a:t></a:t>
            </a:r>
            <a:r>
              <a:rPr lang="en-US" sz="2400" dirty="0"/>
              <a:t> id</a:t>
            </a:r>
          </a:p>
          <a:p>
            <a:pPr marL="914400" lvl="1" indent="-457200">
              <a:buFont typeface="Wingdings" pitchFamily="2" charset="2"/>
              <a:buNone/>
            </a:pPr>
            <a:r>
              <a:rPr lang="en-US" sz="2400" dirty="0"/>
              <a:t>F </a:t>
            </a:r>
            <a:r>
              <a:rPr lang="en-US" sz="2400" dirty="0">
                <a:sym typeface="Symbol" pitchFamily="18" charset="2"/>
              </a:rPr>
              <a:t></a:t>
            </a:r>
            <a:r>
              <a:rPr lang="en-US" sz="2400" dirty="0"/>
              <a:t> (E)</a:t>
            </a:r>
          </a:p>
          <a:p>
            <a:pPr marL="914400" lvl="1" indent="-457200">
              <a:buFont typeface="Wingdings" pitchFamily="2" charset="2"/>
              <a:buNone/>
            </a:pPr>
            <a:endParaRPr lang="en-US" sz="2400" dirty="0"/>
          </a:p>
        </p:txBody>
      </p:sp>
    </p:spTree>
    <p:extLst>
      <p:ext uri="{BB962C8B-B14F-4D97-AF65-F5344CB8AC3E}">
        <p14:creationId xmlns:p14="http://schemas.microsoft.com/office/powerpoint/2010/main" val="3401743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Slide Number Placeholder 64"/>
          <p:cNvSpPr>
            <a:spLocks noGrp="1"/>
          </p:cNvSpPr>
          <p:nvPr>
            <p:ph type="sldNum" sz="quarter" idx="12"/>
          </p:nvPr>
        </p:nvSpPr>
        <p:spPr/>
        <p:txBody>
          <a:bodyPr/>
          <a:lstStyle/>
          <a:p>
            <a:fld id="{5295A6CE-14F3-4DE6-8344-913C9A7D02A4}" type="slidenum">
              <a:rPr lang="en-US"/>
              <a:pPr/>
              <a:t>14</a:t>
            </a:fld>
            <a:endParaRPr lang="en-US"/>
          </a:p>
        </p:txBody>
      </p:sp>
      <p:sp>
        <p:nvSpPr>
          <p:cNvPr id="801794" name="Text Box 2"/>
          <p:cNvSpPr txBox="1">
            <a:spLocks noChangeArrowheads="1"/>
          </p:cNvSpPr>
          <p:nvPr/>
        </p:nvSpPr>
        <p:spPr bwMode="auto">
          <a:xfrm>
            <a:off x="3671888" y="404813"/>
            <a:ext cx="1368425" cy="217328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S </a:t>
            </a:r>
            <a:r>
              <a:rPr lang="en-US" sz="1600" b="1">
                <a:sym typeface="Symbol" pitchFamily="18" charset="2"/>
              </a:rPr>
              <a:t></a:t>
            </a:r>
            <a:r>
              <a:rPr lang="en-US" sz="1600" b="1"/>
              <a:t> </a:t>
            </a:r>
            <a:r>
              <a:rPr lang="en-US" sz="1600" b="1">
                <a:sym typeface="Symbol" pitchFamily="18" charset="2"/>
              </a:rPr>
              <a:t></a:t>
            </a:r>
            <a:r>
              <a:rPr lang="en-US" sz="1600" b="1"/>
              <a:t>E$</a:t>
            </a:r>
          </a:p>
          <a:p>
            <a:pPr>
              <a:spcBef>
                <a:spcPct val="20000"/>
              </a:spcBef>
            </a:pPr>
            <a:r>
              <a:rPr lang="en-US" sz="1600" b="1"/>
              <a:t>E </a:t>
            </a:r>
            <a:r>
              <a:rPr lang="en-US" sz="1600" b="1">
                <a:sym typeface="Symbol" pitchFamily="18" charset="2"/>
              </a:rPr>
              <a:t></a:t>
            </a:r>
            <a:r>
              <a:rPr lang="en-US" sz="1600" b="1"/>
              <a:t> </a:t>
            </a:r>
            <a:r>
              <a:rPr lang="en-US" sz="1600" b="1">
                <a:sym typeface="Symbol" pitchFamily="18" charset="2"/>
              </a:rPr>
              <a:t></a:t>
            </a:r>
            <a:r>
              <a:rPr lang="en-US" sz="1600" b="1"/>
              <a:t> T</a:t>
            </a:r>
          </a:p>
          <a:p>
            <a:pPr>
              <a:spcBef>
                <a:spcPct val="20000"/>
              </a:spcBef>
            </a:pPr>
            <a:r>
              <a:rPr lang="en-US" sz="1600" b="1"/>
              <a:t>E </a:t>
            </a:r>
            <a:r>
              <a:rPr lang="en-US" sz="1600" b="1">
                <a:sym typeface="Symbol" pitchFamily="18" charset="2"/>
              </a:rPr>
              <a:t></a:t>
            </a:r>
            <a:r>
              <a:rPr lang="en-US" sz="1600" b="1"/>
              <a:t> </a:t>
            </a:r>
            <a:r>
              <a:rPr lang="en-US" sz="1600" b="1">
                <a:sym typeface="Symbol" pitchFamily="18" charset="2"/>
              </a:rPr>
              <a:t></a:t>
            </a:r>
            <a:r>
              <a:rPr lang="en-US" sz="1600" b="1"/>
              <a:t> E + T</a:t>
            </a:r>
          </a:p>
          <a:p>
            <a:pPr>
              <a:spcBef>
                <a:spcPct val="20000"/>
              </a:spcBef>
            </a:pPr>
            <a:r>
              <a:rPr lang="en-US" sz="1600" b="1"/>
              <a:t>T </a:t>
            </a:r>
            <a:r>
              <a:rPr lang="en-US" b="1">
                <a:sym typeface="Symbol" pitchFamily="18" charset="2"/>
              </a:rPr>
              <a:t>  T * F</a:t>
            </a:r>
            <a:endParaRPr lang="en-US" sz="1600" b="1"/>
          </a:p>
          <a:p>
            <a:pPr>
              <a:spcBef>
                <a:spcPct val="20000"/>
              </a:spcBef>
            </a:pPr>
            <a:r>
              <a:rPr lang="en-US" sz="1600" b="1"/>
              <a:t>T </a:t>
            </a:r>
            <a:r>
              <a:rPr lang="en-US" sz="1600" b="1">
                <a:sym typeface="Symbol" pitchFamily="18" charset="2"/>
              </a:rPr>
              <a:t></a:t>
            </a:r>
            <a:r>
              <a:rPr lang="en-US" sz="1600"/>
              <a:t> </a:t>
            </a:r>
            <a:r>
              <a:rPr lang="en-US" sz="1600" b="1">
                <a:sym typeface="Symbol" pitchFamily="18" charset="2"/>
              </a:rPr>
              <a:t> F</a:t>
            </a:r>
            <a:endParaRPr lang="en-US" sz="1600" b="1"/>
          </a:p>
          <a:p>
            <a:pPr>
              <a:spcBef>
                <a:spcPct val="20000"/>
              </a:spcBef>
            </a:pPr>
            <a:r>
              <a:rPr lang="en-US" sz="1600" b="1"/>
              <a:t>F </a:t>
            </a:r>
            <a:r>
              <a:rPr lang="en-US" sz="1600" b="1">
                <a:sym typeface="Symbol" pitchFamily="18" charset="2"/>
              </a:rPr>
              <a:t></a:t>
            </a:r>
            <a:r>
              <a:rPr lang="en-US" sz="1600" b="1"/>
              <a:t>  </a:t>
            </a:r>
            <a:r>
              <a:rPr lang="en-US" sz="1600" b="1">
                <a:sym typeface="Symbol" pitchFamily="18" charset="2"/>
              </a:rPr>
              <a:t></a:t>
            </a:r>
            <a:r>
              <a:rPr lang="en-US" sz="1600" b="1"/>
              <a:t> i</a:t>
            </a:r>
          </a:p>
          <a:p>
            <a:pPr>
              <a:spcBef>
                <a:spcPct val="20000"/>
              </a:spcBef>
            </a:pPr>
            <a:r>
              <a:rPr lang="en-US" sz="1600" b="1"/>
              <a:t>F </a:t>
            </a:r>
            <a:r>
              <a:rPr lang="en-US" sz="1600" b="1">
                <a:sym typeface="Symbol" pitchFamily="18" charset="2"/>
              </a:rPr>
              <a:t></a:t>
            </a:r>
            <a:r>
              <a:rPr lang="en-US" sz="1600" b="1"/>
              <a:t>  </a:t>
            </a:r>
            <a:r>
              <a:rPr lang="en-US" sz="1600" b="1">
                <a:sym typeface="Symbol" pitchFamily="18" charset="2"/>
              </a:rPr>
              <a:t></a:t>
            </a:r>
            <a:r>
              <a:rPr lang="en-US" sz="1600" b="1"/>
              <a:t> (E)</a:t>
            </a:r>
          </a:p>
        </p:txBody>
      </p:sp>
      <p:sp>
        <p:nvSpPr>
          <p:cNvPr id="801795" name="Line 3"/>
          <p:cNvSpPr>
            <a:spLocks noChangeShapeType="1"/>
          </p:cNvSpPr>
          <p:nvPr/>
        </p:nvSpPr>
        <p:spPr bwMode="auto">
          <a:xfrm>
            <a:off x="2335213" y="563563"/>
            <a:ext cx="1300162" cy="4079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796" name="Text Box 4"/>
          <p:cNvSpPr txBox="1">
            <a:spLocks noChangeArrowheads="1"/>
          </p:cNvSpPr>
          <p:nvPr/>
        </p:nvSpPr>
        <p:spPr bwMode="auto">
          <a:xfrm>
            <a:off x="647700" y="944563"/>
            <a:ext cx="1377950" cy="70485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600" b="1"/>
              <a:t>E </a:t>
            </a:r>
            <a:r>
              <a:rPr lang="en-US" sz="1600" b="1">
                <a:sym typeface="Symbol" pitchFamily="18" charset="2"/>
              </a:rPr>
              <a:t></a:t>
            </a:r>
            <a:r>
              <a:rPr lang="en-US" sz="1600" b="1"/>
              <a:t> T</a:t>
            </a:r>
            <a:r>
              <a:rPr lang="en-US" sz="1600"/>
              <a:t> </a:t>
            </a:r>
            <a:r>
              <a:rPr lang="en-US" sz="1600" b="1">
                <a:sym typeface="Symbol" pitchFamily="18" charset="2"/>
              </a:rPr>
              <a:t></a:t>
            </a:r>
          </a:p>
          <a:p>
            <a:pPr>
              <a:spcBef>
                <a:spcPct val="20000"/>
              </a:spcBef>
            </a:pPr>
            <a:r>
              <a:rPr lang="en-US" b="1"/>
              <a:t>T </a:t>
            </a:r>
            <a:r>
              <a:rPr lang="en-US" b="1">
                <a:sym typeface="Symbol" pitchFamily="18" charset="2"/>
              </a:rPr>
              <a:t> T  * F</a:t>
            </a:r>
          </a:p>
        </p:txBody>
      </p:sp>
      <p:sp>
        <p:nvSpPr>
          <p:cNvPr id="801797" name="Line 5"/>
          <p:cNvSpPr>
            <a:spLocks noChangeShapeType="1"/>
          </p:cNvSpPr>
          <p:nvPr/>
        </p:nvSpPr>
        <p:spPr bwMode="auto">
          <a:xfrm flipH="1" flipV="1">
            <a:off x="2082800" y="1290638"/>
            <a:ext cx="1589088" cy="47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798" name="Text Box 6"/>
          <p:cNvSpPr txBox="1">
            <a:spLocks noChangeArrowheads="1"/>
          </p:cNvSpPr>
          <p:nvPr/>
        </p:nvSpPr>
        <p:spPr bwMode="auto">
          <a:xfrm>
            <a:off x="2500313" y="927100"/>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T</a:t>
            </a:r>
            <a:endParaRPr lang="he-IL" sz="1600"/>
          </a:p>
        </p:txBody>
      </p:sp>
      <p:sp>
        <p:nvSpPr>
          <p:cNvPr id="801799" name="Text Box 7"/>
          <p:cNvSpPr txBox="1">
            <a:spLocks noChangeArrowheads="1"/>
          </p:cNvSpPr>
          <p:nvPr/>
        </p:nvSpPr>
        <p:spPr bwMode="auto">
          <a:xfrm>
            <a:off x="785813" y="1851025"/>
            <a:ext cx="868362" cy="37465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600" b="1"/>
              <a:t>F </a:t>
            </a:r>
            <a:r>
              <a:rPr lang="en-US" sz="1600" b="1">
                <a:sym typeface="Symbol" pitchFamily="18" charset="2"/>
              </a:rPr>
              <a:t></a:t>
            </a:r>
            <a:r>
              <a:rPr lang="en-US" sz="1600" b="1"/>
              <a:t> i</a:t>
            </a:r>
            <a:r>
              <a:rPr lang="en-US" sz="1600"/>
              <a:t> </a:t>
            </a:r>
            <a:r>
              <a:rPr lang="en-US" sz="1600" b="1">
                <a:sym typeface="Symbol" pitchFamily="18" charset="2"/>
              </a:rPr>
              <a:t></a:t>
            </a:r>
            <a:endParaRPr lang="en-US" sz="1600"/>
          </a:p>
        </p:txBody>
      </p:sp>
      <p:sp>
        <p:nvSpPr>
          <p:cNvPr id="801800" name="Line 8"/>
          <p:cNvSpPr>
            <a:spLocks noChangeShapeType="1"/>
          </p:cNvSpPr>
          <p:nvPr/>
        </p:nvSpPr>
        <p:spPr bwMode="auto">
          <a:xfrm flipH="1">
            <a:off x="1727200" y="1728788"/>
            <a:ext cx="1944688" cy="3238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1" name="Text Box 9"/>
          <p:cNvSpPr txBox="1">
            <a:spLocks noChangeArrowheads="1"/>
          </p:cNvSpPr>
          <p:nvPr/>
        </p:nvSpPr>
        <p:spPr bwMode="auto">
          <a:xfrm>
            <a:off x="2652713" y="1479550"/>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i</a:t>
            </a:r>
            <a:endParaRPr lang="he-IL" sz="1600"/>
          </a:p>
        </p:txBody>
      </p:sp>
      <p:sp>
        <p:nvSpPr>
          <p:cNvPr id="801802" name="Text Box 10"/>
          <p:cNvSpPr txBox="1">
            <a:spLocks noChangeArrowheads="1"/>
          </p:cNvSpPr>
          <p:nvPr/>
        </p:nvSpPr>
        <p:spPr bwMode="auto">
          <a:xfrm>
            <a:off x="6180138" y="725488"/>
            <a:ext cx="2535237" cy="66833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S </a:t>
            </a:r>
            <a:r>
              <a:rPr lang="en-US" sz="1600" b="1">
                <a:sym typeface="Symbol" pitchFamily="18" charset="2"/>
              </a:rPr>
              <a:t></a:t>
            </a:r>
            <a:r>
              <a:rPr lang="en-US" sz="1600" b="1"/>
              <a:t> E </a:t>
            </a:r>
            <a:r>
              <a:rPr lang="en-US" sz="1600" b="1">
                <a:sym typeface="Symbol" pitchFamily="18" charset="2"/>
              </a:rPr>
              <a:t></a:t>
            </a:r>
            <a:r>
              <a:rPr lang="en-US" sz="1600"/>
              <a:t> </a:t>
            </a:r>
            <a:r>
              <a:rPr lang="en-US" sz="1600" b="1"/>
              <a:t>$</a:t>
            </a:r>
          </a:p>
          <a:p>
            <a:pPr>
              <a:spcBef>
                <a:spcPct val="20000"/>
              </a:spcBef>
            </a:pPr>
            <a:r>
              <a:rPr lang="en-US" sz="1600" b="1"/>
              <a:t>E </a:t>
            </a:r>
            <a:r>
              <a:rPr lang="en-US" sz="1600" b="1">
                <a:sym typeface="Symbol" pitchFamily="18" charset="2"/>
              </a:rPr>
              <a:t></a:t>
            </a:r>
            <a:r>
              <a:rPr lang="en-US" sz="1600" b="1"/>
              <a:t> E </a:t>
            </a:r>
            <a:r>
              <a:rPr lang="en-US" sz="1600" b="1">
                <a:sym typeface="Symbol" pitchFamily="18" charset="2"/>
              </a:rPr>
              <a:t></a:t>
            </a:r>
            <a:r>
              <a:rPr lang="en-US" sz="1600"/>
              <a:t> </a:t>
            </a:r>
            <a:r>
              <a:rPr lang="en-US" sz="1600" b="1"/>
              <a:t>+ T</a:t>
            </a:r>
          </a:p>
        </p:txBody>
      </p:sp>
      <p:sp>
        <p:nvSpPr>
          <p:cNvPr id="801803" name="Line 11"/>
          <p:cNvSpPr>
            <a:spLocks noChangeShapeType="1"/>
          </p:cNvSpPr>
          <p:nvPr/>
        </p:nvSpPr>
        <p:spPr bwMode="auto">
          <a:xfrm flipV="1">
            <a:off x="5040313" y="1125538"/>
            <a:ext cx="1085850" cy="4222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4" name="Text Box 12"/>
          <p:cNvSpPr txBox="1">
            <a:spLocks noChangeArrowheads="1"/>
          </p:cNvSpPr>
          <p:nvPr/>
        </p:nvSpPr>
        <p:spPr bwMode="auto">
          <a:xfrm>
            <a:off x="5508625" y="863600"/>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E</a:t>
            </a:r>
            <a:endParaRPr lang="he-IL" sz="1600"/>
          </a:p>
        </p:txBody>
      </p:sp>
      <p:sp>
        <p:nvSpPr>
          <p:cNvPr id="801805" name="Text Box 13"/>
          <p:cNvSpPr txBox="1">
            <a:spLocks noChangeArrowheads="1"/>
          </p:cNvSpPr>
          <p:nvPr/>
        </p:nvSpPr>
        <p:spPr bwMode="auto">
          <a:xfrm>
            <a:off x="3203575" y="3105150"/>
            <a:ext cx="2535238" cy="18716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600" b="1"/>
              <a:t>F </a:t>
            </a:r>
            <a:r>
              <a:rPr lang="en-US" sz="1600" b="1">
                <a:sym typeface="Symbol" pitchFamily="18" charset="2"/>
              </a:rPr>
              <a:t></a:t>
            </a:r>
            <a:r>
              <a:rPr lang="en-US" sz="1600" b="1"/>
              <a:t> (</a:t>
            </a:r>
            <a:r>
              <a:rPr lang="en-US" sz="1600" b="1">
                <a:sym typeface="Symbol" pitchFamily="18" charset="2"/>
              </a:rPr>
              <a:t></a:t>
            </a:r>
            <a:r>
              <a:rPr lang="en-US" sz="1600"/>
              <a:t> </a:t>
            </a:r>
            <a:r>
              <a:rPr lang="en-US" sz="1600" b="1"/>
              <a:t>E)</a:t>
            </a:r>
            <a:endParaRPr lang="he-IL" sz="1600" b="1"/>
          </a:p>
          <a:p>
            <a:r>
              <a:rPr lang="en-US" sz="1600" b="1"/>
              <a:t>E </a:t>
            </a:r>
            <a:r>
              <a:rPr lang="en-US" sz="1600" b="1">
                <a:sym typeface="Symbol" pitchFamily="18" charset="2"/>
              </a:rPr>
              <a:t></a:t>
            </a:r>
            <a:r>
              <a:rPr lang="en-US" sz="1600" b="1"/>
              <a:t> </a:t>
            </a:r>
            <a:r>
              <a:rPr lang="en-US" sz="1600" b="1">
                <a:sym typeface="Symbol" pitchFamily="18" charset="2"/>
              </a:rPr>
              <a:t></a:t>
            </a:r>
            <a:r>
              <a:rPr lang="en-US" sz="1600" b="1"/>
              <a:t> T</a:t>
            </a:r>
          </a:p>
          <a:p>
            <a:r>
              <a:rPr lang="en-US" sz="1600" b="1"/>
              <a:t>E </a:t>
            </a:r>
            <a:r>
              <a:rPr lang="en-US" sz="1600" b="1">
                <a:sym typeface="Symbol" pitchFamily="18" charset="2"/>
              </a:rPr>
              <a:t></a:t>
            </a:r>
            <a:r>
              <a:rPr lang="en-US" sz="1600" b="1"/>
              <a:t> </a:t>
            </a:r>
            <a:r>
              <a:rPr lang="en-US" sz="1600" b="1">
                <a:sym typeface="Symbol" pitchFamily="18" charset="2"/>
              </a:rPr>
              <a:t></a:t>
            </a:r>
            <a:r>
              <a:rPr lang="en-US" sz="1600" b="1"/>
              <a:t> E + T</a:t>
            </a:r>
          </a:p>
          <a:p>
            <a:r>
              <a:rPr lang="en-US" b="1"/>
              <a:t>T </a:t>
            </a:r>
            <a:r>
              <a:rPr lang="en-US" b="1">
                <a:sym typeface="Symbol" pitchFamily="18" charset="2"/>
              </a:rPr>
              <a:t>  T * F</a:t>
            </a:r>
            <a:endParaRPr lang="en-US" sz="1600" b="1"/>
          </a:p>
          <a:p>
            <a:r>
              <a:rPr lang="en-US" sz="1600" b="1"/>
              <a:t>T </a:t>
            </a:r>
            <a:r>
              <a:rPr lang="en-US" sz="1600" b="1">
                <a:sym typeface="Symbol" pitchFamily="18" charset="2"/>
              </a:rPr>
              <a:t></a:t>
            </a:r>
            <a:r>
              <a:rPr lang="en-US" sz="1600"/>
              <a:t> </a:t>
            </a:r>
            <a:r>
              <a:rPr lang="en-US" sz="1600" b="1">
                <a:sym typeface="Symbol" pitchFamily="18" charset="2"/>
              </a:rPr>
              <a:t> F</a:t>
            </a:r>
            <a:endParaRPr lang="en-US" sz="1600" b="1"/>
          </a:p>
          <a:p>
            <a:r>
              <a:rPr lang="en-US" sz="1600" b="1"/>
              <a:t>F </a:t>
            </a:r>
            <a:r>
              <a:rPr lang="en-US" sz="1600" b="1">
                <a:sym typeface="Symbol" pitchFamily="18" charset="2"/>
              </a:rPr>
              <a:t></a:t>
            </a:r>
            <a:r>
              <a:rPr lang="en-US" sz="1600" b="1"/>
              <a:t>  </a:t>
            </a:r>
            <a:r>
              <a:rPr lang="en-US" sz="1600" b="1">
                <a:sym typeface="Symbol" pitchFamily="18" charset="2"/>
              </a:rPr>
              <a:t></a:t>
            </a:r>
            <a:r>
              <a:rPr lang="en-US" sz="1600" b="1"/>
              <a:t> i</a:t>
            </a:r>
          </a:p>
          <a:p>
            <a:r>
              <a:rPr lang="en-US" sz="1600" b="1"/>
              <a:t>F </a:t>
            </a:r>
            <a:r>
              <a:rPr lang="en-US" sz="1600" b="1">
                <a:sym typeface="Symbol" pitchFamily="18" charset="2"/>
              </a:rPr>
              <a:t></a:t>
            </a:r>
            <a:r>
              <a:rPr lang="en-US" sz="1600" b="1"/>
              <a:t>  </a:t>
            </a:r>
            <a:r>
              <a:rPr lang="en-US" sz="1600" b="1">
                <a:sym typeface="Symbol" pitchFamily="18" charset="2"/>
              </a:rPr>
              <a:t></a:t>
            </a:r>
            <a:r>
              <a:rPr lang="en-US" sz="1600" b="1"/>
              <a:t> (E)</a:t>
            </a:r>
          </a:p>
        </p:txBody>
      </p:sp>
      <p:sp>
        <p:nvSpPr>
          <p:cNvPr id="801806" name="Line 14"/>
          <p:cNvSpPr>
            <a:spLocks noChangeShapeType="1"/>
          </p:cNvSpPr>
          <p:nvPr/>
        </p:nvSpPr>
        <p:spPr bwMode="auto">
          <a:xfrm>
            <a:off x="4319588" y="2600325"/>
            <a:ext cx="36512" cy="5318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07" name="Text Box 15"/>
          <p:cNvSpPr txBox="1">
            <a:spLocks noChangeArrowheads="1"/>
          </p:cNvSpPr>
          <p:nvPr/>
        </p:nvSpPr>
        <p:spPr bwMode="auto">
          <a:xfrm>
            <a:off x="3887788" y="2663825"/>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801808" name="Text Box 16"/>
          <p:cNvSpPr txBox="1">
            <a:spLocks noChangeArrowheads="1"/>
          </p:cNvSpPr>
          <p:nvPr/>
        </p:nvSpPr>
        <p:spPr bwMode="auto">
          <a:xfrm>
            <a:off x="2646363" y="4662488"/>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cxnSp>
        <p:nvCxnSpPr>
          <p:cNvPr id="801809" name="AutoShape 17"/>
          <p:cNvCxnSpPr>
            <a:cxnSpLocks noChangeShapeType="1"/>
            <a:stCxn id="801805" idx="1"/>
            <a:endCxn id="801805" idx="2"/>
          </p:cNvCxnSpPr>
          <p:nvPr/>
        </p:nvCxnSpPr>
        <p:spPr bwMode="auto">
          <a:xfrm rot="10800000" flipH="1" flipV="1">
            <a:off x="3184525" y="4041775"/>
            <a:ext cx="1287463" cy="954088"/>
          </a:xfrm>
          <a:prstGeom prst="curvedConnector4">
            <a:avLst>
              <a:gd name="adj1" fmla="val -16278"/>
              <a:gd name="adj2" fmla="val 121963"/>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1810" name="Text Box 18"/>
          <p:cNvSpPr txBox="1">
            <a:spLocks noChangeArrowheads="1"/>
          </p:cNvSpPr>
          <p:nvPr/>
        </p:nvSpPr>
        <p:spPr bwMode="auto">
          <a:xfrm>
            <a:off x="1439863" y="5940425"/>
            <a:ext cx="1238250" cy="37465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600" b="1"/>
              <a:t>F </a:t>
            </a:r>
            <a:r>
              <a:rPr lang="en-US" sz="1600" b="1">
                <a:sym typeface="Symbol" pitchFamily="18" charset="2"/>
              </a:rPr>
              <a:t></a:t>
            </a:r>
            <a:r>
              <a:rPr lang="en-US" sz="1600" b="1"/>
              <a:t> (E) </a:t>
            </a:r>
            <a:r>
              <a:rPr lang="en-US" sz="1600" b="1">
                <a:sym typeface="Symbol" pitchFamily="18" charset="2"/>
              </a:rPr>
              <a:t></a:t>
            </a:r>
            <a:endParaRPr lang="en-US" sz="1600" b="1"/>
          </a:p>
        </p:txBody>
      </p:sp>
      <p:sp>
        <p:nvSpPr>
          <p:cNvPr id="801811" name="Text Box 19"/>
          <p:cNvSpPr txBox="1">
            <a:spLocks noChangeArrowheads="1"/>
          </p:cNvSpPr>
          <p:nvPr/>
        </p:nvSpPr>
        <p:spPr bwMode="auto">
          <a:xfrm>
            <a:off x="2800350" y="5737225"/>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801812" name="Line 20"/>
          <p:cNvSpPr>
            <a:spLocks noChangeShapeType="1"/>
          </p:cNvSpPr>
          <p:nvPr/>
        </p:nvSpPr>
        <p:spPr bwMode="auto">
          <a:xfrm flipH="1">
            <a:off x="2698750" y="5951538"/>
            <a:ext cx="528638" cy="165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13" name="Line 21"/>
          <p:cNvSpPr>
            <a:spLocks noChangeShapeType="1"/>
          </p:cNvSpPr>
          <p:nvPr/>
        </p:nvSpPr>
        <p:spPr bwMode="auto">
          <a:xfrm flipH="1">
            <a:off x="4770438" y="4894263"/>
            <a:ext cx="22225" cy="6715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01814" name="Group 22"/>
          <p:cNvGrpSpPr>
            <a:grpSpLocks/>
          </p:cNvGrpSpPr>
          <p:nvPr/>
        </p:nvGrpSpPr>
        <p:grpSpPr bwMode="auto">
          <a:xfrm>
            <a:off x="3240088" y="5084763"/>
            <a:ext cx="2535237" cy="1158875"/>
            <a:chOff x="2015" y="2536"/>
            <a:chExt cx="1597" cy="730"/>
          </a:xfrm>
        </p:grpSpPr>
        <p:sp>
          <p:nvSpPr>
            <p:cNvPr id="801815" name="Text Box 23"/>
            <p:cNvSpPr txBox="1">
              <a:spLocks noChangeArrowheads="1"/>
            </p:cNvSpPr>
            <p:nvPr/>
          </p:nvSpPr>
          <p:spPr bwMode="auto">
            <a:xfrm>
              <a:off x="2015" y="2876"/>
              <a:ext cx="1597" cy="39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1600" b="1"/>
                <a:t>F </a:t>
              </a:r>
              <a:r>
                <a:rPr lang="en-US" sz="1600" b="1">
                  <a:sym typeface="Symbol" pitchFamily="18" charset="2"/>
                </a:rPr>
                <a:t></a:t>
              </a:r>
              <a:r>
                <a:rPr lang="en-US" sz="1600" b="1"/>
                <a:t> (E </a:t>
              </a:r>
              <a:r>
                <a:rPr lang="en-US" sz="1600" b="1">
                  <a:sym typeface="Symbol" pitchFamily="18" charset="2"/>
                </a:rPr>
                <a:t></a:t>
              </a:r>
              <a:r>
                <a:rPr lang="en-US" sz="1600" b="1"/>
                <a:t>)</a:t>
              </a:r>
              <a:endParaRPr lang="he-IL" sz="1600" b="1"/>
            </a:p>
            <a:p>
              <a:r>
                <a:rPr lang="en-US" sz="1600" b="1"/>
                <a:t>E </a:t>
              </a:r>
              <a:r>
                <a:rPr lang="en-US" sz="1600" b="1">
                  <a:sym typeface="Symbol" pitchFamily="18" charset="2"/>
                </a:rPr>
                <a:t></a:t>
              </a:r>
              <a:r>
                <a:rPr lang="en-US" sz="1600" b="1"/>
                <a:t> E </a:t>
              </a:r>
              <a:r>
                <a:rPr lang="en-US" sz="1600" b="1">
                  <a:sym typeface="Symbol" pitchFamily="18" charset="2"/>
                </a:rPr>
                <a:t></a:t>
              </a:r>
              <a:r>
                <a:rPr lang="en-US" sz="1600" b="1"/>
                <a:t> + T</a:t>
              </a:r>
            </a:p>
          </p:txBody>
        </p:sp>
        <p:sp>
          <p:nvSpPr>
            <p:cNvPr id="801816" name="Rectangle 24"/>
            <p:cNvSpPr>
              <a:spLocks noChangeArrowheads="1"/>
            </p:cNvSpPr>
            <p:nvPr/>
          </p:nvSpPr>
          <p:spPr bwMode="auto">
            <a:xfrm>
              <a:off x="2988" y="2536"/>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sz="1600" b="1"/>
                <a:t>E</a:t>
              </a:r>
              <a:endParaRPr lang="he-IL" sz="1600" b="1"/>
            </a:p>
          </p:txBody>
        </p:sp>
      </p:grpSp>
      <p:sp>
        <p:nvSpPr>
          <p:cNvPr id="801817" name="Text Box 25"/>
          <p:cNvSpPr txBox="1">
            <a:spLocks noChangeArrowheads="1"/>
          </p:cNvSpPr>
          <p:nvPr/>
        </p:nvSpPr>
        <p:spPr bwMode="auto">
          <a:xfrm>
            <a:off x="6335713" y="3276600"/>
            <a:ext cx="2535237" cy="1676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E </a:t>
            </a:r>
            <a:r>
              <a:rPr lang="en-US" sz="1600" b="1">
                <a:sym typeface="Symbol" pitchFamily="18" charset="2"/>
              </a:rPr>
              <a:t></a:t>
            </a:r>
            <a:r>
              <a:rPr lang="en-US" sz="1600" b="1"/>
              <a:t> E + </a:t>
            </a:r>
            <a:r>
              <a:rPr lang="en-US" sz="1600" b="1">
                <a:sym typeface="Symbol" pitchFamily="18" charset="2"/>
              </a:rPr>
              <a:t></a:t>
            </a:r>
            <a:r>
              <a:rPr lang="en-US" sz="1600"/>
              <a:t> </a:t>
            </a:r>
            <a:r>
              <a:rPr lang="en-US" sz="1600" b="1"/>
              <a:t>T</a:t>
            </a:r>
          </a:p>
          <a:p>
            <a:r>
              <a:rPr lang="en-US" b="1"/>
              <a:t>T </a:t>
            </a:r>
            <a:r>
              <a:rPr lang="en-US" b="1">
                <a:sym typeface="Symbol" pitchFamily="18" charset="2"/>
              </a:rPr>
              <a:t>  T * F</a:t>
            </a:r>
            <a:endParaRPr lang="en-US" sz="1600" b="1"/>
          </a:p>
          <a:p>
            <a:r>
              <a:rPr lang="en-US" sz="1600" b="1"/>
              <a:t>T </a:t>
            </a:r>
            <a:r>
              <a:rPr lang="en-US" sz="1600" b="1">
                <a:sym typeface="Symbol" pitchFamily="18" charset="2"/>
              </a:rPr>
              <a:t></a:t>
            </a:r>
            <a:r>
              <a:rPr lang="en-US" sz="1600"/>
              <a:t> </a:t>
            </a:r>
            <a:r>
              <a:rPr lang="en-US" sz="1600" b="1">
                <a:sym typeface="Symbol" pitchFamily="18" charset="2"/>
              </a:rPr>
              <a:t> F</a:t>
            </a:r>
            <a:endParaRPr lang="en-US" sz="1600" b="1"/>
          </a:p>
          <a:p>
            <a:r>
              <a:rPr lang="en-US" sz="1600" b="1"/>
              <a:t>F </a:t>
            </a:r>
            <a:r>
              <a:rPr lang="en-US" sz="1600" b="1">
                <a:sym typeface="Symbol" pitchFamily="18" charset="2"/>
              </a:rPr>
              <a:t></a:t>
            </a:r>
            <a:r>
              <a:rPr lang="en-US" sz="1600" b="1"/>
              <a:t>  </a:t>
            </a:r>
            <a:r>
              <a:rPr lang="en-US" sz="1600" b="1">
                <a:sym typeface="Symbol" pitchFamily="18" charset="2"/>
              </a:rPr>
              <a:t></a:t>
            </a:r>
            <a:r>
              <a:rPr lang="en-US" sz="1600" b="1"/>
              <a:t> i</a:t>
            </a:r>
          </a:p>
          <a:p>
            <a:r>
              <a:rPr lang="en-US" sz="1600" b="1"/>
              <a:t>F </a:t>
            </a:r>
            <a:r>
              <a:rPr lang="en-US" sz="1600" b="1">
                <a:sym typeface="Symbol" pitchFamily="18" charset="2"/>
              </a:rPr>
              <a:t></a:t>
            </a:r>
            <a:r>
              <a:rPr lang="en-US" sz="1600" b="1"/>
              <a:t>  </a:t>
            </a:r>
            <a:r>
              <a:rPr lang="en-US" sz="1600" b="1">
                <a:sym typeface="Symbol" pitchFamily="18" charset="2"/>
              </a:rPr>
              <a:t></a:t>
            </a:r>
            <a:r>
              <a:rPr lang="en-US" sz="1600" b="1"/>
              <a:t> (E)</a:t>
            </a:r>
          </a:p>
          <a:p>
            <a:pPr>
              <a:spcBef>
                <a:spcPct val="20000"/>
              </a:spcBef>
            </a:pPr>
            <a:endParaRPr lang="en-US" sz="1600" b="1"/>
          </a:p>
        </p:txBody>
      </p:sp>
      <p:sp>
        <p:nvSpPr>
          <p:cNvPr id="801818" name="Line 26"/>
          <p:cNvSpPr>
            <a:spLocks noChangeShapeType="1"/>
          </p:cNvSpPr>
          <p:nvPr/>
        </p:nvSpPr>
        <p:spPr bwMode="auto">
          <a:xfrm flipH="1">
            <a:off x="8208963" y="1477963"/>
            <a:ext cx="9525" cy="17621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19" name="Text Box 27"/>
          <p:cNvSpPr txBox="1">
            <a:spLocks noChangeArrowheads="1"/>
          </p:cNvSpPr>
          <p:nvPr/>
        </p:nvSpPr>
        <p:spPr bwMode="auto">
          <a:xfrm>
            <a:off x="8404225" y="2187575"/>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801820" name="Line 28"/>
          <p:cNvSpPr>
            <a:spLocks noChangeShapeType="1"/>
          </p:cNvSpPr>
          <p:nvPr/>
        </p:nvSpPr>
        <p:spPr bwMode="auto">
          <a:xfrm flipV="1">
            <a:off x="5751513" y="4868863"/>
            <a:ext cx="657225" cy="973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21" name="Text Box 29"/>
          <p:cNvSpPr txBox="1">
            <a:spLocks noChangeArrowheads="1"/>
          </p:cNvSpPr>
          <p:nvPr/>
        </p:nvSpPr>
        <p:spPr bwMode="auto">
          <a:xfrm>
            <a:off x="5795963" y="4932363"/>
            <a:ext cx="361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801822" name="Text Box 30"/>
          <p:cNvSpPr txBox="1">
            <a:spLocks noChangeArrowheads="1"/>
          </p:cNvSpPr>
          <p:nvPr/>
        </p:nvSpPr>
        <p:spPr bwMode="auto">
          <a:xfrm>
            <a:off x="6948488" y="5624513"/>
            <a:ext cx="1592262" cy="649287"/>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E </a:t>
            </a:r>
            <a:r>
              <a:rPr lang="en-US" sz="1600" b="1">
                <a:sym typeface="Symbol" pitchFamily="18" charset="2"/>
              </a:rPr>
              <a:t></a:t>
            </a:r>
            <a:r>
              <a:rPr lang="en-US" sz="1600" b="1"/>
              <a:t> E + T </a:t>
            </a:r>
            <a:r>
              <a:rPr lang="en-US" sz="1600" b="1">
                <a:sym typeface="Symbol" pitchFamily="18" charset="2"/>
              </a:rPr>
              <a:t></a:t>
            </a:r>
            <a:r>
              <a:rPr lang="en-US" sz="1600"/>
              <a:t> </a:t>
            </a:r>
          </a:p>
          <a:p>
            <a:r>
              <a:rPr lang="en-US" b="1"/>
              <a:t>T </a:t>
            </a:r>
            <a:r>
              <a:rPr lang="en-US" b="1">
                <a:sym typeface="Symbol" pitchFamily="18" charset="2"/>
              </a:rPr>
              <a:t> T  * F</a:t>
            </a:r>
          </a:p>
        </p:txBody>
      </p:sp>
      <p:sp>
        <p:nvSpPr>
          <p:cNvPr id="801823" name="Line 31"/>
          <p:cNvSpPr>
            <a:spLocks noChangeShapeType="1"/>
          </p:cNvSpPr>
          <p:nvPr/>
        </p:nvSpPr>
        <p:spPr bwMode="auto">
          <a:xfrm>
            <a:off x="7632700" y="4941888"/>
            <a:ext cx="34925" cy="7016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24" name="Text Box 32"/>
          <p:cNvSpPr txBox="1">
            <a:spLocks noChangeArrowheads="1"/>
          </p:cNvSpPr>
          <p:nvPr/>
        </p:nvSpPr>
        <p:spPr bwMode="auto">
          <a:xfrm>
            <a:off x="7704138" y="5003800"/>
            <a:ext cx="341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T</a:t>
            </a:r>
            <a:endParaRPr lang="he-IL" sz="1600"/>
          </a:p>
        </p:txBody>
      </p:sp>
      <p:sp>
        <p:nvSpPr>
          <p:cNvPr id="801825" name="Line 33"/>
          <p:cNvSpPr>
            <a:spLocks noChangeShapeType="1"/>
          </p:cNvSpPr>
          <p:nvPr/>
        </p:nvSpPr>
        <p:spPr bwMode="auto">
          <a:xfrm flipH="1">
            <a:off x="7029450" y="1466850"/>
            <a:ext cx="285750" cy="3524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01826" name="Group 34"/>
          <p:cNvGrpSpPr>
            <a:grpSpLocks/>
          </p:cNvGrpSpPr>
          <p:nvPr/>
        </p:nvGrpSpPr>
        <p:grpSpPr bwMode="auto">
          <a:xfrm>
            <a:off x="6119813" y="1512888"/>
            <a:ext cx="1598612" cy="695325"/>
            <a:chOff x="3863" y="687"/>
            <a:chExt cx="1007" cy="438"/>
          </a:xfrm>
        </p:grpSpPr>
        <p:sp>
          <p:nvSpPr>
            <p:cNvPr id="801827" name="Text Box 35"/>
            <p:cNvSpPr txBox="1">
              <a:spLocks noChangeArrowheads="1"/>
            </p:cNvSpPr>
            <p:nvPr/>
          </p:nvSpPr>
          <p:spPr bwMode="auto">
            <a:xfrm>
              <a:off x="3863" y="889"/>
              <a:ext cx="1007" cy="23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S </a:t>
              </a:r>
              <a:r>
                <a:rPr lang="en-US" sz="1600" b="1">
                  <a:sym typeface="Symbol" pitchFamily="18" charset="2"/>
                </a:rPr>
                <a:t></a:t>
              </a:r>
              <a:r>
                <a:rPr lang="en-US" sz="1600" b="1"/>
                <a:t> E $ </a:t>
              </a:r>
              <a:r>
                <a:rPr lang="en-US" sz="1600" b="1">
                  <a:sym typeface="Symbol" pitchFamily="18" charset="2"/>
                </a:rPr>
                <a:t></a:t>
              </a:r>
              <a:endParaRPr lang="en-US" sz="1600" b="1"/>
            </a:p>
          </p:txBody>
        </p:sp>
        <p:sp>
          <p:nvSpPr>
            <p:cNvPr id="801828" name="Text Box 36"/>
            <p:cNvSpPr txBox="1">
              <a:spLocks noChangeArrowheads="1"/>
            </p:cNvSpPr>
            <p:nvPr/>
          </p:nvSpPr>
          <p:spPr bwMode="auto">
            <a:xfrm>
              <a:off x="4553" y="687"/>
              <a:ext cx="2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a:t>
              </a:r>
            </a:p>
          </p:txBody>
        </p:sp>
      </p:grpSp>
      <p:sp>
        <p:nvSpPr>
          <p:cNvPr id="801829" name="Text Box 37"/>
          <p:cNvSpPr txBox="1">
            <a:spLocks noChangeArrowheads="1"/>
          </p:cNvSpPr>
          <p:nvPr/>
        </p:nvSpPr>
        <p:spPr bwMode="auto">
          <a:xfrm>
            <a:off x="3073400" y="5222875"/>
            <a:ext cx="220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endParaRPr lang="he-IL" sz="1600"/>
          </a:p>
        </p:txBody>
      </p:sp>
      <p:sp>
        <p:nvSpPr>
          <p:cNvPr id="801830" name="Line 38"/>
          <p:cNvSpPr>
            <a:spLocks noChangeShapeType="1"/>
          </p:cNvSpPr>
          <p:nvPr/>
        </p:nvSpPr>
        <p:spPr bwMode="auto">
          <a:xfrm flipH="1" flipV="1">
            <a:off x="1727200" y="2016125"/>
            <a:ext cx="1476375" cy="14763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31" name="Text Box 39"/>
          <p:cNvSpPr txBox="1">
            <a:spLocks noChangeArrowheads="1"/>
          </p:cNvSpPr>
          <p:nvPr/>
        </p:nvSpPr>
        <p:spPr bwMode="auto">
          <a:xfrm>
            <a:off x="2471738" y="2503488"/>
            <a:ext cx="288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i</a:t>
            </a:r>
          </a:p>
        </p:txBody>
      </p:sp>
      <p:cxnSp>
        <p:nvCxnSpPr>
          <p:cNvPr id="801832" name="AutoShape 40"/>
          <p:cNvCxnSpPr>
            <a:cxnSpLocks noChangeShapeType="1"/>
            <a:stCxn id="801817" idx="2"/>
            <a:endCxn id="801799" idx="2"/>
          </p:cNvCxnSpPr>
          <p:nvPr/>
        </p:nvCxnSpPr>
        <p:spPr bwMode="auto">
          <a:xfrm rot="16200000" flipV="1">
            <a:off x="3048794" y="416719"/>
            <a:ext cx="2727325" cy="6383337"/>
          </a:xfrm>
          <a:prstGeom prst="curvedConnector3">
            <a:avLst>
              <a:gd name="adj1" fmla="val -7685"/>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1833" name="Text Box 41"/>
          <p:cNvSpPr txBox="1">
            <a:spLocks noChangeArrowheads="1"/>
          </p:cNvSpPr>
          <p:nvPr/>
        </p:nvSpPr>
        <p:spPr bwMode="auto">
          <a:xfrm>
            <a:off x="1835150" y="3429000"/>
            <a:ext cx="338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i</a:t>
            </a:r>
          </a:p>
        </p:txBody>
      </p:sp>
      <p:sp>
        <p:nvSpPr>
          <p:cNvPr id="801834" name="Text Box 42"/>
          <p:cNvSpPr txBox="1">
            <a:spLocks noChangeArrowheads="1"/>
          </p:cNvSpPr>
          <p:nvPr/>
        </p:nvSpPr>
        <p:spPr bwMode="auto">
          <a:xfrm>
            <a:off x="5903913" y="2565400"/>
            <a:ext cx="1044575" cy="37465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T </a:t>
            </a:r>
            <a:r>
              <a:rPr lang="en-US" sz="1600" b="1">
                <a:sym typeface="Symbol" pitchFamily="18" charset="2"/>
              </a:rPr>
              <a:t></a:t>
            </a:r>
            <a:r>
              <a:rPr lang="en-US" sz="1600" b="1"/>
              <a:t> F </a:t>
            </a:r>
            <a:r>
              <a:rPr lang="en-US" sz="1600" b="1">
                <a:sym typeface="Symbol" pitchFamily="18" charset="2"/>
              </a:rPr>
              <a:t></a:t>
            </a:r>
            <a:endParaRPr lang="en-US" sz="1600" b="1"/>
          </a:p>
        </p:txBody>
      </p:sp>
      <p:sp>
        <p:nvSpPr>
          <p:cNvPr id="801835" name="Text Box 43"/>
          <p:cNvSpPr txBox="1">
            <a:spLocks noChangeArrowheads="1"/>
          </p:cNvSpPr>
          <p:nvPr/>
        </p:nvSpPr>
        <p:spPr bwMode="auto">
          <a:xfrm>
            <a:off x="5111750" y="2636838"/>
            <a:ext cx="428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F</a:t>
            </a:r>
          </a:p>
        </p:txBody>
      </p:sp>
      <p:sp>
        <p:nvSpPr>
          <p:cNvPr id="801836" name="Line 44"/>
          <p:cNvSpPr>
            <a:spLocks noChangeShapeType="1"/>
          </p:cNvSpPr>
          <p:nvPr/>
        </p:nvSpPr>
        <p:spPr bwMode="auto">
          <a:xfrm>
            <a:off x="5040313" y="2520950"/>
            <a:ext cx="827087" cy="287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37" name="Line 45"/>
          <p:cNvSpPr>
            <a:spLocks noChangeShapeType="1"/>
          </p:cNvSpPr>
          <p:nvPr/>
        </p:nvSpPr>
        <p:spPr bwMode="auto">
          <a:xfrm flipH="1" flipV="1">
            <a:off x="6659563" y="2997200"/>
            <a:ext cx="144462" cy="287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38" name="Text Box 46"/>
          <p:cNvSpPr txBox="1">
            <a:spLocks noChangeArrowheads="1"/>
          </p:cNvSpPr>
          <p:nvPr/>
        </p:nvSpPr>
        <p:spPr bwMode="auto">
          <a:xfrm>
            <a:off x="6804025" y="2960688"/>
            <a:ext cx="428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F</a:t>
            </a:r>
          </a:p>
        </p:txBody>
      </p:sp>
      <p:sp>
        <p:nvSpPr>
          <p:cNvPr id="801839" name="Line 47"/>
          <p:cNvSpPr>
            <a:spLocks noChangeShapeType="1"/>
          </p:cNvSpPr>
          <p:nvPr/>
        </p:nvSpPr>
        <p:spPr bwMode="auto">
          <a:xfrm flipH="1" flipV="1">
            <a:off x="5724525" y="3933825"/>
            <a:ext cx="6111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40" name="Text Box 48"/>
          <p:cNvSpPr txBox="1">
            <a:spLocks noChangeArrowheads="1"/>
          </p:cNvSpPr>
          <p:nvPr/>
        </p:nvSpPr>
        <p:spPr bwMode="auto">
          <a:xfrm>
            <a:off x="5903913" y="3568700"/>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801841" name="Line 49"/>
          <p:cNvSpPr>
            <a:spLocks noChangeShapeType="1"/>
          </p:cNvSpPr>
          <p:nvPr/>
        </p:nvSpPr>
        <p:spPr bwMode="auto">
          <a:xfrm flipV="1">
            <a:off x="4787900" y="2852738"/>
            <a:ext cx="1116013" cy="2524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42" name="Line 50"/>
          <p:cNvSpPr>
            <a:spLocks noChangeShapeType="1"/>
          </p:cNvSpPr>
          <p:nvPr/>
        </p:nvSpPr>
        <p:spPr bwMode="auto">
          <a:xfrm flipH="1" flipV="1">
            <a:off x="2051050" y="1304925"/>
            <a:ext cx="1836738" cy="1800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43" name="Text Box 51"/>
          <p:cNvSpPr txBox="1">
            <a:spLocks noChangeArrowheads="1"/>
          </p:cNvSpPr>
          <p:nvPr/>
        </p:nvSpPr>
        <p:spPr bwMode="auto">
          <a:xfrm>
            <a:off x="3095625" y="2133600"/>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T</a:t>
            </a:r>
            <a:endParaRPr lang="he-IL" sz="1600"/>
          </a:p>
        </p:txBody>
      </p:sp>
      <p:sp>
        <p:nvSpPr>
          <p:cNvPr id="801844" name="Text Box 52"/>
          <p:cNvSpPr txBox="1">
            <a:spLocks noChangeArrowheads="1"/>
          </p:cNvSpPr>
          <p:nvPr/>
        </p:nvSpPr>
        <p:spPr bwMode="auto">
          <a:xfrm>
            <a:off x="5219700" y="2276475"/>
            <a:ext cx="428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F</a:t>
            </a:r>
          </a:p>
        </p:txBody>
      </p:sp>
      <p:sp>
        <p:nvSpPr>
          <p:cNvPr id="801845" name="Text Box 53"/>
          <p:cNvSpPr txBox="1">
            <a:spLocks noChangeArrowheads="1"/>
          </p:cNvSpPr>
          <p:nvPr/>
        </p:nvSpPr>
        <p:spPr bwMode="auto">
          <a:xfrm>
            <a:off x="107950" y="3933825"/>
            <a:ext cx="1800225" cy="8937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b="1"/>
              <a:t>T </a:t>
            </a:r>
            <a:r>
              <a:rPr lang="en-US" b="1">
                <a:sym typeface="Symbol" pitchFamily="18" charset="2"/>
              </a:rPr>
              <a:t> T * </a:t>
            </a:r>
            <a:r>
              <a:rPr lang="en-US">
                <a:sym typeface="Symbol" pitchFamily="18" charset="2"/>
              </a:rPr>
              <a:t> </a:t>
            </a:r>
            <a:r>
              <a:rPr lang="en-US" b="1">
                <a:sym typeface="Symbol" pitchFamily="18" charset="2"/>
              </a:rPr>
              <a:t>F</a:t>
            </a:r>
            <a:endParaRPr lang="en-US" sz="1600" b="1"/>
          </a:p>
          <a:p>
            <a:r>
              <a:rPr lang="en-US" sz="1600" b="1"/>
              <a:t>F </a:t>
            </a:r>
            <a:r>
              <a:rPr lang="en-US" sz="1600" b="1">
                <a:sym typeface="Symbol" pitchFamily="18" charset="2"/>
              </a:rPr>
              <a:t></a:t>
            </a:r>
            <a:r>
              <a:rPr lang="en-US" sz="1600" b="1"/>
              <a:t>  </a:t>
            </a:r>
            <a:r>
              <a:rPr lang="en-US" sz="1600" b="1">
                <a:sym typeface="Symbol" pitchFamily="18" charset="2"/>
              </a:rPr>
              <a:t></a:t>
            </a:r>
            <a:r>
              <a:rPr lang="en-US" sz="1600" b="1"/>
              <a:t> i</a:t>
            </a:r>
          </a:p>
          <a:p>
            <a:r>
              <a:rPr lang="en-US" sz="1600" b="1"/>
              <a:t>F </a:t>
            </a:r>
            <a:r>
              <a:rPr lang="en-US" sz="1600" b="1">
                <a:sym typeface="Symbol" pitchFamily="18" charset="2"/>
              </a:rPr>
              <a:t></a:t>
            </a:r>
            <a:r>
              <a:rPr lang="en-US" sz="1600" b="1"/>
              <a:t>  </a:t>
            </a:r>
            <a:r>
              <a:rPr lang="en-US" sz="1600" b="1">
                <a:sym typeface="Symbol" pitchFamily="18" charset="2"/>
              </a:rPr>
              <a:t></a:t>
            </a:r>
            <a:r>
              <a:rPr lang="en-US" sz="1600" b="1"/>
              <a:t> (E)</a:t>
            </a:r>
          </a:p>
        </p:txBody>
      </p:sp>
      <p:sp>
        <p:nvSpPr>
          <p:cNvPr id="801846" name="Line 54"/>
          <p:cNvSpPr>
            <a:spLocks noChangeShapeType="1"/>
          </p:cNvSpPr>
          <p:nvPr/>
        </p:nvSpPr>
        <p:spPr bwMode="auto">
          <a:xfrm flipV="1">
            <a:off x="755650" y="2241550"/>
            <a:ext cx="468313" cy="16922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47" name="Text Box 55"/>
          <p:cNvSpPr txBox="1">
            <a:spLocks noChangeArrowheads="1"/>
          </p:cNvSpPr>
          <p:nvPr/>
        </p:nvSpPr>
        <p:spPr bwMode="auto">
          <a:xfrm>
            <a:off x="576263" y="2960688"/>
            <a:ext cx="338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i</a:t>
            </a:r>
          </a:p>
        </p:txBody>
      </p:sp>
      <p:sp>
        <p:nvSpPr>
          <p:cNvPr id="801848" name="Line 56"/>
          <p:cNvSpPr>
            <a:spLocks noChangeShapeType="1"/>
          </p:cNvSpPr>
          <p:nvPr/>
        </p:nvSpPr>
        <p:spPr bwMode="auto">
          <a:xfrm flipV="1">
            <a:off x="1908175" y="3933825"/>
            <a:ext cx="129540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49" name="Text Box 57"/>
          <p:cNvSpPr txBox="1">
            <a:spLocks noChangeArrowheads="1"/>
          </p:cNvSpPr>
          <p:nvPr/>
        </p:nvSpPr>
        <p:spPr bwMode="auto">
          <a:xfrm>
            <a:off x="2339975" y="3789363"/>
            <a:ext cx="25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801850" name="Text Box 58"/>
          <p:cNvSpPr txBox="1">
            <a:spLocks noChangeArrowheads="1"/>
          </p:cNvSpPr>
          <p:nvPr/>
        </p:nvSpPr>
        <p:spPr bwMode="auto">
          <a:xfrm>
            <a:off x="395288" y="5337175"/>
            <a:ext cx="1512887" cy="4048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b="1"/>
              <a:t>T </a:t>
            </a:r>
            <a:r>
              <a:rPr lang="en-US" b="1">
                <a:sym typeface="Symbol" pitchFamily="18" charset="2"/>
              </a:rPr>
              <a:t> T * F </a:t>
            </a:r>
          </a:p>
        </p:txBody>
      </p:sp>
      <p:sp>
        <p:nvSpPr>
          <p:cNvPr id="801851" name="Line 59"/>
          <p:cNvSpPr>
            <a:spLocks noChangeShapeType="1"/>
          </p:cNvSpPr>
          <p:nvPr/>
        </p:nvSpPr>
        <p:spPr bwMode="auto">
          <a:xfrm>
            <a:off x="981075" y="4833938"/>
            <a:ext cx="26988" cy="5032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52" name="Text Box 60"/>
          <p:cNvSpPr txBox="1">
            <a:spLocks noChangeArrowheads="1"/>
          </p:cNvSpPr>
          <p:nvPr/>
        </p:nvSpPr>
        <p:spPr bwMode="auto">
          <a:xfrm>
            <a:off x="1116013" y="4905375"/>
            <a:ext cx="428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F</a:t>
            </a:r>
          </a:p>
        </p:txBody>
      </p:sp>
      <p:cxnSp>
        <p:nvCxnSpPr>
          <p:cNvPr id="801853" name="AutoShape 61"/>
          <p:cNvCxnSpPr>
            <a:cxnSpLocks noChangeShapeType="1"/>
          </p:cNvCxnSpPr>
          <p:nvPr/>
        </p:nvCxnSpPr>
        <p:spPr bwMode="auto">
          <a:xfrm rot="10800000">
            <a:off x="114300" y="4365625"/>
            <a:ext cx="7626350" cy="1919288"/>
          </a:xfrm>
          <a:prstGeom prst="curvedConnector3">
            <a:avLst>
              <a:gd name="adj1" fmla="val 100079"/>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1854" name="Text Box 62"/>
          <p:cNvSpPr txBox="1">
            <a:spLocks noChangeArrowheads="1"/>
          </p:cNvSpPr>
          <p:nvPr/>
        </p:nvSpPr>
        <p:spPr bwMode="auto">
          <a:xfrm>
            <a:off x="6119813" y="6273800"/>
            <a:ext cx="361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801855" name="Line 63"/>
          <p:cNvSpPr>
            <a:spLocks noChangeShapeType="1"/>
          </p:cNvSpPr>
          <p:nvPr/>
        </p:nvSpPr>
        <p:spPr bwMode="auto">
          <a:xfrm flipH="1">
            <a:off x="358775" y="1665288"/>
            <a:ext cx="325438" cy="22558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856" name="Text Box 64"/>
          <p:cNvSpPr txBox="1">
            <a:spLocks noChangeArrowheads="1"/>
          </p:cNvSpPr>
          <p:nvPr/>
        </p:nvSpPr>
        <p:spPr bwMode="auto">
          <a:xfrm>
            <a:off x="179388" y="2420938"/>
            <a:ext cx="361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Tree>
    <p:extLst>
      <p:ext uri="{BB962C8B-B14F-4D97-AF65-F5344CB8AC3E}">
        <p14:creationId xmlns:p14="http://schemas.microsoft.com/office/powerpoint/2010/main" val="1385461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p:txBody>
          <a:bodyPr/>
          <a:lstStyle/>
          <a:p>
            <a:r>
              <a:rPr lang="en-US" dirty="0" smtClean="0"/>
              <a:t>Q3: Parsing</a:t>
            </a:r>
            <a:endParaRPr lang="en-US" dirty="0"/>
          </a:p>
        </p:txBody>
      </p:sp>
      <p:sp>
        <p:nvSpPr>
          <p:cNvPr id="803843" name="Rectangle 3"/>
          <p:cNvSpPr>
            <a:spLocks noGrp="1" noChangeArrowheads="1"/>
          </p:cNvSpPr>
          <p:nvPr>
            <p:ph type="body" sz="half" idx="1"/>
          </p:nvPr>
        </p:nvSpPr>
        <p:spPr>
          <a:xfrm>
            <a:off x="457200" y="1600200"/>
            <a:ext cx="8218488" cy="4530725"/>
          </a:xfrm>
        </p:spPr>
        <p:txBody>
          <a:bodyPr/>
          <a:lstStyle/>
          <a:p>
            <a:pPr marL="533400" indent="-533400"/>
            <a:r>
              <a:rPr lang="en-US" sz="2800" dirty="0"/>
              <a:t>Is the following grammar </a:t>
            </a:r>
            <a:r>
              <a:rPr lang="en-US" sz="2800" dirty="0" smtClean="0"/>
              <a:t>in </a:t>
            </a:r>
            <a:r>
              <a:rPr lang="en-US" sz="2800" dirty="0"/>
              <a:t>SLR(1)? </a:t>
            </a:r>
          </a:p>
          <a:p>
            <a:pPr marL="914400" lvl="1" indent="-457200">
              <a:buFont typeface="Wingdings" pitchFamily="2" charset="2"/>
              <a:buNone/>
            </a:pPr>
            <a:endParaRPr lang="en-US" sz="2400" dirty="0"/>
          </a:p>
          <a:p>
            <a:pPr marL="914400" lvl="1" indent="-457200">
              <a:buFont typeface="Wingdings" pitchFamily="2" charset="2"/>
              <a:buNone/>
            </a:pPr>
            <a:r>
              <a:rPr lang="en-US" sz="2400" dirty="0"/>
              <a:t>E </a:t>
            </a:r>
            <a:r>
              <a:rPr lang="en-US" sz="2400" dirty="0">
                <a:sym typeface="Symbol" pitchFamily="18" charset="2"/>
              </a:rPr>
              <a:t></a:t>
            </a:r>
            <a:r>
              <a:rPr lang="en-US" sz="2400" dirty="0"/>
              <a:t> E + T</a:t>
            </a:r>
          </a:p>
          <a:p>
            <a:pPr marL="914400" lvl="1" indent="-457200">
              <a:buFont typeface="Wingdings" pitchFamily="2" charset="2"/>
              <a:buNone/>
            </a:pPr>
            <a:r>
              <a:rPr lang="en-US" sz="2400" dirty="0"/>
              <a:t>T </a:t>
            </a:r>
            <a:r>
              <a:rPr lang="en-US" sz="2400" dirty="0">
                <a:sym typeface="Symbol" pitchFamily="18" charset="2"/>
              </a:rPr>
              <a:t> T * F</a:t>
            </a:r>
            <a:endParaRPr lang="en-US" sz="2400" dirty="0"/>
          </a:p>
          <a:p>
            <a:pPr marL="914400" lvl="1" indent="-457200">
              <a:buFont typeface="Wingdings" pitchFamily="2" charset="2"/>
              <a:buNone/>
            </a:pPr>
            <a:r>
              <a:rPr lang="en-US" sz="2400" dirty="0"/>
              <a:t>E </a:t>
            </a:r>
            <a:r>
              <a:rPr lang="en-US" sz="2400" dirty="0">
                <a:sym typeface="Symbol" pitchFamily="18" charset="2"/>
              </a:rPr>
              <a:t> T</a:t>
            </a:r>
            <a:endParaRPr lang="en-US" sz="2400" dirty="0"/>
          </a:p>
          <a:p>
            <a:pPr marL="914400" lvl="1" indent="-457200">
              <a:buFont typeface="Wingdings" pitchFamily="2" charset="2"/>
              <a:buNone/>
            </a:pPr>
            <a:r>
              <a:rPr lang="en-US" sz="2400" dirty="0"/>
              <a:t>T </a:t>
            </a:r>
            <a:r>
              <a:rPr lang="en-US" sz="2400" dirty="0">
                <a:sym typeface="Symbol" pitchFamily="18" charset="2"/>
              </a:rPr>
              <a:t> F</a:t>
            </a:r>
            <a:endParaRPr lang="en-US" sz="2400" dirty="0"/>
          </a:p>
          <a:p>
            <a:pPr marL="914400" lvl="1" indent="-457200">
              <a:buFont typeface="Wingdings" pitchFamily="2" charset="2"/>
              <a:buNone/>
            </a:pPr>
            <a:r>
              <a:rPr lang="en-US" sz="2400" dirty="0"/>
              <a:t>F </a:t>
            </a:r>
            <a:r>
              <a:rPr lang="en-US" sz="2400" dirty="0">
                <a:sym typeface="Symbol" pitchFamily="18" charset="2"/>
              </a:rPr>
              <a:t></a:t>
            </a:r>
            <a:r>
              <a:rPr lang="en-US" sz="2400" dirty="0"/>
              <a:t> id</a:t>
            </a:r>
          </a:p>
          <a:p>
            <a:pPr marL="914400" lvl="1" indent="-457200">
              <a:buFont typeface="Wingdings" pitchFamily="2" charset="2"/>
              <a:buNone/>
            </a:pPr>
            <a:r>
              <a:rPr lang="en-US" sz="2400" dirty="0"/>
              <a:t>F </a:t>
            </a:r>
            <a:r>
              <a:rPr lang="en-US" sz="2400" dirty="0">
                <a:sym typeface="Symbol" pitchFamily="18" charset="2"/>
              </a:rPr>
              <a:t></a:t>
            </a:r>
            <a:r>
              <a:rPr lang="en-US" sz="2400" dirty="0"/>
              <a:t> (E)</a:t>
            </a:r>
          </a:p>
          <a:p>
            <a:pPr marL="914400" lvl="1" indent="-457200">
              <a:buFont typeface="Wingdings" pitchFamily="2" charset="2"/>
              <a:buNone/>
            </a:pPr>
            <a:endParaRPr lang="en-US" sz="2400" dirty="0"/>
          </a:p>
        </p:txBody>
      </p:sp>
      <p:sp>
        <p:nvSpPr>
          <p:cNvPr id="2" name="TextBox 1"/>
          <p:cNvSpPr txBox="1"/>
          <p:nvPr/>
        </p:nvSpPr>
        <p:spPr>
          <a:xfrm>
            <a:off x="1219200" y="6019800"/>
            <a:ext cx="3649910" cy="369332"/>
          </a:xfrm>
          <a:prstGeom prst="rect">
            <a:avLst/>
          </a:prstGeom>
          <a:noFill/>
        </p:spPr>
        <p:txBody>
          <a:bodyPr wrap="none" rtlCol="0">
            <a:spAutoFit/>
          </a:bodyPr>
          <a:lstStyle/>
          <a:p>
            <a:r>
              <a:rPr lang="en-US" dirty="0" smtClean="0"/>
              <a:t>( We already know that its not LR(0) )</a:t>
            </a:r>
            <a:endParaRPr lang="en-US" dirty="0"/>
          </a:p>
        </p:txBody>
      </p:sp>
    </p:spTree>
    <p:extLst>
      <p:ext uri="{BB962C8B-B14F-4D97-AF65-F5344CB8AC3E}">
        <p14:creationId xmlns:p14="http://schemas.microsoft.com/office/powerpoint/2010/main" val="2152903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B92BA83B-7DFF-4549-BEBE-224004607D1C}" type="slidenum">
              <a:rPr lang="en-US"/>
              <a:pPr/>
              <a:t>16</a:t>
            </a:fld>
            <a:endParaRPr lang="en-US"/>
          </a:p>
        </p:txBody>
      </p:sp>
      <p:sp>
        <p:nvSpPr>
          <p:cNvPr id="804868" name="Text Box 4"/>
          <p:cNvSpPr txBox="1">
            <a:spLocks noChangeArrowheads="1"/>
          </p:cNvSpPr>
          <p:nvPr/>
        </p:nvSpPr>
        <p:spPr bwMode="auto">
          <a:xfrm>
            <a:off x="6078537" y="1222061"/>
            <a:ext cx="1377950" cy="70485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1600" b="1"/>
              <a:t>E </a:t>
            </a:r>
            <a:r>
              <a:rPr lang="en-US" sz="1600" b="1">
                <a:sym typeface="Symbol" pitchFamily="18" charset="2"/>
              </a:rPr>
              <a:t></a:t>
            </a:r>
            <a:r>
              <a:rPr lang="en-US" sz="1600" b="1"/>
              <a:t> T</a:t>
            </a:r>
            <a:r>
              <a:rPr lang="en-US" sz="1600"/>
              <a:t> </a:t>
            </a:r>
            <a:r>
              <a:rPr lang="en-US" sz="1600" b="1">
                <a:sym typeface="Symbol" pitchFamily="18" charset="2"/>
              </a:rPr>
              <a:t></a:t>
            </a:r>
          </a:p>
          <a:p>
            <a:pPr>
              <a:spcBef>
                <a:spcPct val="20000"/>
              </a:spcBef>
            </a:pPr>
            <a:r>
              <a:rPr lang="en-US" b="1"/>
              <a:t>T </a:t>
            </a:r>
            <a:r>
              <a:rPr lang="en-US" b="1">
                <a:sym typeface="Symbol" pitchFamily="18" charset="2"/>
              </a:rPr>
              <a:t> T  * F</a:t>
            </a:r>
          </a:p>
        </p:txBody>
      </p:sp>
      <p:sp>
        <p:nvSpPr>
          <p:cNvPr id="804894" name="Text Box 30"/>
          <p:cNvSpPr txBox="1">
            <a:spLocks noChangeArrowheads="1"/>
          </p:cNvSpPr>
          <p:nvPr/>
        </p:nvSpPr>
        <p:spPr bwMode="auto">
          <a:xfrm>
            <a:off x="5971381" y="4456113"/>
            <a:ext cx="1592262" cy="649287"/>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E </a:t>
            </a:r>
            <a:r>
              <a:rPr lang="en-US" sz="1600" b="1">
                <a:sym typeface="Symbol" pitchFamily="18" charset="2"/>
              </a:rPr>
              <a:t></a:t>
            </a:r>
            <a:r>
              <a:rPr lang="en-US" sz="1600" b="1"/>
              <a:t> E + T </a:t>
            </a:r>
            <a:r>
              <a:rPr lang="en-US" sz="1600" b="1">
                <a:sym typeface="Symbol" pitchFamily="18" charset="2"/>
              </a:rPr>
              <a:t></a:t>
            </a:r>
            <a:r>
              <a:rPr lang="en-US" sz="1600"/>
              <a:t> </a:t>
            </a:r>
          </a:p>
          <a:p>
            <a:r>
              <a:rPr lang="en-US" b="1"/>
              <a:t>T </a:t>
            </a:r>
            <a:r>
              <a:rPr lang="en-US" b="1">
                <a:sym typeface="Symbol" pitchFamily="18" charset="2"/>
              </a:rPr>
              <a:t> T  * F</a:t>
            </a:r>
          </a:p>
        </p:txBody>
      </p:sp>
      <p:sp>
        <p:nvSpPr>
          <p:cNvPr id="804917" name="Text Box 53"/>
          <p:cNvSpPr txBox="1">
            <a:spLocks noChangeArrowheads="1"/>
          </p:cNvSpPr>
          <p:nvPr/>
        </p:nvSpPr>
        <p:spPr bwMode="auto">
          <a:xfrm>
            <a:off x="5867400" y="2699708"/>
            <a:ext cx="1800225" cy="8937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b="1"/>
              <a:t>T </a:t>
            </a:r>
            <a:r>
              <a:rPr lang="en-US" b="1">
                <a:sym typeface="Symbol" pitchFamily="18" charset="2"/>
              </a:rPr>
              <a:t> T * </a:t>
            </a:r>
            <a:r>
              <a:rPr lang="en-US">
                <a:sym typeface="Symbol" pitchFamily="18" charset="2"/>
              </a:rPr>
              <a:t> </a:t>
            </a:r>
            <a:r>
              <a:rPr lang="en-US" b="1">
                <a:sym typeface="Symbol" pitchFamily="18" charset="2"/>
              </a:rPr>
              <a:t>F</a:t>
            </a:r>
            <a:endParaRPr lang="en-US" sz="1600" b="1"/>
          </a:p>
          <a:p>
            <a:r>
              <a:rPr lang="en-US" sz="1600" b="1"/>
              <a:t>F </a:t>
            </a:r>
            <a:r>
              <a:rPr lang="en-US" sz="1600" b="1">
                <a:sym typeface="Symbol" pitchFamily="18" charset="2"/>
              </a:rPr>
              <a:t></a:t>
            </a:r>
            <a:r>
              <a:rPr lang="en-US" sz="1600" b="1"/>
              <a:t>  </a:t>
            </a:r>
            <a:r>
              <a:rPr lang="en-US" sz="1600" b="1">
                <a:sym typeface="Symbol" pitchFamily="18" charset="2"/>
              </a:rPr>
              <a:t></a:t>
            </a:r>
            <a:r>
              <a:rPr lang="en-US" sz="1600" b="1"/>
              <a:t> i</a:t>
            </a:r>
          </a:p>
          <a:p>
            <a:r>
              <a:rPr lang="en-US" sz="1600" b="1"/>
              <a:t>F </a:t>
            </a:r>
            <a:r>
              <a:rPr lang="en-US" sz="1600" b="1">
                <a:sym typeface="Symbol" pitchFamily="18" charset="2"/>
              </a:rPr>
              <a:t></a:t>
            </a:r>
            <a:r>
              <a:rPr lang="en-US" sz="1600" b="1"/>
              <a:t>  </a:t>
            </a:r>
            <a:r>
              <a:rPr lang="en-US" sz="1600" b="1">
                <a:sym typeface="Symbol" pitchFamily="18" charset="2"/>
              </a:rPr>
              <a:t></a:t>
            </a:r>
            <a:r>
              <a:rPr lang="en-US" sz="1600" b="1"/>
              <a:t> (E)</a:t>
            </a:r>
          </a:p>
        </p:txBody>
      </p:sp>
      <p:cxnSp>
        <p:nvCxnSpPr>
          <p:cNvPr id="804925" name="AutoShape 61"/>
          <p:cNvCxnSpPr>
            <a:cxnSpLocks noChangeShapeType="1"/>
            <a:stCxn id="804894" idx="0"/>
            <a:endCxn id="804917" idx="2"/>
          </p:cNvCxnSpPr>
          <p:nvPr/>
        </p:nvCxnSpPr>
        <p:spPr bwMode="auto">
          <a:xfrm rot="5400000" flipH="1" flipV="1">
            <a:off x="6336191" y="4024792"/>
            <a:ext cx="862642" cy="1"/>
          </a:xfrm>
          <a:prstGeom prst="curvedConnector3">
            <a:avLst>
              <a:gd name="adj1" fmla="val 50000"/>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4926" name="Text Box 62"/>
          <p:cNvSpPr txBox="1">
            <a:spLocks noChangeArrowheads="1"/>
          </p:cNvSpPr>
          <p:nvPr/>
        </p:nvSpPr>
        <p:spPr bwMode="auto">
          <a:xfrm>
            <a:off x="6446674" y="3905053"/>
            <a:ext cx="361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dirty="0"/>
              <a:t>*</a:t>
            </a:r>
            <a:endParaRPr lang="he-IL" sz="1600" dirty="0"/>
          </a:p>
        </p:txBody>
      </p:sp>
      <p:sp>
        <p:nvSpPr>
          <p:cNvPr id="804928" name="Text Box 64"/>
          <p:cNvSpPr txBox="1">
            <a:spLocks noChangeArrowheads="1"/>
          </p:cNvSpPr>
          <p:nvPr/>
        </p:nvSpPr>
        <p:spPr bwMode="auto">
          <a:xfrm>
            <a:off x="6397953" y="2163133"/>
            <a:ext cx="361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sz="1600"/>
              <a:t>*</a:t>
            </a:r>
            <a:endParaRPr lang="he-IL" sz="1600"/>
          </a:p>
        </p:txBody>
      </p:sp>
      <p:sp>
        <p:nvSpPr>
          <p:cNvPr id="804929" name="Text Box 65"/>
          <p:cNvSpPr txBox="1">
            <a:spLocks noChangeArrowheads="1"/>
          </p:cNvSpPr>
          <p:nvPr/>
        </p:nvSpPr>
        <p:spPr bwMode="auto">
          <a:xfrm>
            <a:off x="513877" y="6096000"/>
            <a:ext cx="36306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sz="1400" dirty="0"/>
              <a:t> </a:t>
            </a:r>
            <a:r>
              <a:rPr lang="en-US" sz="1400" dirty="0" smtClean="0"/>
              <a:t>compute FOLLOW </a:t>
            </a:r>
            <a:r>
              <a:rPr lang="en-US" sz="1400" dirty="0"/>
              <a:t>sets for each non </a:t>
            </a:r>
            <a:r>
              <a:rPr lang="en-US" sz="1400" dirty="0" smtClean="0"/>
              <a:t>terminal</a:t>
            </a:r>
            <a:endParaRPr lang="en-US" sz="1400" dirty="0"/>
          </a:p>
          <a:p>
            <a:pPr>
              <a:buFontTx/>
              <a:buChar char="•"/>
            </a:pPr>
            <a:r>
              <a:rPr lang="en-US" sz="1400" dirty="0"/>
              <a:t> Use the FOLLOW set to break </a:t>
            </a:r>
            <a:r>
              <a:rPr lang="en-US" sz="1400" dirty="0" smtClean="0"/>
              <a:t>conflicts</a:t>
            </a:r>
            <a:endParaRPr lang="en-US" sz="1400" dirty="0"/>
          </a:p>
        </p:txBody>
      </p:sp>
      <p:sp>
        <p:nvSpPr>
          <p:cNvPr id="804932" name="Text Box 68"/>
          <p:cNvSpPr txBox="1">
            <a:spLocks noChangeArrowheads="1"/>
          </p:cNvSpPr>
          <p:nvPr/>
        </p:nvSpPr>
        <p:spPr bwMode="auto">
          <a:xfrm>
            <a:off x="6397953" y="6096000"/>
            <a:ext cx="9140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t>SLR(1)</a:t>
            </a:r>
          </a:p>
        </p:txBody>
      </p:sp>
      <p:sp>
        <p:nvSpPr>
          <p:cNvPr id="2" name="Rounded Rectangle 1"/>
          <p:cNvSpPr/>
          <p:nvPr/>
        </p:nvSpPr>
        <p:spPr>
          <a:xfrm>
            <a:off x="1954212" y="914400"/>
            <a:ext cx="2209800" cy="2234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FIRST(E) = ?</a:t>
            </a:r>
          </a:p>
          <a:p>
            <a:pPr lvl="1"/>
            <a:r>
              <a:rPr lang="en-US" dirty="0"/>
              <a:t>E </a:t>
            </a:r>
            <a:r>
              <a:rPr lang="en-US" dirty="0">
                <a:sym typeface="Symbol" pitchFamily="18" charset="2"/>
              </a:rPr>
              <a:t></a:t>
            </a:r>
            <a:r>
              <a:rPr lang="en-US" dirty="0"/>
              <a:t> E + T</a:t>
            </a:r>
          </a:p>
          <a:p>
            <a:pPr lvl="1"/>
            <a:r>
              <a:rPr lang="en-US" dirty="0"/>
              <a:t>E </a:t>
            </a:r>
            <a:r>
              <a:rPr lang="en-US" dirty="0">
                <a:sym typeface="Symbol" pitchFamily="18" charset="2"/>
              </a:rPr>
              <a:t> T</a:t>
            </a:r>
          </a:p>
          <a:p>
            <a:r>
              <a:rPr lang="en-US" dirty="0">
                <a:sym typeface="Symbol" pitchFamily="18" charset="2"/>
              </a:rPr>
              <a:t>FIRST(T) = ?</a:t>
            </a:r>
          </a:p>
          <a:p>
            <a:pPr lvl="1"/>
            <a:r>
              <a:rPr lang="en-US" dirty="0"/>
              <a:t>T </a:t>
            </a:r>
            <a:r>
              <a:rPr lang="en-US" dirty="0">
                <a:sym typeface="Symbol" pitchFamily="18" charset="2"/>
              </a:rPr>
              <a:t> T * F</a:t>
            </a:r>
            <a:endParaRPr lang="en-US" dirty="0"/>
          </a:p>
          <a:p>
            <a:pPr lvl="1"/>
            <a:r>
              <a:rPr lang="en-US" dirty="0"/>
              <a:t>T </a:t>
            </a:r>
            <a:r>
              <a:rPr lang="en-US" dirty="0">
                <a:sym typeface="Symbol" pitchFamily="18" charset="2"/>
              </a:rPr>
              <a:t> F</a:t>
            </a:r>
          </a:p>
          <a:p>
            <a:r>
              <a:rPr lang="en-US" dirty="0">
                <a:sym typeface="Symbol" pitchFamily="18" charset="2"/>
              </a:rPr>
              <a:t>FIRST(F) = { id,( </a:t>
            </a:r>
            <a:r>
              <a:rPr lang="en-US" dirty="0" smtClean="0">
                <a:sym typeface="Symbol" pitchFamily="18" charset="2"/>
              </a:rPr>
              <a:t>}</a:t>
            </a:r>
            <a:endParaRPr lang="en-US" dirty="0">
              <a:sym typeface="Symbol" pitchFamily="18" charset="2"/>
            </a:endParaRPr>
          </a:p>
        </p:txBody>
      </p:sp>
      <p:sp>
        <p:nvSpPr>
          <p:cNvPr id="15" name="Rounded Rectangle 14"/>
          <p:cNvSpPr/>
          <p:nvPr/>
        </p:nvSpPr>
        <p:spPr>
          <a:xfrm>
            <a:off x="228600" y="3228496"/>
            <a:ext cx="3935412" cy="25939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dirty="0" smtClean="0"/>
              <a:t>S</a:t>
            </a:r>
            <a:r>
              <a:rPr lang="en-US" dirty="0" smtClean="0"/>
              <a:t> </a:t>
            </a:r>
            <a:r>
              <a:rPr lang="en-US" dirty="0">
                <a:sym typeface="Symbol" pitchFamily="18" charset="2"/>
              </a:rPr>
              <a:t></a:t>
            </a:r>
            <a:r>
              <a:rPr lang="en-US" dirty="0"/>
              <a:t> E$</a:t>
            </a:r>
            <a:endParaRPr lang="en-US" sz="2000" dirty="0"/>
          </a:p>
          <a:p>
            <a:r>
              <a:rPr lang="en-US" dirty="0" smtClean="0">
                <a:sym typeface="Symbol" pitchFamily="18" charset="2"/>
              </a:rPr>
              <a:t>FOLLOW(E) = </a:t>
            </a:r>
            <a:r>
              <a:rPr lang="en-US" dirty="0">
                <a:sym typeface="Symbol" pitchFamily="18" charset="2"/>
              </a:rPr>
              <a:t>FOLLOW(E</a:t>
            </a:r>
            <a:r>
              <a:rPr lang="en-US" dirty="0" smtClean="0">
                <a:sym typeface="Symbol" pitchFamily="18" charset="2"/>
              </a:rPr>
              <a:t>) U { $ }</a:t>
            </a:r>
          </a:p>
          <a:p>
            <a:pPr marL="457200" lvl="2"/>
            <a:r>
              <a:rPr lang="en-US" sz="2000" dirty="0"/>
              <a:t>E </a:t>
            </a:r>
            <a:r>
              <a:rPr lang="en-US" sz="2000" dirty="0">
                <a:sym typeface="Symbol" pitchFamily="18" charset="2"/>
              </a:rPr>
              <a:t></a:t>
            </a:r>
            <a:r>
              <a:rPr lang="en-US" sz="2000" dirty="0"/>
              <a:t> E + T</a:t>
            </a:r>
          </a:p>
          <a:p>
            <a:r>
              <a:rPr lang="en-US" dirty="0">
                <a:sym typeface="Symbol" pitchFamily="18" charset="2"/>
              </a:rPr>
              <a:t>FOLLOW(E) = FOLLOW(E) U { + }</a:t>
            </a:r>
          </a:p>
          <a:p>
            <a:pPr marL="457200" lvl="2"/>
            <a:r>
              <a:rPr lang="en-US" sz="2000" dirty="0" smtClean="0"/>
              <a:t>F </a:t>
            </a:r>
            <a:r>
              <a:rPr lang="en-US" sz="2000" dirty="0">
                <a:sym typeface="Symbol" pitchFamily="18" charset="2"/>
              </a:rPr>
              <a:t></a:t>
            </a:r>
            <a:r>
              <a:rPr lang="en-US" sz="2000" dirty="0"/>
              <a:t> (E)</a:t>
            </a:r>
          </a:p>
          <a:p>
            <a:r>
              <a:rPr lang="en-US" dirty="0">
                <a:sym typeface="Symbol" pitchFamily="18" charset="2"/>
              </a:rPr>
              <a:t>FOLLOW(E) = FOLLOW(E) U { </a:t>
            </a:r>
            <a:r>
              <a:rPr lang="en-US" dirty="0" smtClean="0">
                <a:sym typeface="Symbol" pitchFamily="18" charset="2"/>
              </a:rPr>
              <a:t>) }</a:t>
            </a:r>
          </a:p>
          <a:p>
            <a:endParaRPr lang="en-US" dirty="0">
              <a:sym typeface="Symbol" pitchFamily="18" charset="2"/>
            </a:endParaRPr>
          </a:p>
          <a:p>
            <a:r>
              <a:rPr lang="en-US" dirty="0">
                <a:solidFill>
                  <a:srgbClr val="FFFF00"/>
                </a:solidFill>
                <a:cs typeface="Times New Roman" pitchFamily="18" charset="0"/>
              </a:rPr>
              <a:t>FOLLOW(E) = </a:t>
            </a:r>
            <a:r>
              <a:rPr lang="en-US" dirty="0" smtClean="0">
                <a:solidFill>
                  <a:srgbClr val="FFFF00"/>
                </a:solidFill>
                <a:cs typeface="Times New Roman" pitchFamily="18" charset="0"/>
              </a:rPr>
              <a:t>{),+,$}</a:t>
            </a:r>
            <a:endParaRPr lang="en-US" dirty="0">
              <a:solidFill>
                <a:srgbClr val="FFFF00"/>
              </a:solidFill>
              <a:cs typeface="Times New Roman" pitchFamily="18" charset="0"/>
            </a:endParaRPr>
          </a:p>
        </p:txBody>
      </p:sp>
      <p:sp>
        <p:nvSpPr>
          <p:cNvPr id="3" name="Rounded Rectangle 2"/>
          <p:cNvSpPr/>
          <p:nvPr/>
        </p:nvSpPr>
        <p:spPr>
          <a:xfrm>
            <a:off x="228600" y="914400"/>
            <a:ext cx="1522058" cy="2234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S</a:t>
            </a:r>
            <a:r>
              <a:rPr lang="en-US" dirty="0"/>
              <a:t> </a:t>
            </a:r>
            <a:r>
              <a:rPr lang="en-US" dirty="0">
                <a:sym typeface="Symbol" pitchFamily="18" charset="2"/>
              </a:rPr>
              <a:t></a:t>
            </a:r>
            <a:r>
              <a:rPr lang="en-US" dirty="0"/>
              <a:t> E$</a:t>
            </a:r>
            <a:endParaRPr lang="en-US" sz="2000" dirty="0"/>
          </a:p>
          <a:p>
            <a:r>
              <a:rPr lang="en-US" sz="2000" dirty="0"/>
              <a:t>E </a:t>
            </a:r>
            <a:r>
              <a:rPr lang="en-US" sz="2000" dirty="0">
                <a:sym typeface="Symbol" pitchFamily="18" charset="2"/>
              </a:rPr>
              <a:t></a:t>
            </a:r>
            <a:r>
              <a:rPr lang="en-US" sz="2000" dirty="0"/>
              <a:t> E + T</a:t>
            </a:r>
          </a:p>
          <a:p>
            <a:r>
              <a:rPr lang="en-US" sz="2000" dirty="0"/>
              <a:t>T </a:t>
            </a:r>
            <a:r>
              <a:rPr lang="en-US" sz="2000" dirty="0">
                <a:sym typeface="Symbol" pitchFamily="18" charset="2"/>
              </a:rPr>
              <a:t> T * F</a:t>
            </a:r>
            <a:endParaRPr lang="en-US" sz="2000" dirty="0"/>
          </a:p>
          <a:p>
            <a:r>
              <a:rPr lang="en-US" sz="2000" dirty="0"/>
              <a:t>E </a:t>
            </a:r>
            <a:r>
              <a:rPr lang="en-US" sz="2000" dirty="0">
                <a:sym typeface="Symbol" pitchFamily="18" charset="2"/>
              </a:rPr>
              <a:t> T</a:t>
            </a:r>
            <a:endParaRPr lang="en-US" sz="2000" dirty="0"/>
          </a:p>
          <a:p>
            <a:r>
              <a:rPr lang="en-US" sz="2000" dirty="0"/>
              <a:t>T </a:t>
            </a:r>
            <a:r>
              <a:rPr lang="en-US" sz="2000" dirty="0">
                <a:sym typeface="Symbol" pitchFamily="18" charset="2"/>
              </a:rPr>
              <a:t> F</a:t>
            </a:r>
            <a:endParaRPr lang="en-US" sz="2000" dirty="0"/>
          </a:p>
          <a:p>
            <a:r>
              <a:rPr lang="en-US" sz="2000" dirty="0"/>
              <a:t>F </a:t>
            </a:r>
            <a:r>
              <a:rPr lang="en-US" sz="2000" dirty="0">
                <a:sym typeface="Symbol" pitchFamily="18" charset="2"/>
              </a:rPr>
              <a:t></a:t>
            </a:r>
            <a:r>
              <a:rPr lang="en-US" sz="2000" dirty="0"/>
              <a:t> id</a:t>
            </a:r>
          </a:p>
          <a:p>
            <a:r>
              <a:rPr lang="en-US" sz="2000" dirty="0"/>
              <a:t>F </a:t>
            </a:r>
            <a:r>
              <a:rPr lang="en-US" sz="2000" dirty="0">
                <a:sym typeface="Symbol" pitchFamily="18" charset="2"/>
              </a:rPr>
              <a:t></a:t>
            </a:r>
            <a:r>
              <a:rPr lang="en-US" sz="2000" dirty="0"/>
              <a:t> (E</a:t>
            </a:r>
            <a:r>
              <a:rPr lang="en-US" sz="2000" dirty="0" smtClean="0"/>
              <a:t>)</a:t>
            </a:r>
            <a:endParaRPr lang="en-US" sz="2000" dirty="0"/>
          </a:p>
        </p:txBody>
      </p:sp>
      <p:cxnSp>
        <p:nvCxnSpPr>
          <p:cNvPr id="18" name="AutoShape 61"/>
          <p:cNvCxnSpPr>
            <a:cxnSpLocks noChangeShapeType="1"/>
            <a:stCxn id="804868" idx="2"/>
            <a:endCxn id="804917" idx="0"/>
          </p:cNvCxnSpPr>
          <p:nvPr/>
        </p:nvCxnSpPr>
        <p:spPr bwMode="auto">
          <a:xfrm rot="16200000" flipH="1">
            <a:off x="6381114" y="2313308"/>
            <a:ext cx="772797" cy="1"/>
          </a:xfrm>
          <a:prstGeom prst="curvedConnector3">
            <a:avLst>
              <a:gd name="adj1" fmla="val 50000"/>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ounded Rectangle 11"/>
          <p:cNvSpPr/>
          <p:nvPr/>
        </p:nvSpPr>
        <p:spPr>
          <a:xfrm>
            <a:off x="4876800" y="914401"/>
            <a:ext cx="3810000" cy="49080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538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49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4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929" grpId="0"/>
      <p:bldP spid="8049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14C0701-8195-4AD5-8E6F-8AA061829648}" type="slidenum">
              <a:rPr lang="he-IL" altLang="en-US"/>
              <a:pPr/>
              <a:t>17</a:t>
            </a:fld>
            <a:endParaRPr lang="en-US" altLang="en-US"/>
          </a:p>
        </p:txBody>
      </p:sp>
      <p:sp>
        <p:nvSpPr>
          <p:cNvPr id="510978" name="Rectangle 2"/>
          <p:cNvSpPr>
            <a:spLocks noGrp="1" noChangeArrowheads="1"/>
          </p:cNvSpPr>
          <p:nvPr>
            <p:ph type="title"/>
          </p:nvPr>
        </p:nvSpPr>
        <p:spPr/>
        <p:txBody>
          <a:bodyPr/>
          <a:lstStyle/>
          <a:p>
            <a:r>
              <a:rPr lang="en-GB" dirty="0" smtClean="0"/>
              <a:t>Q4: Parsing</a:t>
            </a:r>
            <a:endParaRPr lang="en-US" dirty="0"/>
          </a:p>
        </p:txBody>
      </p:sp>
      <p:sp>
        <p:nvSpPr>
          <p:cNvPr id="510979" name="Rectangle 3"/>
          <p:cNvSpPr>
            <a:spLocks noGrp="1" noChangeArrowheads="1"/>
          </p:cNvSpPr>
          <p:nvPr>
            <p:ph type="body" idx="1"/>
          </p:nvPr>
        </p:nvSpPr>
        <p:spPr/>
        <p:txBody>
          <a:bodyPr/>
          <a:lstStyle/>
          <a:p>
            <a:pPr marL="609600" indent="-609600">
              <a:buFontTx/>
              <a:buNone/>
            </a:pPr>
            <a:r>
              <a:rPr lang="en-GB"/>
              <a:t>2.</a:t>
            </a:r>
            <a:r>
              <a:rPr lang="en-US"/>
              <a:t>31</a:t>
            </a:r>
            <a:r>
              <a:rPr lang="en-GB"/>
              <a:t> </a:t>
            </a:r>
            <a:r>
              <a:rPr lang="en-US"/>
              <a:t>Can you create a top-down parser for the following grammars?</a:t>
            </a:r>
          </a:p>
          <a:p>
            <a:pPr marL="609600" indent="-609600">
              <a:buFontTx/>
              <a:buNone/>
            </a:pPr>
            <a:endParaRPr lang="en-US" sz="1400"/>
          </a:p>
          <a:p>
            <a:pPr marL="990600" lvl="1" indent="-533400">
              <a:buFontTx/>
              <a:buNone/>
            </a:pPr>
            <a:r>
              <a:rPr lang="en-US">
                <a:solidFill>
                  <a:schemeClr val="tx2"/>
                </a:solidFill>
              </a:rPr>
              <a:t>(a)</a:t>
            </a:r>
            <a:r>
              <a:rPr lang="en-US"/>
              <a:t>  </a:t>
            </a:r>
            <a:r>
              <a:rPr lang="en-GB">
                <a:solidFill>
                  <a:schemeClr val="tx2"/>
                </a:solidFill>
              </a:rPr>
              <a:t>S </a:t>
            </a:r>
            <a:r>
              <a:rPr lang="en-US">
                <a:solidFill>
                  <a:schemeClr val="tx2"/>
                </a:solidFill>
                <a:sym typeface="Symbol" pitchFamily="18" charset="2"/>
              </a:rPr>
              <a:t></a:t>
            </a:r>
            <a:r>
              <a:rPr lang="en-GB">
                <a:solidFill>
                  <a:schemeClr val="tx2"/>
                </a:solidFill>
              </a:rPr>
              <a:t> </a:t>
            </a:r>
            <a:r>
              <a:rPr lang="en-US">
                <a:solidFill>
                  <a:schemeClr val="tx2"/>
                </a:solidFill>
              </a:rPr>
              <a:t>‘(‘ S ‘)’  |  ‘)’</a:t>
            </a:r>
          </a:p>
          <a:p>
            <a:pPr marL="990600" lvl="1" indent="-533400">
              <a:buFontTx/>
              <a:buNone/>
            </a:pPr>
            <a:endParaRPr lang="en-US" sz="1400">
              <a:solidFill>
                <a:schemeClr val="tx2"/>
              </a:solidFill>
            </a:endParaRPr>
          </a:p>
          <a:p>
            <a:pPr marL="990600" lvl="1" indent="-533400">
              <a:buFontTx/>
              <a:buNone/>
            </a:pPr>
            <a:r>
              <a:rPr lang="en-US">
                <a:solidFill>
                  <a:schemeClr val="tx2"/>
                </a:solidFill>
              </a:rPr>
              <a:t>(b)</a:t>
            </a:r>
            <a:r>
              <a:rPr lang="en-US"/>
              <a:t>  </a:t>
            </a:r>
            <a:r>
              <a:rPr lang="en-GB">
                <a:solidFill>
                  <a:schemeClr val="tx2"/>
                </a:solidFill>
              </a:rPr>
              <a:t>S </a:t>
            </a:r>
            <a:r>
              <a:rPr lang="en-US">
                <a:solidFill>
                  <a:schemeClr val="tx2"/>
                </a:solidFill>
                <a:sym typeface="Symbol" pitchFamily="18" charset="2"/>
              </a:rPr>
              <a:t></a:t>
            </a:r>
            <a:r>
              <a:rPr lang="en-GB">
                <a:solidFill>
                  <a:schemeClr val="tx2"/>
                </a:solidFill>
              </a:rPr>
              <a:t> </a:t>
            </a:r>
            <a:r>
              <a:rPr lang="en-US">
                <a:solidFill>
                  <a:schemeClr val="tx2"/>
                </a:solidFill>
              </a:rPr>
              <a:t>‘(‘ S ‘)’  |  </a:t>
            </a:r>
            <a:r>
              <a:rPr lang="en-US" sz="2800" b="1">
                <a:solidFill>
                  <a:schemeClr val="tx2"/>
                </a:solidFill>
                <a:sym typeface="Symbol" pitchFamily="18" charset="2"/>
              </a:rPr>
              <a:t></a:t>
            </a:r>
          </a:p>
          <a:p>
            <a:pPr marL="990600" lvl="1" indent="-533400">
              <a:buFontTx/>
              <a:buNone/>
            </a:pPr>
            <a:endParaRPr lang="en-US" sz="1400" b="1">
              <a:solidFill>
                <a:schemeClr val="tx2"/>
              </a:solidFill>
              <a:sym typeface="Symbol" pitchFamily="18" charset="2"/>
            </a:endParaRPr>
          </a:p>
          <a:p>
            <a:pPr marL="990600" lvl="1" indent="-533400">
              <a:buFontTx/>
              <a:buNone/>
            </a:pPr>
            <a:r>
              <a:rPr lang="en-US">
                <a:solidFill>
                  <a:schemeClr val="tx2"/>
                </a:solidFill>
              </a:rPr>
              <a:t>(c)</a:t>
            </a:r>
            <a:r>
              <a:rPr lang="en-US"/>
              <a:t>  </a:t>
            </a:r>
            <a:r>
              <a:rPr lang="en-GB">
                <a:solidFill>
                  <a:schemeClr val="tx2"/>
                </a:solidFill>
              </a:rPr>
              <a:t>S </a:t>
            </a:r>
            <a:r>
              <a:rPr lang="en-US">
                <a:solidFill>
                  <a:schemeClr val="tx2"/>
                </a:solidFill>
                <a:sym typeface="Symbol" pitchFamily="18" charset="2"/>
              </a:rPr>
              <a:t></a:t>
            </a:r>
            <a:r>
              <a:rPr lang="en-GB">
                <a:solidFill>
                  <a:schemeClr val="tx2"/>
                </a:solidFill>
              </a:rPr>
              <a:t> </a:t>
            </a:r>
            <a:r>
              <a:rPr lang="en-US">
                <a:solidFill>
                  <a:schemeClr val="tx2"/>
                </a:solidFill>
              </a:rPr>
              <a:t>‘(‘ S ‘)’  |  ‘)’  |  </a:t>
            </a:r>
            <a:r>
              <a:rPr lang="en-US" sz="2800" b="1">
                <a:solidFill>
                  <a:schemeClr val="tx2"/>
                </a:solidFill>
                <a:sym typeface="Symbol" pitchFamily="18" charset="2"/>
              </a:rPr>
              <a:t></a:t>
            </a:r>
            <a:endParaRPr lang="en-GB" sz="2800" b="1">
              <a:solidFill>
                <a:schemeClr val="tx2"/>
              </a:solidFill>
            </a:endParaRPr>
          </a:p>
        </p:txBody>
      </p:sp>
    </p:spTree>
    <p:extLst>
      <p:ext uri="{BB962C8B-B14F-4D97-AF65-F5344CB8AC3E}">
        <p14:creationId xmlns:p14="http://schemas.microsoft.com/office/powerpoint/2010/main" val="39637270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C6162D-BB21-432F-8753-9B5E4B8212EB}" type="slidenum">
              <a:rPr lang="he-IL" altLang="en-US"/>
              <a:pPr/>
              <a:t>18</a:t>
            </a:fld>
            <a:endParaRPr lang="en-US" altLang="en-US"/>
          </a:p>
        </p:txBody>
      </p:sp>
      <p:sp>
        <p:nvSpPr>
          <p:cNvPr id="528386" name="Rectangle 2"/>
          <p:cNvSpPr>
            <a:spLocks noGrp="1" noChangeArrowheads="1"/>
          </p:cNvSpPr>
          <p:nvPr>
            <p:ph type="title"/>
          </p:nvPr>
        </p:nvSpPr>
        <p:spPr/>
        <p:txBody>
          <a:bodyPr/>
          <a:lstStyle/>
          <a:p>
            <a:r>
              <a:rPr lang="en-GB" dirty="0" smtClean="0"/>
              <a:t>Answer</a:t>
            </a:r>
            <a:endParaRPr lang="en-US" dirty="0"/>
          </a:p>
        </p:txBody>
      </p:sp>
      <p:sp>
        <p:nvSpPr>
          <p:cNvPr id="528387" name="Rectangle 3"/>
          <p:cNvSpPr>
            <a:spLocks noGrp="1" noChangeArrowheads="1"/>
          </p:cNvSpPr>
          <p:nvPr>
            <p:ph type="body" idx="1"/>
          </p:nvPr>
        </p:nvSpPr>
        <p:spPr/>
        <p:txBody>
          <a:bodyPr/>
          <a:lstStyle/>
          <a:p>
            <a:pPr marL="609600" indent="-609600">
              <a:buFontTx/>
              <a:buNone/>
            </a:pPr>
            <a:r>
              <a:rPr lang="en-GB" sz="2400"/>
              <a:t>2.</a:t>
            </a:r>
            <a:r>
              <a:rPr lang="en-US" sz="2400"/>
              <a:t>31</a:t>
            </a:r>
            <a:r>
              <a:rPr lang="en-GB" sz="2400"/>
              <a:t> </a:t>
            </a:r>
            <a:r>
              <a:rPr lang="en-US" sz="2400"/>
              <a:t>Can you create a top-down parser for the following grammars?</a:t>
            </a:r>
          </a:p>
          <a:p>
            <a:pPr marL="609600" indent="-609600">
              <a:buFontTx/>
              <a:buNone/>
            </a:pPr>
            <a:endParaRPr lang="en-US" sz="1200"/>
          </a:p>
          <a:p>
            <a:pPr marL="990600" lvl="1" indent="-533400">
              <a:buFontTx/>
              <a:buNone/>
            </a:pPr>
            <a:r>
              <a:rPr lang="en-US" sz="2000">
                <a:solidFill>
                  <a:schemeClr val="tx2"/>
                </a:solidFill>
              </a:rPr>
              <a:t>(a)</a:t>
            </a:r>
            <a:r>
              <a:rPr lang="en-US" sz="2000"/>
              <a:t>  </a:t>
            </a:r>
            <a:r>
              <a:rPr lang="en-GB" sz="2000">
                <a:solidFill>
                  <a:schemeClr val="tx2"/>
                </a:solidFill>
              </a:rPr>
              <a:t>S </a:t>
            </a:r>
            <a:r>
              <a:rPr lang="en-US" sz="2000">
                <a:solidFill>
                  <a:schemeClr val="tx2"/>
                </a:solidFill>
                <a:sym typeface="Symbol" pitchFamily="18" charset="2"/>
              </a:rPr>
              <a:t></a:t>
            </a:r>
            <a:r>
              <a:rPr lang="en-GB" sz="2000">
                <a:solidFill>
                  <a:schemeClr val="tx2"/>
                </a:solidFill>
              </a:rPr>
              <a:t> </a:t>
            </a:r>
            <a:r>
              <a:rPr lang="en-US" sz="2000">
                <a:solidFill>
                  <a:schemeClr val="tx2"/>
                </a:solidFill>
              </a:rPr>
              <a:t>‘(‘ S ‘)’  |  ‘)’</a:t>
            </a:r>
          </a:p>
          <a:p>
            <a:pPr marL="990600" lvl="1" indent="-533400">
              <a:buFontTx/>
              <a:buNone/>
            </a:pPr>
            <a:r>
              <a:rPr lang="en-US" sz="2000">
                <a:solidFill>
                  <a:schemeClr val="tx2"/>
                </a:solidFill>
              </a:rPr>
              <a:t>Yes – FIRST sets differ</a:t>
            </a:r>
          </a:p>
          <a:p>
            <a:pPr marL="990600" lvl="1" indent="-533400">
              <a:buFontTx/>
              <a:buNone/>
            </a:pPr>
            <a:endParaRPr lang="en-US" sz="1200">
              <a:solidFill>
                <a:schemeClr val="tx2"/>
              </a:solidFill>
            </a:endParaRPr>
          </a:p>
          <a:p>
            <a:pPr marL="990600" lvl="1" indent="-533400">
              <a:buFontTx/>
              <a:buNone/>
            </a:pPr>
            <a:r>
              <a:rPr lang="en-US" sz="2000">
                <a:solidFill>
                  <a:schemeClr val="tx2"/>
                </a:solidFill>
              </a:rPr>
              <a:t>(b)</a:t>
            </a:r>
            <a:r>
              <a:rPr lang="en-US" sz="2000"/>
              <a:t>  </a:t>
            </a:r>
            <a:r>
              <a:rPr lang="en-GB" sz="2000">
                <a:solidFill>
                  <a:schemeClr val="tx2"/>
                </a:solidFill>
              </a:rPr>
              <a:t>S </a:t>
            </a:r>
            <a:r>
              <a:rPr lang="en-US" sz="2000">
                <a:solidFill>
                  <a:schemeClr val="tx2"/>
                </a:solidFill>
                <a:sym typeface="Symbol" pitchFamily="18" charset="2"/>
              </a:rPr>
              <a:t></a:t>
            </a:r>
            <a:r>
              <a:rPr lang="en-GB" sz="2000">
                <a:solidFill>
                  <a:schemeClr val="tx2"/>
                </a:solidFill>
              </a:rPr>
              <a:t> </a:t>
            </a:r>
            <a:r>
              <a:rPr lang="en-US" sz="2000">
                <a:solidFill>
                  <a:schemeClr val="tx2"/>
                </a:solidFill>
              </a:rPr>
              <a:t>‘(‘ S ‘)’  |  </a:t>
            </a:r>
            <a:r>
              <a:rPr lang="en-US" b="1">
                <a:solidFill>
                  <a:schemeClr val="tx2"/>
                </a:solidFill>
                <a:sym typeface="Symbol" pitchFamily="18" charset="2"/>
              </a:rPr>
              <a:t></a:t>
            </a:r>
          </a:p>
          <a:p>
            <a:pPr marL="990600" lvl="1" indent="-533400">
              <a:buFontTx/>
              <a:buNone/>
            </a:pPr>
            <a:r>
              <a:rPr lang="en-US">
                <a:solidFill>
                  <a:schemeClr val="tx2"/>
                </a:solidFill>
                <a:sym typeface="Symbol" pitchFamily="18" charset="2"/>
              </a:rPr>
              <a:t>Yes – FIRST and FOLLOW set differ</a:t>
            </a:r>
          </a:p>
          <a:p>
            <a:pPr marL="990600" lvl="1" indent="-533400">
              <a:buFontTx/>
              <a:buNone/>
            </a:pPr>
            <a:endParaRPr lang="en-US" sz="1200" b="1">
              <a:solidFill>
                <a:schemeClr val="tx2"/>
              </a:solidFill>
              <a:sym typeface="Symbol" pitchFamily="18" charset="2"/>
            </a:endParaRPr>
          </a:p>
          <a:p>
            <a:pPr marL="990600" lvl="1" indent="-533400">
              <a:buFontTx/>
              <a:buNone/>
            </a:pPr>
            <a:r>
              <a:rPr lang="en-US" sz="2000">
                <a:solidFill>
                  <a:schemeClr val="tx2"/>
                </a:solidFill>
              </a:rPr>
              <a:t>(c)</a:t>
            </a:r>
            <a:r>
              <a:rPr lang="en-US" sz="2000"/>
              <a:t>  </a:t>
            </a:r>
            <a:r>
              <a:rPr lang="en-GB" sz="2000">
                <a:solidFill>
                  <a:schemeClr val="tx2"/>
                </a:solidFill>
              </a:rPr>
              <a:t>S </a:t>
            </a:r>
            <a:r>
              <a:rPr lang="en-US" sz="2000">
                <a:solidFill>
                  <a:schemeClr val="tx2"/>
                </a:solidFill>
                <a:sym typeface="Symbol" pitchFamily="18" charset="2"/>
              </a:rPr>
              <a:t></a:t>
            </a:r>
            <a:r>
              <a:rPr lang="en-GB" sz="2000">
                <a:solidFill>
                  <a:schemeClr val="tx2"/>
                </a:solidFill>
              </a:rPr>
              <a:t> </a:t>
            </a:r>
            <a:r>
              <a:rPr lang="en-US" sz="2000">
                <a:solidFill>
                  <a:schemeClr val="tx2"/>
                </a:solidFill>
              </a:rPr>
              <a:t>‘(‘ S ‘)’  |  ‘)’  |  </a:t>
            </a:r>
            <a:r>
              <a:rPr lang="en-US" b="1">
                <a:solidFill>
                  <a:schemeClr val="tx2"/>
                </a:solidFill>
                <a:sym typeface="Symbol" pitchFamily="18" charset="2"/>
              </a:rPr>
              <a:t></a:t>
            </a:r>
          </a:p>
          <a:p>
            <a:pPr marL="990600" lvl="1" indent="-533400">
              <a:buFontTx/>
              <a:buNone/>
            </a:pPr>
            <a:r>
              <a:rPr lang="en-GB">
                <a:solidFill>
                  <a:schemeClr val="tx2"/>
                </a:solidFill>
              </a:rPr>
              <a:t>No – FIRST and FOLLOW set overlap</a:t>
            </a:r>
          </a:p>
        </p:txBody>
      </p:sp>
    </p:spTree>
    <p:extLst>
      <p:ext uri="{BB962C8B-B14F-4D97-AF65-F5344CB8AC3E}">
        <p14:creationId xmlns:p14="http://schemas.microsoft.com/office/powerpoint/2010/main" val="28768128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fld id="{170A1276-CCD0-4B9A-AB07-A65DAC27BB21}" type="slidenum">
              <a:rPr lang="he-IL" altLang="en-US"/>
              <a:pPr/>
              <a:t>19</a:t>
            </a:fld>
            <a:endParaRPr lang="en-US" altLang="en-US"/>
          </a:p>
        </p:txBody>
      </p:sp>
      <p:sp>
        <p:nvSpPr>
          <p:cNvPr id="524290" name="Rectangle 2"/>
          <p:cNvSpPr>
            <a:spLocks noGrp="1" noChangeArrowheads="1"/>
          </p:cNvSpPr>
          <p:nvPr>
            <p:ph type="title"/>
          </p:nvPr>
        </p:nvSpPr>
        <p:spPr>
          <a:xfrm>
            <a:off x="406400" y="152400"/>
            <a:ext cx="7772400" cy="762000"/>
          </a:xfrm>
        </p:spPr>
        <p:txBody>
          <a:bodyPr/>
          <a:lstStyle/>
          <a:p>
            <a:r>
              <a:rPr lang="en-US"/>
              <a:t>Transition diagram</a:t>
            </a:r>
            <a:endParaRPr lang="en-GB"/>
          </a:p>
        </p:txBody>
      </p:sp>
      <p:grpSp>
        <p:nvGrpSpPr>
          <p:cNvPr id="524291" name="Group 3"/>
          <p:cNvGrpSpPr>
            <a:grpSpLocks/>
          </p:cNvGrpSpPr>
          <p:nvPr/>
        </p:nvGrpSpPr>
        <p:grpSpPr bwMode="auto">
          <a:xfrm>
            <a:off x="1379538" y="1155700"/>
            <a:ext cx="2801937" cy="1812925"/>
            <a:chOff x="91" y="1068"/>
            <a:chExt cx="1765" cy="1142"/>
          </a:xfrm>
        </p:grpSpPr>
        <p:sp>
          <p:nvSpPr>
            <p:cNvPr id="524292" name="Text Box 4"/>
            <p:cNvSpPr txBox="1">
              <a:spLocks noChangeArrowheads="1"/>
            </p:cNvSpPr>
            <p:nvPr/>
          </p:nvSpPr>
          <p:spPr bwMode="auto">
            <a:xfrm>
              <a:off x="561" y="1123"/>
              <a:ext cx="1072" cy="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115000"/>
              </a:pPr>
              <a:r>
                <a:rPr kumimoji="1" lang="en-US" sz="1800">
                  <a:latin typeface="Arial" charset="0"/>
                </a:rPr>
                <a:t>Z </a:t>
              </a:r>
              <a:r>
                <a:rPr kumimoji="1" lang="en-US" sz="1800">
                  <a:latin typeface="Arial" charset="0"/>
                  <a:sym typeface="Symbol" pitchFamily="18" charset="2"/>
                </a:rPr>
                <a:t>  E $</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E   E ‘+’ T </a:t>
              </a:r>
            </a:p>
            <a:p>
              <a:pPr>
                <a:spcBef>
                  <a:spcPct val="20000"/>
                </a:spcBef>
                <a:buClr>
                  <a:schemeClr val="accent2"/>
                </a:buClr>
                <a:buSzPct val="115000"/>
              </a:pPr>
              <a:r>
                <a:rPr kumimoji="1" lang="en-US" sz="1800">
                  <a:latin typeface="Arial" charset="0"/>
                  <a:sym typeface="Symbol" pitchFamily="18" charset="2"/>
                </a:rPr>
                <a:t>E   T</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T   i</a:t>
              </a:r>
            </a:p>
            <a:p>
              <a:pPr>
                <a:spcBef>
                  <a:spcPct val="20000"/>
                </a:spcBef>
                <a:buClr>
                  <a:schemeClr val="accent2"/>
                </a:buClr>
                <a:buSzPct val="115000"/>
              </a:pPr>
              <a:r>
                <a:rPr kumimoji="1" lang="en-US" sz="1800">
                  <a:latin typeface="Arial" charset="0"/>
                  <a:sym typeface="Symbol" pitchFamily="18" charset="2"/>
                </a:rPr>
                <a:t>T   ‘(</a:t>
              </a:r>
              <a:r>
                <a:rPr kumimoji="1" lang="en-GB" sz="1800">
                  <a:latin typeface="Arial" charset="0"/>
                  <a:sym typeface="Symbol" pitchFamily="18" charset="2"/>
                </a:rPr>
                <a:t>’</a:t>
              </a:r>
              <a:r>
                <a:rPr kumimoji="1" lang="en-US" sz="1800">
                  <a:latin typeface="Arial" charset="0"/>
                  <a:sym typeface="Symbol" pitchFamily="18" charset="2"/>
                </a:rPr>
                <a:t> E ‘)’</a:t>
              </a:r>
              <a:endParaRPr kumimoji="1" lang="en-GB" sz="1800">
                <a:latin typeface="Arial" charset="0"/>
                <a:sym typeface="Symbol" pitchFamily="18" charset="2"/>
              </a:endParaRPr>
            </a:p>
          </p:txBody>
        </p:sp>
        <p:sp>
          <p:nvSpPr>
            <p:cNvPr id="524293" name="Oval 5"/>
            <p:cNvSpPr>
              <a:spLocks noChangeArrowheads="1"/>
            </p:cNvSpPr>
            <p:nvPr/>
          </p:nvSpPr>
          <p:spPr bwMode="auto">
            <a:xfrm>
              <a:off x="136" y="1112"/>
              <a:ext cx="1720" cy="1098"/>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4294" name="Text Box 6"/>
            <p:cNvSpPr txBox="1">
              <a:spLocks noChangeArrowheads="1"/>
            </p:cNvSpPr>
            <p:nvPr/>
          </p:nvSpPr>
          <p:spPr bwMode="auto">
            <a:xfrm>
              <a:off x="91" y="1068"/>
              <a:ext cx="2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1800">
                  <a:latin typeface="Arial" charset="0"/>
                </a:rPr>
                <a:t>S0</a:t>
              </a:r>
              <a:endParaRPr kumimoji="1" lang="en-GB" sz="1800">
                <a:latin typeface="Arial" charset="0"/>
              </a:endParaRPr>
            </a:p>
          </p:txBody>
        </p:sp>
      </p:grpSp>
      <p:grpSp>
        <p:nvGrpSpPr>
          <p:cNvPr id="524295" name="Group 7"/>
          <p:cNvGrpSpPr>
            <a:grpSpLocks/>
          </p:cNvGrpSpPr>
          <p:nvPr/>
        </p:nvGrpSpPr>
        <p:grpSpPr bwMode="auto">
          <a:xfrm>
            <a:off x="1627188" y="3648075"/>
            <a:ext cx="2306637" cy="1166813"/>
            <a:chOff x="247" y="2638"/>
            <a:chExt cx="1453" cy="735"/>
          </a:xfrm>
        </p:grpSpPr>
        <p:sp>
          <p:nvSpPr>
            <p:cNvPr id="524296" name="Text Box 8"/>
            <p:cNvSpPr txBox="1">
              <a:spLocks noChangeArrowheads="1"/>
            </p:cNvSpPr>
            <p:nvPr/>
          </p:nvSpPr>
          <p:spPr bwMode="auto">
            <a:xfrm>
              <a:off x="588" y="2761"/>
              <a:ext cx="992" cy="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rPr>
                <a:t>Z </a:t>
              </a:r>
              <a:r>
                <a:rPr kumimoji="1" lang="en-US" sz="1800">
                  <a:latin typeface="Arial" charset="0"/>
                  <a:sym typeface="Symbol" pitchFamily="18" charset="2"/>
                </a:rPr>
                <a:t> E  $</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E  E  ‘+’ T </a:t>
              </a:r>
              <a:endParaRPr kumimoji="1" lang="en-GB" sz="1800">
                <a:latin typeface="Arial" charset="0"/>
                <a:sym typeface="Symbol" pitchFamily="18" charset="2"/>
              </a:endParaRPr>
            </a:p>
          </p:txBody>
        </p:sp>
        <p:sp>
          <p:nvSpPr>
            <p:cNvPr id="524297" name="Oval 9"/>
            <p:cNvSpPr>
              <a:spLocks noChangeArrowheads="1"/>
            </p:cNvSpPr>
            <p:nvPr/>
          </p:nvSpPr>
          <p:spPr bwMode="auto">
            <a:xfrm>
              <a:off x="393" y="2757"/>
              <a:ext cx="1307" cy="441"/>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4298" name="Text Box 10"/>
            <p:cNvSpPr txBox="1">
              <a:spLocks noChangeArrowheads="1"/>
            </p:cNvSpPr>
            <p:nvPr/>
          </p:nvSpPr>
          <p:spPr bwMode="auto">
            <a:xfrm>
              <a:off x="247" y="2638"/>
              <a:ext cx="2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S3</a:t>
              </a:r>
              <a:endParaRPr kumimoji="1" lang="en-GB" sz="1800">
                <a:latin typeface="Arial" charset="0"/>
              </a:endParaRPr>
            </a:p>
          </p:txBody>
        </p:sp>
      </p:grpSp>
      <p:sp>
        <p:nvSpPr>
          <p:cNvPr id="524299" name="Text Box 11"/>
          <p:cNvSpPr txBox="1">
            <a:spLocks noChangeArrowheads="1"/>
          </p:cNvSpPr>
          <p:nvPr/>
        </p:nvSpPr>
        <p:spPr bwMode="auto">
          <a:xfrm>
            <a:off x="2160588" y="5553075"/>
            <a:ext cx="1555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  Z  E $ </a:t>
            </a:r>
            <a:endParaRPr kumimoji="1" lang="en-GB" sz="1800">
              <a:latin typeface="Arial" charset="0"/>
              <a:sym typeface="Symbol" pitchFamily="18" charset="2"/>
            </a:endParaRPr>
          </a:p>
        </p:txBody>
      </p:sp>
      <p:sp>
        <p:nvSpPr>
          <p:cNvPr id="524300" name="Oval 12"/>
          <p:cNvSpPr>
            <a:spLocks noChangeArrowheads="1"/>
          </p:cNvSpPr>
          <p:nvPr/>
        </p:nvSpPr>
        <p:spPr bwMode="auto">
          <a:xfrm>
            <a:off x="2046288" y="5367338"/>
            <a:ext cx="1670050" cy="66675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4301" name="Text Box 13"/>
          <p:cNvSpPr txBox="1">
            <a:spLocks noChangeArrowheads="1"/>
          </p:cNvSpPr>
          <p:nvPr/>
        </p:nvSpPr>
        <p:spPr bwMode="auto">
          <a:xfrm>
            <a:off x="1819275" y="5207000"/>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S6</a:t>
            </a:r>
            <a:endParaRPr kumimoji="1" lang="en-GB" sz="1800">
              <a:latin typeface="Arial" charset="0"/>
            </a:endParaRPr>
          </a:p>
        </p:txBody>
      </p:sp>
      <p:sp>
        <p:nvSpPr>
          <p:cNvPr id="524302" name="Oval 14"/>
          <p:cNvSpPr>
            <a:spLocks noChangeArrowheads="1"/>
          </p:cNvSpPr>
          <p:nvPr/>
        </p:nvSpPr>
        <p:spPr bwMode="auto">
          <a:xfrm>
            <a:off x="2084388" y="5407025"/>
            <a:ext cx="1606550" cy="587375"/>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4303" name="Line 15"/>
          <p:cNvSpPr>
            <a:spLocks noChangeShapeType="1"/>
          </p:cNvSpPr>
          <p:nvPr/>
        </p:nvSpPr>
        <p:spPr bwMode="auto">
          <a:xfrm>
            <a:off x="2844800" y="2968625"/>
            <a:ext cx="0" cy="8747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4304" name="Line 16"/>
          <p:cNvSpPr>
            <a:spLocks noChangeShapeType="1"/>
          </p:cNvSpPr>
          <p:nvPr/>
        </p:nvSpPr>
        <p:spPr bwMode="auto">
          <a:xfrm>
            <a:off x="2844800" y="4537075"/>
            <a:ext cx="0" cy="8302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4305" name="Line 17"/>
          <p:cNvSpPr>
            <a:spLocks noChangeShapeType="1"/>
          </p:cNvSpPr>
          <p:nvPr/>
        </p:nvSpPr>
        <p:spPr bwMode="auto">
          <a:xfrm>
            <a:off x="3933825" y="4244975"/>
            <a:ext cx="6445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4306" name="Line 18"/>
          <p:cNvSpPr>
            <a:spLocks noChangeShapeType="1"/>
          </p:cNvSpPr>
          <p:nvPr/>
        </p:nvSpPr>
        <p:spPr bwMode="auto">
          <a:xfrm>
            <a:off x="3933825" y="2560638"/>
            <a:ext cx="1146175" cy="3698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4307" name="Line 19"/>
          <p:cNvSpPr>
            <a:spLocks noChangeShapeType="1"/>
          </p:cNvSpPr>
          <p:nvPr/>
        </p:nvSpPr>
        <p:spPr bwMode="auto">
          <a:xfrm flipV="1">
            <a:off x="4181475" y="1685925"/>
            <a:ext cx="898525" cy="2841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4308" name="Text Box 20"/>
          <p:cNvSpPr txBox="1">
            <a:spLocks noChangeArrowheads="1"/>
          </p:cNvSpPr>
          <p:nvPr/>
        </p:nvSpPr>
        <p:spPr bwMode="auto">
          <a:xfrm>
            <a:off x="4343400" y="1430338"/>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T</a:t>
            </a:r>
            <a:endParaRPr kumimoji="1" lang="en-GB" sz="2000">
              <a:solidFill>
                <a:schemeClr val="tx2"/>
              </a:solidFill>
              <a:latin typeface="Arial" charset="0"/>
            </a:endParaRPr>
          </a:p>
        </p:txBody>
      </p:sp>
      <p:sp>
        <p:nvSpPr>
          <p:cNvPr id="524309" name="Text Box 21"/>
          <p:cNvSpPr txBox="1">
            <a:spLocks noChangeArrowheads="1"/>
          </p:cNvSpPr>
          <p:nvPr/>
        </p:nvSpPr>
        <p:spPr bwMode="auto">
          <a:xfrm>
            <a:off x="4392613" y="2389188"/>
            <a:ext cx="241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i</a:t>
            </a:r>
            <a:endParaRPr kumimoji="1" lang="en-GB" sz="2000">
              <a:solidFill>
                <a:schemeClr val="tx2"/>
              </a:solidFill>
              <a:latin typeface="Arial" charset="0"/>
            </a:endParaRPr>
          </a:p>
        </p:txBody>
      </p:sp>
      <p:grpSp>
        <p:nvGrpSpPr>
          <p:cNvPr id="524310" name="Group 22"/>
          <p:cNvGrpSpPr>
            <a:grpSpLocks/>
          </p:cNvGrpSpPr>
          <p:nvPr/>
        </p:nvGrpSpPr>
        <p:grpSpPr bwMode="auto">
          <a:xfrm>
            <a:off x="4870450" y="5207000"/>
            <a:ext cx="1897063" cy="827088"/>
            <a:chOff x="2290" y="3620"/>
            <a:chExt cx="1195" cy="521"/>
          </a:xfrm>
        </p:grpSpPr>
        <p:sp>
          <p:nvSpPr>
            <p:cNvPr id="524311" name="Text Box 23"/>
            <p:cNvSpPr txBox="1">
              <a:spLocks noChangeArrowheads="1"/>
            </p:cNvSpPr>
            <p:nvPr/>
          </p:nvSpPr>
          <p:spPr bwMode="auto">
            <a:xfrm>
              <a:off x="2505" y="3838"/>
              <a:ext cx="98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E  E + T </a:t>
              </a:r>
              <a:endParaRPr kumimoji="1" lang="en-GB" sz="1800">
                <a:latin typeface="Arial" charset="0"/>
                <a:sym typeface="Symbol" pitchFamily="18" charset="2"/>
              </a:endParaRPr>
            </a:p>
          </p:txBody>
        </p:sp>
        <p:sp>
          <p:nvSpPr>
            <p:cNvPr id="524312" name="Oval 24"/>
            <p:cNvSpPr>
              <a:spLocks noChangeArrowheads="1"/>
            </p:cNvSpPr>
            <p:nvPr/>
          </p:nvSpPr>
          <p:spPr bwMode="auto">
            <a:xfrm>
              <a:off x="2433" y="3721"/>
              <a:ext cx="1052" cy="42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4313" name="Text Box 25"/>
            <p:cNvSpPr txBox="1">
              <a:spLocks noChangeArrowheads="1"/>
            </p:cNvSpPr>
            <p:nvPr/>
          </p:nvSpPr>
          <p:spPr bwMode="auto">
            <a:xfrm>
              <a:off x="2290" y="3620"/>
              <a:ext cx="30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S5</a:t>
              </a:r>
              <a:endParaRPr kumimoji="1" lang="en-GB" sz="1800">
                <a:latin typeface="Arial" charset="0"/>
              </a:endParaRPr>
            </a:p>
          </p:txBody>
        </p:sp>
        <p:sp>
          <p:nvSpPr>
            <p:cNvPr id="524314" name="Oval 26"/>
            <p:cNvSpPr>
              <a:spLocks noChangeArrowheads="1"/>
            </p:cNvSpPr>
            <p:nvPr/>
          </p:nvSpPr>
          <p:spPr bwMode="auto">
            <a:xfrm>
              <a:off x="2457" y="3746"/>
              <a:ext cx="1012" cy="37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524315" name="Text Box 27"/>
          <p:cNvSpPr txBox="1">
            <a:spLocks noChangeArrowheads="1"/>
          </p:cNvSpPr>
          <p:nvPr/>
        </p:nvSpPr>
        <p:spPr bwMode="auto">
          <a:xfrm>
            <a:off x="5189538" y="3709988"/>
            <a:ext cx="1638300" cy="102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115000"/>
            </a:pPr>
            <a:r>
              <a:rPr kumimoji="1" lang="en-US" sz="1800">
                <a:latin typeface="Arial" charset="0"/>
                <a:sym typeface="Symbol" pitchFamily="18" charset="2"/>
              </a:rPr>
              <a:t>E  E ‘+’  T</a:t>
            </a:r>
          </a:p>
          <a:p>
            <a:pPr>
              <a:spcBef>
                <a:spcPct val="20000"/>
              </a:spcBef>
              <a:buClr>
                <a:schemeClr val="accent2"/>
              </a:buClr>
              <a:buSzPct val="115000"/>
            </a:pPr>
            <a:r>
              <a:rPr kumimoji="1" lang="en-US" sz="1800">
                <a:latin typeface="Arial" charset="0"/>
                <a:sym typeface="Symbol" pitchFamily="18" charset="2"/>
              </a:rPr>
              <a:t>T   i</a:t>
            </a:r>
          </a:p>
          <a:p>
            <a:pPr>
              <a:spcBef>
                <a:spcPct val="20000"/>
              </a:spcBef>
              <a:buClr>
                <a:schemeClr val="accent2"/>
              </a:buClr>
              <a:buSzPct val="115000"/>
            </a:pPr>
            <a:r>
              <a:rPr kumimoji="1" lang="en-US" sz="1800">
                <a:latin typeface="Arial" charset="0"/>
                <a:sym typeface="Symbol" pitchFamily="18" charset="2"/>
              </a:rPr>
              <a:t>T   ‘(</a:t>
            </a:r>
            <a:r>
              <a:rPr kumimoji="1" lang="en-GB" sz="1800">
                <a:latin typeface="Arial" charset="0"/>
                <a:sym typeface="Symbol" pitchFamily="18" charset="2"/>
              </a:rPr>
              <a:t>’</a:t>
            </a:r>
            <a:r>
              <a:rPr kumimoji="1" lang="en-US" sz="1800">
                <a:latin typeface="Arial" charset="0"/>
                <a:sym typeface="Symbol" pitchFamily="18" charset="2"/>
              </a:rPr>
              <a:t> E ‘)’</a:t>
            </a:r>
            <a:endParaRPr kumimoji="1" lang="en-GB" sz="1800">
              <a:latin typeface="Arial" charset="0"/>
              <a:sym typeface="Symbol" pitchFamily="18" charset="2"/>
            </a:endParaRPr>
          </a:p>
        </p:txBody>
      </p:sp>
      <p:sp>
        <p:nvSpPr>
          <p:cNvPr id="524316" name="Oval 28"/>
          <p:cNvSpPr>
            <a:spLocks noChangeArrowheads="1"/>
          </p:cNvSpPr>
          <p:nvPr/>
        </p:nvSpPr>
        <p:spPr bwMode="auto">
          <a:xfrm>
            <a:off x="4578350" y="3695700"/>
            <a:ext cx="2736850" cy="107950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4317" name="Text Box 29"/>
          <p:cNvSpPr txBox="1">
            <a:spLocks noChangeArrowheads="1"/>
          </p:cNvSpPr>
          <p:nvPr/>
        </p:nvSpPr>
        <p:spPr bwMode="auto">
          <a:xfrm>
            <a:off x="4432300" y="3617913"/>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1800">
                <a:latin typeface="Arial" charset="0"/>
              </a:rPr>
              <a:t>S4</a:t>
            </a:r>
            <a:endParaRPr kumimoji="1" lang="en-GB" sz="1800">
              <a:latin typeface="Arial" charset="0"/>
            </a:endParaRPr>
          </a:p>
        </p:txBody>
      </p:sp>
      <p:sp>
        <p:nvSpPr>
          <p:cNvPr id="524318" name="Text Box 30"/>
          <p:cNvSpPr txBox="1">
            <a:spLocks noChangeArrowheads="1"/>
          </p:cNvSpPr>
          <p:nvPr/>
        </p:nvSpPr>
        <p:spPr bwMode="auto">
          <a:xfrm>
            <a:off x="5211763" y="1489075"/>
            <a:ext cx="1555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   E  T </a:t>
            </a:r>
            <a:endParaRPr kumimoji="1" lang="en-GB" sz="1800">
              <a:latin typeface="Arial" charset="0"/>
              <a:sym typeface="Symbol" pitchFamily="18" charset="2"/>
            </a:endParaRPr>
          </a:p>
        </p:txBody>
      </p:sp>
      <p:sp>
        <p:nvSpPr>
          <p:cNvPr id="524319" name="Oval 31"/>
          <p:cNvSpPr>
            <a:spLocks noChangeArrowheads="1"/>
          </p:cNvSpPr>
          <p:nvPr/>
        </p:nvSpPr>
        <p:spPr bwMode="auto">
          <a:xfrm>
            <a:off x="5097463" y="1303338"/>
            <a:ext cx="1670050" cy="66675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4320" name="Text Box 32"/>
          <p:cNvSpPr txBox="1">
            <a:spLocks noChangeArrowheads="1"/>
          </p:cNvSpPr>
          <p:nvPr/>
        </p:nvSpPr>
        <p:spPr bwMode="auto">
          <a:xfrm>
            <a:off x="4870450" y="1143000"/>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S2</a:t>
            </a:r>
            <a:endParaRPr kumimoji="1" lang="en-GB" sz="1800">
              <a:latin typeface="Arial" charset="0"/>
            </a:endParaRPr>
          </a:p>
        </p:txBody>
      </p:sp>
      <p:sp>
        <p:nvSpPr>
          <p:cNvPr id="524321" name="Oval 33"/>
          <p:cNvSpPr>
            <a:spLocks noChangeArrowheads="1"/>
          </p:cNvSpPr>
          <p:nvPr/>
        </p:nvSpPr>
        <p:spPr bwMode="auto">
          <a:xfrm>
            <a:off x="5135563" y="1343025"/>
            <a:ext cx="1606550" cy="587375"/>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4322" name="Text Box 34"/>
          <p:cNvSpPr txBox="1">
            <a:spLocks noChangeArrowheads="1"/>
          </p:cNvSpPr>
          <p:nvPr/>
        </p:nvSpPr>
        <p:spPr bwMode="auto">
          <a:xfrm>
            <a:off x="5211763" y="2746375"/>
            <a:ext cx="1555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   T  i </a:t>
            </a:r>
            <a:endParaRPr kumimoji="1" lang="en-GB" sz="1800">
              <a:latin typeface="Arial" charset="0"/>
              <a:sym typeface="Symbol" pitchFamily="18" charset="2"/>
            </a:endParaRPr>
          </a:p>
        </p:txBody>
      </p:sp>
      <p:sp>
        <p:nvSpPr>
          <p:cNvPr id="524323" name="Oval 35"/>
          <p:cNvSpPr>
            <a:spLocks noChangeArrowheads="1"/>
          </p:cNvSpPr>
          <p:nvPr/>
        </p:nvSpPr>
        <p:spPr bwMode="auto">
          <a:xfrm>
            <a:off x="5097463" y="2560638"/>
            <a:ext cx="1670050" cy="66675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4324" name="Text Box 36"/>
          <p:cNvSpPr txBox="1">
            <a:spLocks noChangeArrowheads="1"/>
          </p:cNvSpPr>
          <p:nvPr/>
        </p:nvSpPr>
        <p:spPr bwMode="auto">
          <a:xfrm>
            <a:off x="4870450" y="2400300"/>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S1</a:t>
            </a:r>
            <a:endParaRPr kumimoji="1" lang="en-GB" sz="1800">
              <a:latin typeface="Arial" charset="0"/>
            </a:endParaRPr>
          </a:p>
        </p:txBody>
      </p:sp>
      <p:sp>
        <p:nvSpPr>
          <p:cNvPr id="524325" name="Oval 37"/>
          <p:cNvSpPr>
            <a:spLocks noChangeArrowheads="1"/>
          </p:cNvSpPr>
          <p:nvPr/>
        </p:nvSpPr>
        <p:spPr bwMode="auto">
          <a:xfrm>
            <a:off x="5135563" y="2600325"/>
            <a:ext cx="1606550" cy="587375"/>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4326" name="Line 38"/>
          <p:cNvSpPr>
            <a:spLocks noChangeShapeType="1"/>
          </p:cNvSpPr>
          <p:nvPr/>
        </p:nvSpPr>
        <p:spPr bwMode="auto">
          <a:xfrm>
            <a:off x="5908675" y="4775200"/>
            <a:ext cx="0" cy="5921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4327" name="Line 39"/>
          <p:cNvSpPr>
            <a:spLocks noChangeShapeType="1"/>
          </p:cNvSpPr>
          <p:nvPr/>
        </p:nvSpPr>
        <p:spPr bwMode="auto">
          <a:xfrm flipV="1">
            <a:off x="5908675" y="3227388"/>
            <a:ext cx="0" cy="4683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4328" name="Text Box 40"/>
          <p:cNvSpPr txBox="1">
            <a:spLocks noChangeArrowheads="1"/>
          </p:cNvSpPr>
          <p:nvPr/>
        </p:nvSpPr>
        <p:spPr bwMode="auto">
          <a:xfrm>
            <a:off x="5951538" y="4827588"/>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T</a:t>
            </a:r>
            <a:endParaRPr kumimoji="1" lang="en-GB" sz="2000">
              <a:solidFill>
                <a:schemeClr val="tx2"/>
              </a:solidFill>
              <a:latin typeface="Arial" charset="0"/>
            </a:endParaRPr>
          </a:p>
        </p:txBody>
      </p:sp>
      <p:sp>
        <p:nvSpPr>
          <p:cNvPr id="524329" name="Text Box 41"/>
          <p:cNvSpPr txBox="1">
            <a:spLocks noChangeArrowheads="1"/>
          </p:cNvSpPr>
          <p:nvPr/>
        </p:nvSpPr>
        <p:spPr bwMode="auto">
          <a:xfrm>
            <a:off x="5994400" y="3255963"/>
            <a:ext cx="241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i</a:t>
            </a:r>
            <a:endParaRPr kumimoji="1" lang="en-GB" sz="2000">
              <a:solidFill>
                <a:schemeClr val="tx2"/>
              </a:solidFill>
              <a:latin typeface="Arial" charset="0"/>
            </a:endParaRPr>
          </a:p>
        </p:txBody>
      </p:sp>
      <p:sp>
        <p:nvSpPr>
          <p:cNvPr id="524330" name="Text Box 42"/>
          <p:cNvSpPr txBox="1">
            <a:spLocks noChangeArrowheads="1"/>
          </p:cNvSpPr>
          <p:nvPr/>
        </p:nvSpPr>
        <p:spPr bwMode="auto">
          <a:xfrm>
            <a:off x="3971925" y="3827463"/>
            <a:ext cx="4460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t>
            </a:r>
            <a:endParaRPr kumimoji="1" lang="en-GB" sz="2000">
              <a:solidFill>
                <a:schemeClr val="tx2"/>
              </a:solidFill>
              <a:latin typeface="Arial" charset="0"/>
            </a:endParaRPr>
          </a:p>
        </p:txBody>
      </p:sp>
      <p:sp>
        <p:nvSpPr>
          <p:cNvPr id="524331" name="Text Box 43"/>
          <p:cNvSpPr txBox="1">
            <a:spLocks noChangeArrowheads="1"/>
          </p:cNvSpPr>
          <p:nvPr/>
        </p:nvSpPr>
        <p:spPr bwMode="auto">
          <a:xfrm>
            <a:off x="2827338" y="3162300"/>
            <a:ext cx="354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E</a:t>
            </a:r>
            <a:endParaRPr kumimoji="1" lang="en-GB" sz="2000">
              <a:solidFill>
                <a:schemeClr val="tx2"/>
              </a:solidFill>
              <a:latin typeface="Arial" charset="0"/>
            </a:endParaRPr>
          </a:p>
        </p:txBody>
      </p:sp>
      <p:sp>
        <p:nvSpPr>
          <p:cNvPr id="524332" name="Text Box 44"/>
          <p:cNvSpPr txBox="1">
            <a:spLocks noChangeArrowheads="1"/>
          </p:cNvSpPr>
          <p:nvPr/>
        </p:nvSpPr>
        <p:spPr bwMode="auto">
          <a:xfrm>
            <a:off x="2851150" y="4694238"/>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t>
            </a:r>
            <a:endParaRPr kumimoji="1" lang="en-GB" sz="2000">
              <a:solidFill>
                <a:schemeClr val="tx2"/>
              </a:solidFill>
              <a:latin typeface="Arial" charset="0"/>
            </a:endParaRPr>
          </a:p>
        </p:txBody>
      </p:sp>
      <p:sp>
        <p:nvSpPr>
          <p:cNvPr id="524333" name="Rectangle 45"/>
          <p:cNvSpPr>
            <a:spLocks noChangeArrowheads="1"/>
          </p:cNvSpPr>
          <p:nvPr/>
        </p:nvSpPr>
        <p:spPr bwMode="auto">
          <a:xfrm>
            <a:off x="457200" y="6248400"/>
            <a:ext cx="52475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Font typeface="Wingdings" pitchFamily="2" charset="2"/>
              <a:buNone/>
            </a:pPr>
            <a:r>
              <a:rPr kumimoji="1" lang="en-US" dirty="0" smtClean="0"/>
              <a:t>Q5: </a:t>
            </a:r>
            <a:r>
              <a:rPr kumimoji="1" lang="en-US" dirty="0"/>
              <a:t>Complete the diagram for the LR(0) automaton…</a:t>
            </a:r>
          </a:p>
        </p:txBody>
      </p:sp>
    </p:spTree>
    <p:extLst>
      <p:ext uri="{BB962C8B-B14F-4D97-AF65-F5344CB8AC3E}">
        <p14:creationId xmlns:p14="http://schemas.microsoft.com/office/powerpoint/2010/main" val="26046168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7C33576C-19B4-46C0-9C2E-AF0DDF7FEE1F}" type="slidenum">
              <a:rPr lang="en-US"/>
              <a:pPr/>
              <a:t>2</a:t>
            </a:fld>
            <a:endParaRPr lang="en-US"/>
          </a:p>
        </p:txBody>
      </p:sp>
      <p:sp>
        <p:nvSpPr>
          <p:cNvPr id="823298" name="Rectangle 2"/>
          <p:cNvSpPr>
            <a:spLocks noGrp="1" noChangeArrowheads="1"/>
          </p:cNvSpPr>
          <p:nvPr>
            <p:ph type="title"/>
          </p:nvPr>
        </p:nvSpPr>
        <p:spPr/>
        <p:txBody>
          <a:bodyPr/>
          <a:lstStyle/>
          <a:p>
            <a:r>
              <a:rPr lang="en-US"/>
              <a:t>Generic compiler structure</a:t>
            </a:r>
          </a:p>
        </p:txBody>
      </p:sp>
      <p:grpSp>
        <p:nvGrpSpPr>
          <p:cNvPr id="823299" name="Group 3"/>
          <p:cNvGrpSpPr>
            <a:grpSpLocks/>
          </p:cNvGrpSpPr>
          <p:nvPr/>
        </p:nvGrpSpPr>
        <p:grpSpPr bwMode="auto">
          <a:xfrm>
            <a:off x="7335838" y="2481263"/>
            <a:ext cx="1693862" cy="1409700"/>
            <a:chOff x="4621" y="1503"/>
            <a:chExt cx="1067" cy="888"/>
          </a:xfrm>
        </p:grpSpPr>
        <p:sp>
          <p:nvSpPr>
            <p:cNvPr id="823300" name="Text Box 4"/>
            <p:cNvSpPr txBox="1">
              <a:spLocks noChangeArrowheads="1"/>
            </p:cNvSpPr>
            <p:nvPr/>
          </p:nvSpPr>
          <p:spPr bwMode="auto">
            <a:xfrm>
              <a:off x="4621" y="1503"/>
              <a:ext cx="1067" cy="8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endParaRPr lang="en-US" sz="2400">
                <a:latin typeface="Tahoma" pitchFamily="34" charset="0"/>
              </a:endParaRPr>
            </a:p>
            <a:p>
              <a:pPr algn="ctr" eaLnBrk="0" hangingPunct="0">
                <a:spcBef>
                  <a:spcPct val="50000"/>
                </a:spcBef>
              </a:pPr>
              <a:r>
                <a:rPr lang="en-US" sz="2000">
                  <a:latin typeface="Tahoma" pitchFamily="34" charset="0"/>
                </a:rPr>
                <a:t>Executable </a:t>
              </a:r>
            </a:p>
            <a:p>
              <a:pPr algn="ctr" eaLnBrk="0" hangingPunct="0">
                <a:spcBef>
                  <a:spcPct val="50000"/>
                </a:spcBef>
              </a:pPr>
              <a:r>
                <a:rPr lang="en-US" sz="2000">
                  <a:latin typeface="Tahoma" pitchFamily="34" charset="0"/>
                </a:rPr>
                <a:t>code</a:t>
              </a:r>
            </a:p>
          </p:txBody>
        </p:sp>
        <p:sp>
          <p:nvSpPr>
            <p:cNvPr id="823301" name="Text Box 5"/>
            <p:cNvSpPr txBox="1">
              <a:spLocks noChangeArrowheads="1"/>
            </p:cNvSpPr>
            <p:nvPr/>
          </p:nvSpPr>
          <p:spPr bwMode="auto">
            <a:xfrm>
              <a:off x="5228" y="1514"/>
              <a:ext cx="460" cy="21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a:latin typeface="Tahoma" pitchFamily="34" charset="0"/>
                </a:rPr>
                <a:t>exe</a:t>
              </a:r>
            </a:p>
          </p:txBody>
        </p:sp>
      </p:grpSp>
      <p:grpSp>
        <p:nvGrpSpPr>
          <p:cNvPr id="823302" name="Group 6"/>
          <p:cNvGrpSpPr>
            <a:grpSpLocks/>
          </p:cNvGrpSpPr>
          <p:nvPr/>
        </p:nvGrpSpPr>
        <p:grpSpPr bwMode="auto">
          <a:xfrm>
            <a:off x="250825" y="2481263"/>
            <a:ext cx="1392238" cy="1409700"/>
            <a:chOff x="149" y="1503"/>
            <a:chExt cx="877" cy="888"/>
          </a:xfrm>
        </p:grpSpPr>
        <p:sp>
          <p:nvSpPr>
            <p:cNvPr id="823303" name="Text Box 7"/>
            <p:cNvSpPr txBox="1">
              <a:spLocks noChangeArrowheads="1"/>
            </p:cNvSpPr>
            <p:nvPr/>
          </p:nvSpPr>
          <p:spPr bwMode="auto">
            <a:xfrm>
              <a:off x="149" y="1503"/>
              <a:ext cx="877" cy="8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endParaRPr lang="en-US" sz="2400">
                <a:latin typeface="Tahoma" pitchFamily="34" charset="0"/>
              </a:endParaRPr>
            </a:p>
            <a:p>
              <a:pPr algn="ctr" eaLnBrk="0" hangingPunct="0">
                <a:spcBef>
                  <a:spcPct val="50000"/>
                </a:spcBef>
              </a:pPr>
              <a:r>
                <a:rPr lang="en-US" sz="2000">
                  <a:latin typeface="Tahoma" pitchFamily="34" charset="0"/>
                </a:rPr>
                <a:t>Source</a:t>
              </a:r>
            </a:p>
            <a:p>
              <a:pPr algn="ctr" eaLnBrk="0" hangingPunct="0">
                <a:spcBef>
                  <a:spcPct val="50000"/>
                </a:spcBef>
              </a:pPr>
              <a:r>
                <a:rPr lang="en-US" sz="2000">
                  <a:latin typeface="Tahoma" pitchFamily="34" charset="0"/>
                </a:rPr>
                <a:t>text </a:t>
              </a:r>
            </a:p>
          </p:txBody>
        </p:sp>
        <p:sp>
          <p:nvSpPr>
            <p:cNvPr id="823304" name="Text Box 8"/>
            <p:cNvSpPr txBox="1">
              <a:spLocks noChangeArrowheads="1"/>
            </p:cNvSpPr>
            <p:nvPr/>
          </p:nvSpPr>
          <p:spPr bwMode="auto">
            <a:xfrm>
              <a:off x="564" y="1503"/>
              <a:ext cx="458" cy="21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a:latin typeface="Tahoma" pitchFamily="34" charset="0"/>
                </a:rPr>
                <a:t>txt</a:t>
              </a:r>
            </a:p>
          </p:txBody>
        </p:sp>
      </p:grpSp>
      <p:sp>
        <p:nvSpPr>
          <p:cNvPr id="823305" name="Text Box 9"/>
          <p:cNvSpPr txBox="1">
            <a:spLocks noChangeArrowheads="1"/>
          </p:cNvSpPr>
          <p:nvPr/>
        </p:nvSpPr>
        <p:spPr bwMode="auto">
          <a:xfrm>
            <a:off x="3443288" y="2763838"/>
            <a:ext cx="2093912" cy="8175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atin typeface="Tahoma" pitchFamily="34" charset="0"/>
              </a:rPr>
              <a:t>Semantic</a:t>
            </a:r>
          </a:p>
          <a:p>
            <a:pPr algn="ctr" eaLnBrk="0" hangingPunct="0">
              <a:spcBef>
                <a:spcPct val="50000"/>
              </a:spcBef>
            </a:pPr>
            <a:r>
              <a:rPr lang="en-US">
                <a:latin typeface="Tahoma" pitchFamily="34" charset="0"/>
              </a:rPr>
              <a:t>Representation</a:t>
            </a:r>
          </a:p>
        </p:txBody>
      </p:sp>
      <p:sp>
        <p:nvSpPr>
          <p:cNvPr id="823306" name="Text Box 10"/>
          <p:cNvSpPr txBox="1">
            <a:spLocks noChangeArrowheads="1"/>
          </p:cNvSpPr>
          <p:nvPr/>
        </p:nvSpPr>
        <p:spPr bwMode="auto">
          <a:xfrm>
            <a:off x="5611813" y="2763838"/>
            <a:ext cx="1333500" cy="8175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atin typeface="Tahoma" pitchFamily="34" charset="0"/>
              </a:rPr>
              <a:t>Backend</a:t>
            </a:r>
          </a:p>
          <a:p>
            <a:pPr algn="ctr" eaLnBrk="0" hangingPunct="0">
              <a:spcBef>
                <a:spcPct val="50000"/>
              </a:spcBef>
            </a:pPr>
            <a:r>
              <a:rPr lang="en-US">
                <a:latin typeface="Tahoma" pitchFamily="34" charset="0"/>
              </a:rPr>
              <a:t>(synthesis)</a:t>
            </a:r>
          </a:p>
        </p:txBody>
      </p:sp>
      <p:cxnSp>
        <p:nvCxnSpPr>
          <p:cNvPr id="823307" name="AutoShape 11"/>
          <p:cNvCxnSpPr>
            <a:cxnSpLocks noChangeShapeType="1"/>
            <a:stCxn id="823303" idx="3"/>
            <a:endCxn id="823311" idx="1"/>
          </p:cNvCxnSpPr>
          <p:nvPr/>
        </p:nvCxnSpPr>
        <p:spPr bwMode="auto">
          <a:xfrm flipV="1">
            <a:off x="1662113" y="3181350"/>
            <a:ext cx="212725" cy="4763"/>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308" name="AutoShape 12"/>
          <p:cNvCxnSpPr>
            <a:cxnSpLocks noChangeShapeType="1"/>
            <a:stCxn id="823311" idx="3"/>
            <a:endCxn id="823300" idx="1"/>
          </p:cNvCxnSpPr>
          <p:nvPr/>
        </p:nvCxnSpPr>
        <p:spPr bwMode="auto">
          <a:xfrm>
            <a:off x="7088188" y="3181350"/>
            <a:ext cx="228600" cy="4763"/>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3309" name="Text Box 13"/>
          <p:cNvSpPr txBox="1">
            <a:spLocks noChangeArrowheads="1"/>
          </p:cNvSpPr>
          <p:nvPr/>
        </p:nvSpPr>
        <p:spPr bwMode="auto">
          <a:xfrm>
            <a:off x="3314700" y="1676400"/>
            <a:ext cx="2109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latin typeface="Tahoma" pitchFamily="34" charset="0"/>
              </a:rPr>
              <a:t>Compiler</a:t>
            </a:r>
          </a:p>
        </p:txBody>
      </p:sp>
      <p:cxnSp>
        <p:nvCxnSpPr>
          <p:cNvPr id="823310" name="AutoShape 14"/>
          <p:cNvCxnSpPr>
            <a:cxnSpLocks noChangeShapeType="1"/>
            <a:stCxn id="823311" idx="1"/>
            <a:endCxn id="823311" idx="1"/>
          </p:cNvCxnSpPr>
          <p:nvPr/>
        </p:nvCxnSpPr>
        <p:spPr bwMode="auto">
          <a:xfrm>
            <a:off x="1874838" y="3181350"/>
            <a:ext cx="0"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3311" name="Rectangle 15"/>
          <p:cNvSpPr>
            <a:spLocks noChangeArrowheads="1"/>
          </p:cNvSpPr>
          <p:nvPr/>
        </p:nvSpPr>
        <p:spPr bwMode="auto">
          <a:xfrm>
            <a:off x="1893888" y="2324100"/>
            <a:ext cx="5175250" cy="1714500"/>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312" name="Text Box 16"/>
          <p:cNvSpPr txBox="1">
            <a:spLocks noChangeArrowheads="1"/>
          </p:cNvSpPr>
          <p:nvPr/>
        </p:nvSpPr>
        <p:spPr bwMode="auto">
          <a:xfrm>
            <a:off x="2019300" y="2763838"/>
            <a:ext cx="1349375" cy="8175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atin typeface="Tahoma" pitchFamily="34" charset="0"/>
              </a:rPr>
              <a:t>Frontend</a:t>
            </a:r>
          </a:p>
          <a:p>
            <a:pPr algn="ctr" eaLnBrk="0" hangingPunct="0">
              <a:spcBef>
                <a:spcPct val="50000"/>
              </a:spcBef>
            </a:pPr>
            <a:r>
              <a:rPr lang="en-US">
                <a:latin typeface="Tahoma" pitchFamily="34" charset="0"/>
              </a:rPr>
              <a:t>(analysis)</a:t>
            </a:r>
          </a:p>
        </p:txBody>
      </p:sp>
    </p:spTree>
    <p:extLst>
      <p:ext uri="{BB962C8B-B14F-4D97-AF65-F5344CB8AC3E}">
        <p14:creationId xmlns:p14="http://schemas.microsoft.com/office/powerpoint/2010/main" val="1965304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5"/>
          <p:cNvSpPr>
            <a:spLocks noGrp="1"/>
          </p:cNvSpPr>
          <p:nvPr>
            <p:ph type="sldNum" sz="quarter" idx="12"/>
          </p:nvPr>
        </p:nvSpPr>
        <p:spPr/>
        <p:txBody>
          <a:bodyPr/>
          <a:lstStyle/>
          <a:p>
            <a:fld id="{3242F96F-749D-4AAC-803D-F29430277E4E}" type="slidenum">
              <a:rPr lang="he-IL" altLang="en-US"/>
              <a:pPr/>
              <a:t>20</a:t>
            </a:fld>
            <a:endParaRPr lang="en-US" altLang="en-US"/>
          </a:p>
        </p:txBody>
      </p:sp>
      <p:sp>
        <p:nvSpPr>
          <p:cNvPr id="526338" name="Rectangle 2"/>
          <p:cNvSpPr>
            <a:spLocks noGrp="1" noChangeArrowheads="1"/>
          </p:cNvSpPr>
          <p:nvPr>
            <p:ph type="title"/>
          </p:nvPr>
        </p:nvSpPr>
        <p:spPr>
          <a:xfrm>
            <a:off x="406400" y="76200"/>
            <a:ext cx="7772400" cy="1143000"/>
          </a:xfrm>
        </p:spPr>
        <p:txBody>
          <a:bodyPr/>
          <a:lstStyle/>
          <a:p>
            <a:r>
              <a:rPr lang="en-US" dirty="0"/>
              <a:t>Answer </a:t>
            </a:r>
            <a:r>
              <a:rPr lang="en-US" dirty="0" smtClean="0"/>
              <a:t>Q5 </a:t>
            </a:r>
            <a:r>
              <a:rPr lang="en-US" dirty="0"/>
              <a:t>(fig 2.89)</a:t>
            </a:r>
            <a:endParaRPr lang="en-GB" dirty="0"/>
          </a:p>
        </p:txBody>
      </p:sp>
      <p:grpSp>
        <p:nvGrpSpPr>
          <p:cNvPr id="526339" name="Group 3"/>
          <p:cNvGrpSpPr>
            <a:grpSpLocks/>
          </p:cNvGrpSpPr>
          <p:nvPr/>
        </p:nvGrpSpPr>
        <p:grpSpPr bwMode="auto">
          <a:xfrm>
            <a:off x="144463" y="1695450"/>
            <a:ext cx="2801937" cy="1812925"/>
            <a:chOff x="91" y="1068"/>
            <a:chExt cx="1765" cy="1142"/>
          </a:xfrm>
        </p:grpSpPr>
        <p:sp>
          <p:nvSpPr>
            <p:cNvPr id="526340" name="Text Box 4"/>
            <p:cNvSpPr txBox="1">
              <a:spLocks noChangeArrowheads="1"/>
            </p:cNvSpPr>
            <p:nvPr/>
          </p:nvSpPr>
          <p:spPr bwMode="auto">
            <a:xfrm>
              <a:off x="561" y="1123"/>
              <a:ext cx="992" cy="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115000"/>
              </a:pPr>
              <a:r>
                <a:rPr kumimoji="1" lang="en-US" sz="1800">
                  <a:latin typeface="Arial" charset="0"/>
                </a:rPr>
                <a:t>Z </a:t>
              </a:r>
              <a:r>
                <a:rPr kumimoji="1" lang="en-US" sz="1800">
                  <a:latin typeface="Arial" charset="0"/>
                  <a:sym typeface="Symbol" pitchFamily="18" charset="2"/>
                </a:rPr>
                <a:t>  E $</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E   E ‘+’ T </a:t>
              </a:r>
            </a:p>
            <a:p>
              <a:pPr>
                <a:spcBef>
                  <a:spcPct val="20000"/>
                </a:spcBef>
                <a:buClr>
                  <a:schemeClr val="accent2"/>
                </a:buClr>
                <a:buSzPct val="115000"/>
              </a:pPr>
              <a:r>
                <a:rPr kumimoji="1" lang="en-US" sz="1800">
                  <a:latin typeface="Arial" charset="0"/>
                  <a:sym typeface="Symbol" pitchFamily="18" charset="2"/>
                </a:rPr>
                <a:t>E   T</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T   i</a:t>
              </a:r>
            </a:p>
            <a:p>
              <a:pPr>
                <a:spcBef>
                  <a:spcPct val="20000"/>
                </a:spcBef>
                <a:buClr>
                  <a:schemeClr val="accent2"/>
                </a:buClr>
                <a:buSzPct val="115000"/>
              </a:pPr>
              <a:r>
                <a:rPr kumimoji="1" lang="en-US" sz="1800">
                  <a:latin typeface="Arial" charset="0"/>
                  <a:sym typeface="Symbol" pitchFamily="18" charset="2"/>
                </a:rPr>
                <a:t>T   ‘(</a:t>
              </a:r>
              <a:r>
                <a:rPr kumimoji="1" lang="en-GB" sz="1800">
                  <a:latin typeface="Arial" charset="0"/>
                  <a:sym typeface="Symbol" pitchFamily="18" charset="2"/>
                </a:rPr>
                <a:t>’</a:t>
              </a:r>
              <a:r>
                <a:rPr kumimoji="1" lang="en-US" sz="1800">
                  <a:latin typeface="Arial" charset="0"/>
                  <a:sym typeface="Symbol" pitchFamily="18" charset="2"/>
                </a:rPr>
                <a:t> E ‘)’</a:t>
              </a:r>
              <a:endParaRPr kumimoji="1" lang="en-GB" sz="1800">
                <a:latin typeface="Arial" charset="0"/>
                <a:sym typeface="Symbol" pitchFamily="18" charset="2"/>
              </a:endParaRPr>
            </a:p>
          </p:txBody>
        </p:sp>
        <p:sp>
          <p:nvSpPr>
            <p:cNvPr id="526341" name="Oval 5"/>
            <p:cNvSpPr>
              <a:spLocks noChangeArrowheads="1"/>
            </p:cNvSpPr>
            <p:nvPr/>
          </p:nvSpPr>
          <p:spPr bwMode="auto">
            <a:xfrm>
              <a:off x="136" y="1112"/>
              <a:ext cx="1720" cy="1098"/>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42" name="Text Box 6"/>
            <p:cNvSpPr txBox="1">
              <a:spLocks noChangeArrowheads="1"/>
            </p:cNvSpPr>
            <p:nvPr/>
          </p:nvSpPr>
          <p:spPr bwMode="auto">
            <a:xfrm>
              <a:off x="91" y="1068"/>
              <a:ext cx="2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1800">
                  <a:latin typeface="Arial" charset="0"/>
                </a:rPr>
                <a:t>S0</a:t>
              </a:r>
              <a:endParaRPr kumimoji="1" lang="en-GB" sz="1800">
                <a:latin typeface="Arial" charset="0"/>
              </a:endParaRPr>
            </a:p>
          </p:txBody>
        </p:sp>
      </p:grpSp>
      <p:grpSp>
        <p:nvGrpSpPr>
          <p:cNvPr id="526343" name="Group 7"/>
          <p:cNvGrpSpPr>
            <a:grpSpLocks/>
          </p:cNvGrpSpPr>
          <p:nvPr/>
        </p:nvGrpSpPr>
        <p:grpSpPr bwMode="auto">
          <a:xfrm>
            <a:off x="392113" y="4187825"/>
            <a:ext cx="2306637" cy="892175"/>
            <a:chOff x="247" y="2638"/>
            <a:chExt cx="1453" cy="562"/>
          </a:xfrm>
        </p:grpSpPr>
        <p:sp>
          <p:nvSpPr>
            <p:cNvPr id="526344" name="Text Box 8"/>
            <p:cNvSpPr txBox="1">
              <a:spLocks noChangeArrowheads="1"/>
            </p:cNvSpPr>
            <p:nvPr/>
          </p:nvSpPr>
          <p:spPr bwMode="auto">
            <a:xfrm>
              <a:off x="588" y="2761"/>
              <a:ext cx="992" cy="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rPr>
                <a:t>Z </a:t>
              </a:r>
              <a:r>
                <a:rPr kumimoji="1" lang="en-US" sz="1800">
                  <a:latin typeface="Arial" charset="0"/>
                  <a:sym typeface="Symbol" pitchFamily="18" charset="2"/>
                </a:rPr>
                <a:t> E  $</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E  E  ‘+’ T </a:t>
              </a:r>
              <a:endParaRPr kumimoji="1" lang="en-GB" sz="1800">
                <a:latin typeface="Arial" charset="0"/>
                <a:sym typeface="Symbol" pitchFamily="18" charset="2"/>
              </a:endParaRPr>
            </a:p>
          </p:txBody>
        </p:sp>
        <p:sp>
          <p:nvSpPr>
            <p:cNvPr id="526345" name="Oval 9"/>
            <p:cNvSpPr>
              <a:spLocks noChangeArrowheads="1"/>
            </p:cNvSpPr>
            <p:nvPr/>
          </p:nvSpPr>
          <p:spPr bwMode="auto">
            <a:xfrm>
              <a:off x="393" y="2757"/>
              <a:ext cx="1307" cy="441"/>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46" name="Text Box 10"/>
            <p:cNvSpPr txBox="1">
              <a:spLocks noChangeArrowheads="1"/>
            </p:cNvSpPr>
            <p:nvPr/>
          </p:nvSpPr>
          <p:spPr bwMode="auto">
            <a:xfrm>
              <a:off x="247" y="2638"/>
              <a:ext cx="29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S3</a:t>
              </a:r>
              <a:endParaRPr kumimoji="1" lang="en-GB" sz="1800">
                <a:latin typeface="Arial" charset="0"/>
              </a:endParaRPr>
            </a:p>
          </p:txBody>
        </p:sp>
      </p:grpSp>
      <p:sp>
        <p:nvSpPr>
          <p:cNvPr id="526347" name="Text Box 11"/>
          <p:cNvSpPr txBox="1">
            <a:spLocks noChangeArrowheads="1"/>
          </p:cNvSpPr>
          <p:nvPr/>
        </p:nvSpPr>
        <p:spPr bwMode="auto">
          <a:xfrm>
            <a:off x="925513" y="6092825"/>
            <a:ext cx="1555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  Z  E $ </a:t>
            </a:r>
            <a:endParaRPr kumimoji="1" lang="en-GB" sz="1800">
              <a:latin typeface="Arial" charset="0"/>
              <a:sym typeface="Symbol" pitchFamily="18" charset="2"/>
            </a:endParaRPr>
          </a:p>
        </p:txBody>
      </p:sp>
      <p:sp>
        <p:nvSpPr>
          <p:cNvPr id="526348" name="Oval 12"/>
          <p:cNvSpPr>
            <a:spLocks noChangeArrowheads="1"/>
          </p:cNvSpPr>
          <p:nvPr/>
        </p:nvSpPr>
        <p:spPr bwMode="auto">
          <a:xfrm>
            <a:off x="811213" y="5907088"/>
            <a:ext cx="1670050" cy="66675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49" name="Text Box 13"/>
          <p:cNvSpPr txBox="1">
            <a:spLocks noChangeArrowheads="1"/>
          </p:cNvSpPr>
          <p:nvPr/>
        </p:nvSpPr>
        <p:spPr bwMode="auto">
          <a:xfrm>
            <a:off x="584200" y="5746750"/>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S6</a:t>
            </a:r>
            <a:endParaRPr kumimoji="1" lang="en-GB" sz="1800">
              <a:latin typeface="Arial" charset="0"/>
            </a:endParaRPr>
          </a:p>
        </p:txBody>
      </p:sp>
      <p:sp>
        <p:nvSpPr>
          <p:cNvPr id="526350" name="Oval 14"/>
          <p:cNvSpPr>
            <a:spLocks noChangeArrowheads="1"/>
          </p:cNvSpPr>
          <p:nvPr/>
        </p:nvSpPr>
        <p:spPr bwMode="auto">
          <a:xfrm>
            <a:off x="849313" y="5946775"/>
            <a:ext cx="1606550" cy="587375"/>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51" name="Line 15"/>
          <p:cNvSpPr>
            <a:spLocks noChangeShapeType="1"/>
          </p:cNvSpPr>
          <p:nvPr/>
        </p:nvSpPr>
        <p:spPr bwMode="auto">
          <a:xfrm>
            <a:off x="1609725" y="3508375"/>
            <a:ext cx="0" cy="8747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6352" name="Line 16"/>
          <p:cNvSpPr>
            <a:spLocks noChangeShapeType="1"/>
          </p:cNvSpPr>
          <p:nvPr/>
        </p:nvSpPr>
        <p:spPr bwMode="auto">
          <a:xfrm>
            <a:off x="1609725" y="5076825"/>
            <a:ext cx="0" cy="8302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6353" name="Line 17"/>
          <p:cNvSpPr>
            <a:spLocks noChangeShapeType="1"/>
          </p:cNvSpPr>
          <p:nvPr/>
        </p:nvSpPr>
        <p:spPr bwMode="auto">
          <a:xfrm>
            <a:off x="2698750" y="4784725"/>
            <a:ext cx="6445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6354" name="Line 18"/>
          <p:cNvSpPr>
            <a:spLocks noChangeShapeType="1"/>
          </p:cNvSpPr>
          <p:nvPr/>
        </p:nvSpPr>
        <p:spPr bwMode="auto">
          <a:xfrm>
            <a:off x="2698750" y="3100388"/>
            <a:ext cx="1146175" cy="3698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6355" name="Line 19"/>
          <p:cNvSpPr>
            <a:spLocks noChangeShapeType="1"/>
          </p:cNvSpPr>
          <p:nvPr/>
        </p:nvSpPr>
        <p:spPr bwMode="auto">
          <a:xfrm flipV="1">
            <a:off x="2946400" y="2225675"/>
            <a:ext cx="898525" cy="2841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6356" name="Text Box 20"/>
          <p:cNvSpPr txBox="1">
            <a:spLocks noChangeArrowheads="1"/>
          </p:cNvSpPr>
          <p:nvPr/>
        </p:nvSpPr>
        <p:spPr bwMode="auto">
          <a:xfrm>
            <a:off x="3108325" y="1970088"/>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T</a:t>
            </a:r>
            <a:endParaRPr kumimoji="1" lang="en-GB" sz="2000">
              <a:solidFill>
                <a:schemeClr val="tx2"/>
              </a:solidFill>
              <a:latin typeface="Arial" charset="0"/>
            </a:endParaRPr>
          </a:p>
        </p:txBody>
      </p:sp>
      <p:sp>
        <p:nvSpPr>
          <p:cNvPr id="526357" name="Text Box 21"/>
          <p:cNvSpPr txBox="1">
            <a:spLocks noChangeArrowheads="1"/>
          </p:cNvSpPr>
          <p:nvPr/>
        </p:nvSpPr>
        <p:spPr bwMode="auto">
          <a:xfrm>
            <a:off x="3157538" y="2928938"/>
            <a:ext cx="241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i</a:t>
            </a:r>
            <a:endParaRPr kumimoji="1" lang="en-GB" sz="2000">
              <a:solidFill>
                <a:schemeClr val="tx2"/>
              </a:solidFill>
              <a:latin typeface="Arial" charset="0"/>
            </a:endParaRPr>
          </a:p>
        </p:txBody>
      </p:sp>
      <p:grpSp>
        <p:nvGrpSpPr>
          <p:cNvPr id="526358" name="Group 22"/>
          <p:cNvGrpSpPr>
            <a:grpSpLocks/>
          </p:cNvGrpSpPr>
          <p:nvPr/>
        </p:nvGrpSpPr>
        <p:grpSpPr bwMode="auto">
          <a:xfrm>
            <a:off x="3635375" y="5746750"/>
            <a:ext cx="1897063" cy="827088"/>
            <a:chOff x="2290" y="3620"/>
            <a:chExt cx="1195" cy="521"/>
          </a:xfrm>
        </p:grpSpPr>
        <p:sp>
          <p:nvSpPr>
            <p:cNvPr id="526359" name="Text Box 23"/>
            <p:cNvSpPr txBox="1">
              <a:spLocks noChangeArrowheads="1"/>
            </p:cNvSpPr>
            <p:nvPr/>
          </p:nvSpPr>
          <p:spPr bwMode="auto">
            <a:xfrm>
              <a:off x="2505" y="3838"/>
              <a:ext cx="98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E  E + T </a:t>
              </a:r>
              <a:endParaRPr kumimoji="1" lang="en-GB" sz="1800">
                <a:latin typeface="Arial" charset="0"/>
                <a:sym typeface="Symbol" pitchFamily="18" charset="2"/>
              </a:endParaRPr>
            </a:p>
          </p:txBody>
        </p:sp>
        <p:sp>
          <p:nvSpPr>
            <p:cNvPr id="526360" name="Oval 24"/>
            <p:cNvSpPr>
              <a:spLocks noChangeArrowheads="1"/>
            </p:cNvSpPr>
            <p:nvPr/>
          </p:nvSpPr>
          <p:spPr bwMode="auto">
            <a:xfrm>
              <a:off x="2433" y="3721"/>
              <a:ext cx="1052" cy="42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61" name="Text Box 25"/>
            <p:cNvSpPr txBox="1">
              <a:spLocks noChangeArrowheads="1"/>
            </p:cNvSpPr>
            <p:nvPr/>
          </p:nvSpPr>
          <p:spPr bwMode="auto">
            <a:xfrm>
              <a:off x="2290" y="3620"/>
              <a:ext cx="30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S5</a:t>
              </a:r>
              <a:endParaRPr kumimoji="1" lang="en-GB" sz="1800">
                <a:latin typeface="Arial" charset="0"/>
              </a:endParaRPr>
            </a:p>
          </p:txBody>
        </p:sp>
        <p:sp>
          <p:nvSpPr>
            <p:cNvPr id="526362" name="Oval 26"/>
            <p:cNvSpPr>
              <a:spLocks noChangeArrowheads="1"/>
            </p:cNvSpPr>
            <p:nvPr/>
          </p:nvSpPr>
          <p:spPr bwMode="auto">
            <a:xfrm>
              <a:off x="2457" y="3746"/>
              <a:ext cx="1012" cy="37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526363" name="Text Box 27"/>
          <p:cNvSpPr txBox="1">
            <a:spLocks noChangeArrowheads="1"/>
          </p:cNvSpPr>
          <p:nvPr/>
        </p:nvSpPr>
        <p:spPr bwMode="auto">
          <a:xfrm>
            <a:off x="3954463" y="4249738"/>
            <a:ext cx="1511300" cy="102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115000"/>
            </a:pPr>
            <a:r>
              <a:rPr kumimoji="1" lang="en-US" sz="1800">
                <a:latin typeface="Arial" charset="0"/>
                <a:sym typeface="Symbol" pitchFamily="18" charset="2"/>
              </a:rPr>
              <a:t>E  E ‘+’  T</a:t>
            </a:r>
          </a:p>
          <a:p>
            <a:pPr>
              <a:spcBef>
                <a:spcPct val="20000"/>
              </a:spcBef>
              <a:buClr>
                <a:schemeClr val="accent2"/>
              </a:buClr>
              <a:buSzPct val="115000"/>
            </a:pPr>
            <a:r>
              <a:rPr kumimoji="1" lang="en-US" sz="1800">
                <a:latin typeface="Arial" charset="0"/>
                <a:sym typeface="Symbol" pitchFamily="18" charset="2"/>
              </a:rPr>
              <a:t>T   i</a:t>
            </a:r>
          </a:p>
          <a:p>
            <a:pPr>
              <a:spcBef>
                <a:spcPct val="20000"/>
              </a:spcBef>
              <a:buClr>
                <a:schemeClr val="accent2"/>
              </a:buClr>
              <a:buSzPct val="115000"/>
            </a:pPr>
            <a:r>
              <a:rPr kumimoji="1" lang="en-US" sz="1800">
                <a:latin typeface="Arial" charset="0"/>
                <a:sym typeface="Symbol" pitchFamily="18" charset="2"/>
              </a:rPr>
              <a:t>T   ‘(</a:t>
            </a:r>
            <a:r>
              <a:rPr kumimoji="1" lang="en-GB" sz="1800">
                <a:latin typeface="Arial" charset="0"/>
                <a:sym typeface="Symbol" pitchFamily="18" charset="2"/>
              </a:rPr>
              <a:t>’</a:t>
            </a:r>
            <a:r>
              <a:rPr kumimoji="1" lang="en-US" sz="1800">
                <a:latin typeface="Arial" charset="0"/>
                <a:sym typeface="Symbol" pitchFamily="18" charset="2"/>
              </a:rPr>
              <a:t> E ‘)’</a:t>
            </a:r>
            <a:endParaRPr kumimoji="1" lang="en-GB" sz="1800">
              <a:latin typeface="Arial" charset="0"/>
              <a:sym typeface="Symbol" pitchFamily="18" charset="2"/>
            </a:endParaRPr>
          </a:p>
        </p:txBody>
      </p:sp>
      <p:sp>
        <p:nvSpPr>
          <p:cNvPr id="526364" name="Oval 28"/>
          <p:cNvSpPr>
            <a:spLocks noChangeArrowheads="1"/>
          </p:cNvSpPr>
          <p:nvPr/>
        </p:nvSpPr>
        <p:spPr bwMode="auto">
          <a:xfrm>
            <a:off x="3343275" y="4235450"/>
            <a:ext cx="2736850" cy="107950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65" name="Text Box 29"/>
          <p:cNvSpPr txBox="1">
            <a:spLocks noChangeArrowheads="1"/>
          </p:cNvSpPr>
          <p:nvPr/>
        </p:nvSpPr>
        <p:spPr bwMode="auto">
          <a:xfrm>
            <a:off x="3197225" y="4157663"/>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1800">
                <a:latin typeface="Arial" charset="0"/>
              </a:rPr>
              <a:t>S4</a:t>
            </a:r>
            <a:endParaRPr kumimoji="1" lang="en-GB" sz="1800">
              <a:latin typeface="Arial" charset="0"/>
            </a:endParaRPr>
          </a:p>
        </p:txBody>
      </p:sp>
      <p:sp>
        <p:nvSpPr>
          <p:cNvPr id="526366" name="Text Box 30"/>
          <p:cNvSpPr txBox="1">
            <a:spLocks noChangeArrowheads="1"/>
          </p:cNvSpPr>
          <p:nvPr/>
        </p:nvSpPr>
        <p:spPr bwMode="auto">
          <a:xfrm>
            <a:off x="3976688" y="2028825"/>
            <a:ext cx="1555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   E  T </a:t>
            </a:r>
            <a:endParaRPr kumimoji="1" lang="en-GB" sz="1800">
              <a:latin typeface="Arial" charset="0"/>
              <a:sym typeface="Symbol" pitchFamily="18" charset="2"/>
            </a:endParaRPr>
          </a:p>
        </p:txBody>
      </p:sp>
      <p:sp>
        <p:nvSpPr>
          <p:cNvPr id="526367" name="Oval 31"/>
          <p:cNvSpPr>
            <a:spLocks noChangeArrowheads="1"/>
          </p:cNvSpPr>
          <p:nvPr/>
        </p:nvSpPr>
        <p:spPr bwMode="auto">
          <a:xfrm>
            <a:off x="3862388" y="1843088"/>
            <a:ext cx="1670050" cy="66675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68" name="Text Box 32"/>
          <p:cNvSpPr txBox="1">
            <a:spLocks noChangeArrowheads="1"/>
          </p:cNvSpPr>
          <p:nvPr/>
        </p:nvSpPr>
        <p:spPr bwMode="auto">
          <a:xfrm>
            <a:off x="3635375" y="1682750"/>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S2</a:t>
            </a:r>
            <a:endParaRPr kumimoji="1" lang="en-GB" sz="1800">
              <a:latin typeface="Arial" charset="0"/>
            </a:endParaRPr>
          </a:p>
        </p:txBody>
      </p:sp>
      <p:sp>
        <p:nvSpPr>
          <p:cNvPr id="526369" name="Oval 33"/>
          <p:cNvSpPr>
            <a:spLocks noChangeArrowheads="1"/>
          </p:cNvSpPr>
          <p:nvPr/>
        </p:nvSpPr>
        <p:spPr bwMode="auto">
          <a:xfrm>
            <a:off x="3900488" y="1882775"/>
            <a:ext cx="1606550" cy="587375"/>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70" name="Text Box 34"/>
          <p:cNvSpPr txBox="1">
            <a:spLocks noChangeArrowheads="1"/>
          </p:cNvSpPr>
          <p:nvPr/>
        </p:nvSpPr>
        <p:spPr bwMode="auto">
          <a:xfrm>
            <a:off x="3976688" y="3286125"/>
            <a:ext cx="1555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   T  i </a:t>
            </a:r>
            <a:endParaRPr kumimoji="1" lang="en-GB" sz="1800">
              <a:latin typeface="Arial" charset="0"/>
              <a:sym typeface="Symbol" pitchFamily="18" charset="2"/>
            </a:endParaRPr>
          </a:p>
        </p:txBody>
      </p:sp>
      <p:sp>
        <p:nvSpPr>
          <p:cNvPr id="526371" name="Oval 35"/>
          <p:cNvSpPr>
            <a:spLocks noChangeArrowheads="1"/>
          </p:cNvSpPr>
          <p:nvPr/>
        </p:nvSpPr>
        <p:spPr bwMode="auto">
          <a:xfrm>
            <a:off x="3862388" y="3100388"/>
            <a:ext cx="1670050" cy="66675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72" name="Text Box 36"/>
          <p:cNvSpPr txBox="1">
            <a:spLocks noChangeArrowheads="1"/>
          </p:cNvSpPr>
          <p:nvPr/>
        </p:nvSpPr>
        <p:spPr bwMode="auto">
          <a:xfrm>
            <a:off x="3635375" y="2940050"/>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S1</a:t>
            </a:r>
            <a:endParaRPr kumimoji="1" lang="en-GB" sz="1800">
              <a:latin typeface="Arial" charset="0"/>
            </a:endParaRPr>
          </a:p>
        </p:txBody>
      </p:sp>
      <p:sp>
        <p:nvSpPr>
          <p:cNvPr id="526373" name="Oval 37"/>
          <p:cNvSpPr>
            <a:spLocks noChangeArrowheads="1"/>
          </p:cNvSpPr>
          <p:nvPr/>
        </p:nvSpPr>
        <p:spPr bwMode="auto">
          <a:xfrm>
            <a:off x="3900488" y="3140075"/>
            <a:ext cx="1606550" cy="587375"/>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74" name="Line 38"/>
          <p:cNvSpPr>
            <a:spLocks noChangeShapeType="1"/>
          </p:cNvSpPr>
          <p:nvPr/>
        </p:nvSpPr>
        <p:spPr bwMode="auto">
          <a:xfrm>
            <a:off x="4673600" y="5314950"/>
            <a:ext cx="0" cy="5921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6375" name="Line 39"/>
          <p:cNvSpPr>
            <a:spLocks noChangeShapeType="1"/>
          </p:cNvSpPr>
          <p:nvPr/>
        </p:nvSpPr>
        <p:spPr bwMode="auto">
          <a:xfrm flipV="1">
            <a:off x="4673600" y="3767138"/>
            <a:ext cx="0" cy="4683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6376" name="Text Box 40"/>
          <p:cNvSpPr txBox="1">
            <a:spLocks noChangeArrowheads="1"/>
          </p:cNvSpPr>
          <p:nvPr/>
        </p:nvSpPr>
        <p:spPr bwMode="auto">
          <a:xfrm>
            <a:off x="4716463" y="5367338"/>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T</a:t>
            </a:r>
            <a:endParaRPr kumimoji="1" lang="en-GB" sz="2000">
              <a:solidFill>
                <a:schemeClr val="tx2"/>
              </a:solidFill>
              <a:latin typeface="Arial" charset="0"/>
            </a:endParaRPr>
          </a:p>
        </p:txBody>
      </p:sp>
      <p:sp>
        <p:nvSpPr>
          <p:cNvPr id="526377" name="Text Box 41"/>
          <p:cNvSpPr txBox="1">
            <a:spLocks noChangeArrowheads="1"/>
          </p:cNvSpPr>
          <p:nvPr/>
        </p:nvSpPr>
        <p:spPr bwMode="auto">
          <a:xfrm>
            <a:off x="4759325" y="3795713"/>
            <a:ext cx="241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i</a:t>
            </a:r>
            <a:endParaRPr kumimoji="1" lang="en-GB" sz="2000">
              <a:solidFill>
                <a:schemeClr val="tx2"/>
              </a:solidFill>
              <a:latin typeface="Arial" charset="0"/>
            </a:endParaRPr>
          </a:p>
        </p:txBody>
      </p:sp>
      <p:sp>
        <p:nvSpPr>
          <p:cNvPr id="526378" name="Text Box 42"/>
          <p:cNvSpPr txBox="1">
            <a:spLocks noChangeArrowheads="1"/>
          </p:cNvSpPr>
          <p:nvPr/>
        </p:nvSpPr>
        <p:spPr bwMode="auto">
          <a:xfrm>
            <a:off x="2736850" y="4367213"/>
            <a:ext cx="4460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t>
            </a:r>
            <a:endParaRPr kumimoji="1" lang="en-GB" sz="2000">
              <a:solidFill>
                <a:schemeClr val="tx2"/>
              </a:solidFill>
              <a:latin typeface="Arial" charset="0"/>
            </a:endParaRPr>
          </a:p>
        </p:txBody>
      </p:sp>
      <p:sp>
        <p:nvSpPr>
          <p:cNvPr id="526379" name="Text Box 43"/>
          <p:cNvSpPr txBox="1">
            <a:spLocks noChangeArrowheads="1"/>
          </p:cNvSpPr>
          <p:nvPr/>
        </p:nvSpPr>
        <p:spPr bwMode="auto">
          <a:xfrm>
            <a:off x="1592263" y="3702050"/>
            <a:ext cx="354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E</a:t>
            </a:r>
            <a:endParaRPr kumimoji="1" lang="en-GB" sz="2000">
              <a:solidFill>
                <a:schemeClr val="tx2"/>
              </a:solidFill>
              <a:latin typeface="Arial" charset="0"/>
            </a:endParaRPr>
          </a:p>
        </p:txBody>
      </p:sp>
      <p:sp>
        <p:nvSpPr>
          <p:cNvPr id="526380" name="Text Box 44"/>
          <p:cNvSpPr txBox="1">
            <a:spLocks noChangeArrowheads="1"/>
          </p:cNvSpPr>
          <p:nvPr/>
        </p:nvSpPr>
        <p:spPr bwMode="auto">
          <a:xfrm>
            <a:off x="1616075" y="5233988"/>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t>
            </a:r>
            <a:endParaRPr kumimoji="1" lang="en-GB" sz="2000">
              <a:solidFill>
                <a:schemeClr val="tx2"/>
              </a:solidFill>
              <a:latin typeface="Arial" charset="0"/>
            </a:endParaRPr>
          </a:p>
        </p:txBody>
      </p:sp>
      <p:sp>
        <p:nvSpPr>
          <p:cNvPr id="526381" name="Text Box 45"/>
          <p:cNvSpPr txBox="1">
            <a:spLocks noChangeArrowheads="1"/>
          </p:cNvSpPr>
          <p:nvPr/>
        </p:nvSpPr>
        <p:spPr bwMode="auto">
          <a:xfrm>
            <a:off x="6991350" y="1782763"/>
            <a:ext cx="1574800" cy="168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115000"/>
            </a:pPr>
            <a:r>
              <a:rPr kumimoji="1" lang="en-US" sz="1800">
                <a:latin typeface="Arial" charset="0"/>
                <a:sym typeface="Symbol" pitchFamily="18" charset="2"/>
              </a:rPr>
              <a:t>T  ‘(</a:t>
            </a:r>
            <a:r>
              <a:rPr kumimoji="1" lang="en-GB" sz="1800">
                <a:latin typeface="Arial" charset="0"/>
                <a:sym typeface="Symbol" pitchFamily="18" charset="2"/>
              </a:rPr>
              <a:t>’</a:t>
            </a:r>
            <a:r>
              <a:rPr kumimoji="1" lang="en-US" sz="1800">
                <a:latin typeface="Arial" charset="0"/>
                <a:sym typeface="Symbol" pitchFamily="18" charset="2"/>
              </a:rPr>
              <a:t>  E ‘)’</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E   E ‘+’ T </a:t>
            </a:r>
          </a:p>
          <a:p>
            <a:pPr>
              <a:spcBef>
                <a:spcPct val="20000"/>
              </a:spcBef>
              <a:buClr>
                <a:schemeClr val="accent2"/>
              </a:buClr>
              <a:buSzPct val="115000"/>
            </a:pPr>
            <a:r>
              <a:rPr kumimoji="1" lang="en-US" sz="1800">
                <a:latin typeface="Arial" charset="0"/>
                <a:sym typeface="Symbol" pitchFamily="18" charset="2"/>
              </a:rPr>
              <a:t>E   T</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T   i</a:t>
            </a:r>
          </a:p>
          <a:p>
            <a:pPr>
              <a:spcBef>
                <a:spcPct val="20000"/>
              </a:spcBef>
              <a:buClr>
                <a:schemeClr val="accent2"/>
              </a:buClr>
              <a:buSzPct val="115000"/>
            </a:pPr>
            <a:r>
              <a:rPr kumimoji="1" lang="en-US" sz="1800">
                <a:latin typeface="Arial" charset="0"/>
                <a:sym typeface="Symbol" pitchFamily="18" charset="2"/>
              </a:rPr>
              <a:t>T   ‘(</a:t>
            </a:r>
            <a:r>
              <a:rPr kumimoji="1" lang="en-GB" sz="1800">
                <a:latin typeface="Arial" charset="0"/>
                <a:sym typeface="Symbol" pitchFamily="18" charset="2"/>
              </a:rPr>
              <a:t>’</a:t>
            </a:r>
            <a:r>
              <a:rPr kumimoji="1" lang="en-US" sz="1800">
                <a:latin typeface="Arial" charset="0"/>
                <a:sym typeface="Symbol" pitchFamily="18" charset="2"/>
              </a:rPr>
              <a:t> E ‘)’</a:t>
            </a:r>
            <a:endParaRPr kumimoji="1" lang="en-GB" sz="1800">
              <a:latin typeface="Arial" charset="0"/>
              <a:sym typeface="Symbol" pitchFamily="18" charset="2"/>
            </a:endParaRPr>
          </a:p>
        </p:txBody>
      </p:sp>
      <p:sp>
        <p:nvSpPr>
          <p:cNvPr id="526382" name="Oval 46"/>
          <p:cNvSpPr>
            <a:spLocks noChangeArrowheads="1"/>
          </p:cNvSpPr>
          <p:nvPr/>
        </p:nvSpPr>
        <p:spPr bwMode="auto">
          <a:xfrm>
            <a:off x="6316663" y="1676400"/>
            <a:ext cx="2730500" cy="1831975"/>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83" name="Text Box 47"/>
          <p:cNvSpPr txBox="1">
            <a:spLocks noChangeArrowheads="1"/>
          </p:cNvSpPr>
          <p:nvPr/>
        </p:nvSpPr>
        <p:spPr bwMode="auto">
          <a:xfrm>
            <a:off x="6432550" y="1600200"/>
            <a:ext cx="463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1800">
                <a:latin typeface="Arial" charset="0"/>
              </a:rPr>
              <a:t>S7</a:t>
            </a:r>
            <a:endParaRPr kumimoji="1" lang="en-GB" sz="1800">
              <a:latin typeface="Arial" charset="0"/>
            </a:endParaRPr>
          </a:p>
        </p:txBody>
      </p:sp>
      <p:sp>
        <p:nvSpPr>
          <p:cNvPr id="526384" name="Line 48"/>
          <p:cNvSpPr>
            <a:spLocks noChangeShapeType="1"/>
          </p:cNvSpPr>
          <p:nvPr/>
        </p:nvSpPr>
        <p:spPr bwMode="auto">
          <a:xfrm flipV="1">
            <a:off x="5532438" y="3100388"/>
            <a:ext cx="968375" cy="369887"/>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6385" name="Line 49"/>
          <p:cNvSpPr>
            <a:spLocks noChangeShapeType="1"/>
          </p:cNvSpPr>
          <p:nvPr/>
        </p:nvSpPr>
        <p:spPr bwMode="auto">
          <a:xfrm>
            <a:off x="5532438" y="2225675"/>
            <a:ext cx="784225" cy="284163"/>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6386" name="Line 50"/>
          <p:cNvSpPr>
            <a:spLocks noChangeShapeType="1"/>
          </p:cNvSpPr>
          <p:nvPr/>
        </p:nvSpPr>
        <p:spPr bwMode="auto">
          <a:xfrm>
            <a:off x="2946400" y="2773363"/>
            <a:ext cx="33702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6387" name="Text Box 51"/>
          <p:cNvSpPr txBox="1">
            <a:spLocks noChangeArrowheads="1"/>
          </p:cNvSpPr>
          <p:nvPr/>
        </p:nvSpPr>
        <p:spPr bwMode="auto">
          <a:xfrm>
            <a:off x="3092450" y="2381250"/>
            <a:ext cx="3825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t>
            </a:r>
            <a:endParaRPr kumimoji="1" lang="en-GB" sz="2000">
              <a:solidFill>
                <a:schemeClr val="tx2"/>
              </a:solidFill>
              <a:latin typeface="Arial" charset="0"/>
            </a:endParaRPr>
          </a:p>
        </p:txBody>
      </p:sp>
      <p:sp>
        <p:nvSpPr>
          <p:cNvPr id="526388" name="Text Box 52"/>
          <p:cNvSpPr txBox="1">
            <a:spLocks noChangeArrowheads="1"/>
          </p:cNvSpPr>
          <p:nvPr/>
        </p:nvSpPr>
        <p:spPr bwMode="auto">
          <a:xfrm>
            <a:off x="5834063" y="1995488"/>
            <a:ext cx="339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T</a:t>
            </a:r>
            <a:endParaRPr kumimoji="1" lang="en-GB" sz="2000">
              <a:solidFill>
                <a:schemeClr val="tx2"/>
              </a:solidFill>
              <a:latin typeface="Arial" charset="0"/>
            </a:endParaRPr>
          </a:p>
        </p:txBody>
      </p:sp>
      <p:sp>
        <p:nvSpPr>
          <p:cNvPr id="526389" name="Text Box 53"/>
          <p:cNvSpPr txBox="1">
            <a:spLocks noChangeArrowheads="1"/>
          </p:cNvSpPr>
          <p:nvPr/>
        </p:nvSpPr>
        <p:spPr bwMode="auto">
          <a:xfrm>
            <a:off x="5883275" y="2914650"/>
            <a:ext cx="241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i</a:t>
            </a:r>
            <a:endParaRPr kumimoji="1" lang="en-GB" sz="2000">
              <a:solidFill>
                <a:schemeClr val="tx2"/>
              </a:solidFill>
              <a:latin typeface="Arial" charset="0"/>
            </a:endParaRPr>
          </a:p>
        </p:txBody>
      </p:sp>
      <p:sp>
        <p:nvSpPr>
          <p:cNvPr id="526390" name="Text Box 54"/>
          <p:cNvSpPr txBox="1">
            <a:spLocks noChangeArrowheads="1"/>
          </p:cNvSpPr>
          <p:nvPr/>
        </p:nvSpPr>
        <p:spPr bwMode="auto">
          <a:xfrm>
            <a:off x="6883400" y="4495800"/>
            <a:ext cx="1574800"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rPr>
              <a:t>T </a:t>
            </a:r>
            <a:r>
              <a:rPr kumimoji="1" lang="en-US" sz="1800">
                <a:latin typeface="Arial" charset="0"/>
                <a:sym typeface="Symbol" pitchFamily="18" charset="2"/>
              </a:rPr>
              <a:t> ‘(‘ E ‘)’</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E  E  ‘+’T </a:t>
            </a:r>
            <a:endParaRPr kumimoji="1" lang="en-GB" sz="1800">
              <a:latin typeface="Arial" charset="0"/>
              <a:sym typeface="Symbol" pitchFamily="18" charset="2"/>
            </a:endParaRPr>
          </a:p>
        </p:txBody>
      </p:sp>
      <p:sp>
        <p:nvSpPr>
          <p:cNvPr id="526391" name="Oval 55"/>
          <p:cNvSpPr>
            <a:spLocks noChangeArrowheads="1"/>
          </p:cNvSpPr>
          <p:nvPr/>
        </p:nvSpPr>
        <p:spPr bwMode="auto">
          <a:xfrm>
            <a:off x="6629400" y="4376738"/>
            <a:ext cx="2133600" cy="957262"/>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92" name="Text Box 56"/>
          <p:cNvSpPr txBox="1">
            <a:spLocks noChangeArrowheads="1"/>
          </p:cNvSpPr>
          <p:nvPr/>
        </p:nvSpPr>
        <p:spPr bwMode="auto">
          <a:xfrm>
            <a:off x="6664325" y="4157663"/>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S8</a:t>
            </a:r>
            <a:endParaRPr kumimoji="1" lang="en-GB" sz="1800">
              <a:latin typeface="Arial" charset="0"/>
            </a:endParaRPr>
          </a:p>
        </p:txBody>
      </p:sp>
      <p:sp>
        <p:nvSpPr>
          <p:cNvPr id="526393" name="Line 57"/>
          <p:cNvSpPr>
            <a:spLocks noChangeShapeType="1"/>
          </p:cNvSpPr>
          <p:nvPr/>
        </p:nvSpPr>
        <p:spPr bwMode="auto">
          <a:xfrm>
            <a:off x="7691438" y="3508375"/>
            <a:ext cx="0" cy="868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6394" name="Line 58"/>
          <p:cNvSpPr>
            <a:spLocks noChangeShapeType="1"/>
          </p:cNvSpPr>
          <p:nvPr/>
        </p:nvSpPr>
        <p:spPr bwMode="auto">
          <a:xfrm flipH="1">
            <a:off x="6080125" y="4759325"/>
            <a:ext cx="6016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6395" name="Text Box 59"/>
          <p:cNvSpPr txBox="1">
            <a:spLocks noChangeArrowheads="1"/>
          </p:cNvSpPr>
          <p:nvPr/>
        </p:nvSpPr>
        <p:spPr bwMode="auto">
          <a:xfrm>
            <a:off x="7010400" y="6092825"/>
            <a:ext cx="1555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rPr>
              <a:t>T </a:t>
            </a:r>
            <a:r>
              <a:rPr kumimoji="1" lang="en-US" sz="1800">
                <a:latin typeface="Arial" charset="0"/>
                <a:sym typeface="Symbol" pitchFamily="18" charset="2"/>
              </a:rPr>
              <a:t> ‘(‘ E ‘)’</a:t>
            </a:r>
            <a:endParaRPr kumimoji="1" lang="en-GB" sz="1800">
              <a:latin typeface="Arial" charset="0"/>
              <a:sym typeface="Symbol" pitchFamily="18" charset="2"/>
            </a:endParaRPr>
          </a:p>
        </p:txBody>
      </p:sp>
      <p:sp>
        <p:nvSpPr>
          <p:cNvPr id="526396" name="Oval 60"/>
          <p:cNvSpPr>
            <a:spLocks noChangeArrowheads="1"/>
          </p:cNvSpPr>
          <p:nvPr/>
        </p:nvSpPr>
        <p:spPr bwMode="auto">
          <a:xfrm>
            <a:off x="6896100" y="5907088"/>
            <a:ext cx="1943100" cy="666750"/>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97" name="Text Box 61"/>
          <p:cNvSpPr txBox="1">
            <a:spLocks noChangeArrowheads="1"/>
          </p:cNvSpPr>
          <p:nvPr/>
        </p:nvSpPr>
        <p:spPr bwMode="auto">
          <a:xfrm>
            <a:off x="6669088" y="5746750"/>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S9</a:t>
            </a:r>
            <a:endParaRPr kumimoji="1" lang="en-GB" sz="1800">
              <a:latin typeface="Arial" charset="0"/>
            </a:endParaRPr>
          </a:p>
        </p:txBody>
      </p:sp>
      <p:sp>
        <p:nvSpPr>
          <p:cNvPr id="526398" name="Oval 62"/>
          <p:cNvSpPr>
            <a:spLocks noChangeArrowheads="1"/>
          </p:cNvSpPr>
          <p:nvPr/>
        </p:nvSpPr>
        <p:spPr bwMode="auto">
          <a:xfrm>
            <a:off x="6934200" y="5946775"/>
            <a:ext cx="1828800" cy="587375"/>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6399" name="Line 63"/>
          <p:cNvSpPr>
            <a:spLocks noChangeShapeType="1"/>
          </p:cNvSpPr>
          <p:nvPr/>
        </p:nvSpPr>
        <p:spPr bwMode="auto">
          <a:xfrm>
            <a:off x="7696200" y="5334000"/>
            <a:ext cx="11113" cy="5730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6400" name="Text Box 64"/>
          <p:cNvSpPr txBox="1">
            <a:spLocks noChangeArrowheads="1"/>
          </p:cNvSpPr>
          <p:nvPr/>
        </p:nvSpPr>
        <p:spPr bwMode="auto">
          <a:xfrm>
            <a:off x="7734300" y="5394325"/>
            <a:ext cx="3825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t>
            </a:r>
            <a:endParaRPr kumimoji="1" lang="en-GB" sz="2000">
              <a:solidFill>
                <a:schemeClr val="tx2"/>
              </a:solidFill>
              <a:latin typeface="Arial" charset="0"/>
            </a:endParaRPr>
          </a:p>
        </p:txBody>
      </p:sp>
      <p:sp>
        <p:nvSpPr>
          <p:cNvPr id="526401" name="Text Box 65"/>
          <p:cNvSpPr txBox="1">
            <a:spLocks noChangeArrowheads="1"/>
          </p:cNvSpPr>
          <p:nvPr/>
        </p:nvSpPr>
        <p:spPr bwMode="auto">
          <a:xfrm>
            <a:off x="7683500" y="3567113"/>
            <a:ext cx="3540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E</a:t>
            </a:r>
            <a:endParaRPr kumimoji="1" lang="en-GB" sz="2000">
              <a:solidFill>
                <a:schemeClr val="tx2"/>
              </a:solidFill>
              <a:latin typeface="Arial" charset="0"/>
            </a:endParaRPr>
          </a:p>
        </p:txBody>
      </p:sp>
      <p:sp>
        <p:nvSpPr>
          <p:cNvPr id="526402" name="Line 66"/>
          <p:cNvSpPr>
            <a:spLocks noChangeShapeType="1"/>
          </p:cNvSpPr>
          <p:nvPr/>
        </p:nvSpPr>
        <p:spPr bwMode="auto">
          <a:xfrm flipV="1">
            <a:off x="5651500" y="3321050"/>
            <a:ext cx="1244600" cy="10556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6403" name="Text Box 67"/>
          <p:cNvSpPr txBox="1">
            <a:spLocks noChangeArrowheads="1"/>
          </p:cNvSpPr>
          <p:nvPr/>
        </p:nvSpPr>
        <p:spPr bwMode="auto">
          <a:xfrm>
            <a:off x="5583238" y="3790950"/>
            <a:ext cx="3825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t>
            </a:r>
            <a:endParaRPr kumimoji="1" lang="en-GB" sz="2000">
              <a:solidFill>
                <a:schemeClr val="tx2"/>
              </a:solidFill>
              <a:latin typeface="Arial" charset="0"/>
            </a:endParaRPr>
          </a:p>
        </p:txBody>
      </p:sp>
      <p:sp>
        <p:nvSpPr>
          <p:cNvPr id="526404" name="Freeform 68"/>
          <p:cNvSpPr>
            <a:spLocks/>
          </p:cNvSpPr>
          <p:nvPr/>
        </p:nvSpPr>
        <p:spPr bwMode="auto">
          <a:xfrm>
            <a:off x="8123238" y="3219450"/>
            <a:ext cx="858837" cy="739775"/>
          </a:xfrm>
          <a:custGeom>
            <a:avLst/>
            <a:gdLst>
              <a:gd name="T0" fmla="*/ 43 w 541"/>
              <a:gd name="T1" fmla="*/ 142 h 466"/>
              <a:gd name="T2" fmla="*/ 4 w 541"/>
              <a:gd name="T3" fmla="*/ 244 h 466"/>
              <a:gd name="T4" fmla="*/ 67 w 541"/>
              <a:gd name="T5" fmla="*/ 386 h 466"/>
              <a:gd name="T6" fmla="*/ 225 w 541"/>
              <a:gd name="T7" fmla="*/ 457 h 466"/>
              <a:gd name="T8" fmla="*/ 406 w 541"/>
              <a:gd name="T9" fmla="*/ 442 h 466"/>
              <a:gd name="T10" fmla="*/ 517 w 541"/>
              <a:gd name="T11" fmla="*/ 355 h 466"/>
              <a:gd name="T12" fmla="*/ 533 w 541"/>
              <a:gd name="T13" fmla="*/ 213 h 466"/>
              <a:gd name="T14" fmla="*/ 469 w 541"/>
              <a:gd name="T15" fmla="*/ 95 h 466"/>
              <a:gd name="T16" fmla="*/ 343 w 541"/>
              <a:gd name="T17"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1" h="466">
                <a:moveTo>
                  <a:pt x="43" y="142"/>
                </a:moveTo>
                <a:cubicBezTo>
                  <a:pt x="37" y="159"/>
                  <a:pt x="0" y="203"/>
                  <a:pt x="4" y="244"/>
                </a:cubicBezTo>
                <a:cubicBezTo>
                  <a:pt x="8" y="285"/>
                  <a:pt x="30" y="350"/>
                  <a:pt x="67" y="386"/>
                </a:cubicBezTo>
                <a:cubicBezTo>
                  <a:pt x="104" y="422"/>
                  <a:pt x="169" y="448"/>
                  <a:pt x="225" y="457"/>
                </a:cubicBezTo>
                <a:cubicBezTo>
                  <a:pt x="281" y="466"/>
                  <a:pt x="357" y="459"/>
                  <a:pt x="406" y="442"/>
                </a:cubicBezTo>
                <a:cubicBezTo>
                  <a:pt x="455" y="425"/>
                  <a:pt x="496" y="393"/>
                  <a:pt x="517" y="355"/>
                </a:cubicBezTo>
                <a:cubicBezTo>
                  <a:pt x="538" y="317"/>
                  <a:pt x="541" y="256"/>
                  <a:pt x="533" y="213"/>
                </a:cubicBezTo>
                <a:cubicBezTo>
                  <a:pt x="525" y="170"/>
                  <a:pt x="501" y="130"/>
                  <a:pt x="469" y="95"/>
                </a:cubicBezTo>
                <a:cubicBezTo>
                  <a:pt x="437" y="60"/>
                  <a:pt x="369" y="20"/>
                  <a:pt x="343" y="0"/>
                </a:cubicBezTo>
              </a:path>
            </a:pathLst>
          </a:custGeom>
          <a:noFill/>
          <a:ln w="285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26405" name="Text Box 69"/>
          <p:cNvSpPr txBox="1">
            <a:spLocks noChangeArrowheads="1"/>
          </p:cNvSpPr>
          <p:nvPr/>
        </p:nvSpPr>
        <p:spPr bwMode="auto">
          <a:xfrm>
            <a:off x="8377238" y="3567113"/>
            <a:ext cx="3825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t>
            </a:r>
            <a:endParaRPr kumimoji="1" lang="en-GB" sz="2000">
              <a:solidFill>
                <a:schemeClr val="tx2"/>
              </a:solidFill>
              <a:latin typeface="Arial" charset="0"/>
            </a:endParaRPr>
          </a:p>
        </p:txBody>
      </p:sp>
      <p:sp>
        <p:nvSpPr>
          <p:cNvPr id="526406" name="Text Box 70"/>
          <p:cNvSpPr txBox="1">
            <a:spLocks noChangeArrowheads="1"/>
          </p:cNvSpPr>
          <p:nvPr/>
        </p:nvSpPr>
        <p:spPr bwMode="auto">
          <a:xfrm>
            <a:off x="6223000" y="4356100"/>
            <a:ext cx="4460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t>
            </a:r>
            <a:endParaRPr kumimoji="1" lang="en-GB" sz="2000">
              <a:solidFill>
                <a:schemeClr val="tx2"/>
              </a:solidFill>
              <a:latin typeface="Arial" charset="0"/>
            </a:endParaRPr>
          </a:p>
        </p:txBody>
      </p:sp>
    </p:spTree>
    <p:extLst>
      <p:ext uri="{BB962C8B-B14F-4D97-AF65-F5344CB8AC3E}">
        <p14:creationId xmlns:p14="http://schemas.microsoft.com/office/powerpoint/2010/main" val="22194011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7B8A62E-B561-45AD-B96A-864AF0B1E4E3}" type="slidenum">
              <a:rPr lang="he-IL" altLang="en-US"/>
              <a:pPr/>
              <a:t>21</a:t>
            </a:fld>
            <a:endParaRPr lang="en-US" altLang="en-US"/>
          </a:p>
        </p:txBody>
      </p:sp>
      <p:sp>
        <p:nvSpPr>
          <p:cNvPr id="530434" name="Rectangle 2"/>
          <p:cNvSpPr>
            <a:spLocks noGrp="1" noChangeArrowheads="1"/>
          </p:cNvSpPr>
          <p:nvPr>
            <p:ph type="title"/>
          </p:nvPr>
        </p:nvSpPr>
        <p:spPr/>
        <p:txBody>
          <a:bodyPr/>
          <a:lstStyle/>
          <a:p>
            <a:r>
              <a:rPr lang="en-US" dirty="0" smtClean="0"/>
              <a:t>Q6: Parsing</a:t>
            </a:r>
            <a:endParaRPr lang="en-GB" dirty="0"/>
          </a:p>
        </p:txBody>
      </p:sp>
      <p:sp>
        <p:nvSpPr>
          <p:cNvPr id="530435" name="Rectangle 3"/>
          <p:cNvSpPr>
            <a:spLocks noGrp="1" noChangeArrowheads="1"/>
          </p:cNvSpPr>
          <p:nvPr>
            <p:ph type="body" idx="1"/>
          </p:nvPr>
        </p:nvSpPr>
        <p:spPr>
          <a:xfrm>
            <a:off x="457200" y="1885950"/>
            <a:ext cx="8399463" cy="4667250"/>
          </a:xfrm>
        </p:spPr>
        <p:txBody>
          <a:bodyPr/>
          <a:lstStyle/>
          <a:p>
            <a:pPr>
              <a:buFontTx/>
              <a:buNone/>
            </a:pPr>
            <a:r>
              <a:rPr lang="en-US" dirty="0"/>
              <a:t>Can you find an input the exercises all states of the automaton</a:t>
            </a:r>
            <a:r>
              <a:rPr lang="en-US" dirty="0" smtClean="0"/>
              <a:t>?</a:t>
            </a:r>
            <a:endParaRPr lang="en-US" dirty="0"/>
          </a:p>
        </p:txBody>
      </p:sp>
    </p:spTree>
    <p:extLst>
      <p:ext uri="{BB962C8B-B14F-4D97-AF65-F5344CB8AC3E}">
        <p14:creationId xmlns:p14="http://schemas.microsoft.com/office/powerpoint/2010/main" val="5257757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5126EFC-A3C2-4BD4-8BDA-E3B3E49D33E1}" type="slidenum">
              <a:rPr lang="he-IL" altLang="en-US"/>
              <a:pPr/>
              <a:t>22</a:t>
            </a:fld>
            <a:endParaRPr lang="en-US" altLang="en-US"/>
          </a:p>
        </p:txBody>
      </p:sp>
      <p:sp>
        <p:nvSpPr>
          <p:cNvPr id="532482" name="Rectangle 2"/>
          <p:cNvSpPr>
            <a:spLocks noGrp="1" noChangeArrowheads="1"/>
          </p:cNvSpPr>
          <p:nvPr>
            <p:ph type="title"/>
          </p:nvPr>
        </p:nvSpPr>
        <p:spPr/>
        <p:txBody>
          <a:bodyPr/>
          <a:lstStyle/>
          <a:p>
            <a:r>
              <a:rPr lang="en-US" dirty="0"/>
              <a:t>Answer </a:t>
            </a:r>
            <a:r>
              <a:rPr lang="en-US" dirty="0" smtClean="0"/>
              <a:t>Q6</a:t>
            </a:r>
            <a:endParaRPr lang="en-GB" dirty="0"/>
          </a:p>
        </p:txBody>
      </p:sp>
      <p:sp>
        <p:nvSpPr>
          <p:cNvPr id="532483" name="Rectangle 3"/>
          <p:cNvSpPr>
            <a:spLocks noGrp="1" noChangeArrowheads="1"/>
          </p:cNvSpPr>
          <p:nvPr>
            <p:ph type="body" idx="1"/>
          </p:nvPr>
        </p:nvSpPr>
        <p:spPr>
          <a:xfrm>
            <a:off x="457200" y="1885950"/>
            <a:ext cx="8399463" cy="4667250"/>
          </a:xfrm>
        </p:spPr>
        <p:txBody>
          <a:bodyPr/>
          <a:lstStyle/>
          <a:p>
            <a:pPr>
              <a:buFontTx/>
              <a:buNone/>
            </a:pPr>
            <a:r>
              <a:rPr lang="en-US"/>
              <a:t>The following expression exercises all states</a:t>
            </a:r>
          </a:p>
          <a:p>
            <a:pPr lvl="1">
              <a:buFontTx/>
              <a:buNone/>
            </a:pPr>
            <a:endParaRPr lang="en-US">
              <a:solidFill>
                <a:srgbClr val="0033CC"/>
              </a:solidFill>
            </a:endParaRPr>
          </a:p>
          <a:p>
            <a:pPr lvl="1">
              <a:buFontTx/>
              <a:buNone/>
            </a:pPr>
            <a:r>
              <a:rPr lang="en-US" sz="2800">
                <a:solidFill>
                  <a:schemeClr val="tx2"/>
                </a:solidFill>
              </a:rPr>
              <a:t>( i ) + i</a:t>
            </a:r>
            <a:endParaRPr lang="en-GB" sz="2800">
              <a:solidFill>
                <a:schemeClr val="tx2"/>
              </a:solidFill>
            </a:endParaRPr>
          </a:p>
        </p:txBody>
      </p:sp>
    </p:spTree>
    <p:extLst>
      <p:ext uri="{BB962C8B-B14F-4D97-AF65-F5344CB8AC3E}">
        <p14:creationId xmlns:p14="http://schemas.microsoft.com/office/powerpoint/2010/main" val="113391188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BEF94A0-EF9D-43BF-B8CD-8488447896A2}" type="slidenum">
              <a:rPr lang="he-IL" altLang="en-US"/>
              <a:pPr/>
              <a:t>23</a:t>
            </a:fld>
            <a:endParaRPr lang="en-US" altLang="en-US"/>
          </a:p>
        </p:txBody>
      </p:sp>
      <p:sp>
        <p:nvSpPr>
          <p:cNvPr id="540674" name="Rectangle 2"/>
          <p:cNvSpPr>
            <a:spLocks noGrp="1" noChangeArrowheads="1"/>
          </p:cNvSpPr>
          <p:nvPr>
            <p:ph type="title"/>
          </p:nvPr>
        </p:nvSpPr>
        <p:spPr/>
        <p:txBody>
          <a:bodyPr/>
          <a:lstStyle/>
          <a:p>
            <a:r>
              <a:rPr lang="en-US" dirty="0" smtClean="0"/>
              <a:t>Q7</a:t>
            </a:r>
            <a:endParaRPr lang="en-US" dirty="0"/>
          </a:p>
        </p:txBody>
      </p:sp>
      <p:sp>
        <p:nvSpPr>
          <p:cNvPr id="540675" name="Rectangle 3"/>
          <p:cNvSpPr>
            <a:spLocks noGrp="1" noChangeArrowheads="1"/>
          </p:cNvSpPr>
          <p:nvPr>
            <p:ph type="body" idx="1"/>
          </p:nvPr>
        </p:nvSpPr>
        <p:spPr/>
        <p:txBody>
          <a:bodyPr/>
          <a:lstStyle/>
          <a:p>
            <a:r>
              <a:rPr lang="en-US"/>
              <a:t>derive the LR(1) ACTION/GOTO table for the following grammar:</a:t>
            </a:r>
          </a:p>
          <a:p>
            <a:endParaRPr lang="en-US" sz="1400"/>
          </a:p>
          <a:p>
            <a:pPr lvl="2">
              <a:buFontTx/>
              <a:buNone/>
            </a:pPr>
            <a:r>
              <a:rPr lang="en-US" sz="2400">
                <a:solidFill>
                  <a:schemeClr val="tx2"/>
                </a:solidFill>
              </a:rPr>
              <a:t>S </a:t>
            </a:r>
            <a:r>
              <a:rPr lang="en-US" sz="2400">
                <a:solidFill>
                  <a:schemeClr val="tx2"/>
                </a:solidFill>
                <a:sym typeface="Symbol" pitchFamily="18" charset="2"/>
              </a:rPr>
              <a:t> A | x b</a:t>
            </a:r>
            <a:endParaRPr lang="en-GB" sz="2400">
              <a:solidFill>
                <a:schemeClr val="tx2"/>
              </a:solidFill>
              <a:sym typeface="Symbol" pitchFamily="18" charset="2"/>
            </a:endParaRPr>
          </a:p>
          <a:p>
            <a:pPr lvl="2">
              <a:buFontTx/>
              <a:buNone/>
            </a:pPr>
            <a:r>
              <a:rPr lang="en-US" sz="2400">
                <a:solidFill>
                  <a:schemeClr val="tx2"/>
                </a:solidFill>
                <a:sym typeface="Symbol" pitchFamily="18" charset="2"/>
              </a:rPr>
              <a:t>A  a A b  |  x</a:t>
            </a:r>
          </a:p>
          <a:p>
            <a:pPr lvl="2">
              <a:buFontTx/>
              <a:buNone/>
            </a:pPr>
            <a:endParaRPr lang="en-US" sz="1400">
              <a:solidFill>
                <a:schemeClr val="tx2"/>
              </a:solidFill>
              <a:sym typeface="Symbol" pitchFamily="18" charset="2"/>
            </a:endParaRPr>
          </a:p>
        </p:txBody>
      </p:sp>
    </p:spTree>
    <p:extLst>
      <p:ext uri="{BB962C8B-B14F-4D97-AF65-F5344CB8AC3E}">
        <p14:creationId xmlns:p14="http://schemas.microsoft.com/office/powerpoint/2010/main" val="4650103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5"/>
          <p:cNvSpPr>
            <a:spLocks noGrp="1"/>
          </p:cNvSpPr>
          <p:nvPr>
            <p:ph type="sldNum" sz="quarter" idx="12"/>
          </p:nvPr>
        </p:nvSpPr>
        <p:spPr/>
        <p:txBody>
          <a:bodyPr/>
          <a:lstStyle/>
          <a:p>
            <a:fld id="{E976B2CF-6BCA-491B-A5C9-3F7EF4730A6B}" type="slidenum">
              <a:rPr lang="he-IL" altLang="en-US"/>
              <a:pPr/>
              <a:t>24</a:t>
            </a:fld>
            <a:endParaRPr lang="en-US" altLang="en-US"/>
          </a:p>
        </p:txBody>
      </p:sp>
      <p:sp>
        <p:nvSpPr>
          <p:cNvPr id="538626" name="Text Box 2"/>
          <p:cNvSpPr txBox="1">
            <a:spLocks noChangeArrowheads="1"/>
          </p:cNvSpPr>
          <p:nvPr/>
        </p:nvSpPr>
        <p:spPr bwMode="auto">
          <a:xfrm>
            <a:off x="6881813" y="2832100"/>
            <a:ext cx="1797050"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sz="1800">
                <a:latin typeface="Arial" charset="0"/>
                <a:sym typeface="Symbol" pitchFamily="18" charset="2"/>
              </a:rPr>
              <a:t>A  a  A b {b} </a:t>
            </a:r>
          </a:p>
          <a:p>
            <a:pPr>
              <a:spcBef>
                <a:spcPct val="20000"/>
              </a:spcBef>
              <a:buClr>
                <a:schemeClr val="accent2"/>
              </a:buClr>
              <a:buSzPct val="115000"/>
            </a:pPr>
            <a:r>
              <a:rPr kumimoji="1" lang="en-US" sz="1800">
                <a:latin typeface="Arial" charset="0"/>
                <a:sym typeface="Symbol" pitchFamily="18" charset="2"/>
              </a:rPr>
              <a:t>A   a A b {b}</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A   x {b}</a:t>
            </a:r>
            <a:endParaRPr kumimoji="1" lang="en-GB" sz="1800">
              <a:latin typeface="Arial" charset="0"/>
              <a:sym typeface="Symbol" pitchFamily="18" charset="2"/>
            </a:endParaRPr>
          </a:p>
        </p:txBody>
      </p:sp>
      <p:sp>
        <p:nvSpPr>
          <p:cNvPr id="538627" name="Text Box 3"/>
          <p:cNvSpPr txBox="1">
            <a:spLocks noChangeArrowheads="1"/>
          </p:cNvSpPr>
          <p:nvPr/>
        </p:nvSpPr>
        <p:spPr bwMode="auto">
          <a:xfrm>
            <a:off x="6594475" y="4402138"/>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S9</a:t>
            </a:r>
            <a:endParaRPr kumimoji="1" lang="en-GB" sz="1800">
              <a:latin typeface="Arial" charset="0"/>
            </a:endParaRPr>
          </a:p>
        </p:txBody>
      </p:sp>
      <p:sp>
        <p:nvSpPr>
          <p:cNvPr id="538628" name="Text Box 4"/>
          <p:cNvSpPr txBox="1">
            <a:spLocks noChangeArrowheads="1"/>
          </p:cNvSpPr>
          <p:nvPr/>
        </p:nvSpPr>
        <p:spPr bwMode="auto">
          <a:xfrm>
            <a:off x="6843713" y="6046788"/>
            <a:ext cx="19764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A  a A b  {b}</a:t>
            </a:r>
            <a:endParaRPr kumimoji="1" lang="en-GB" sz="1800">
              <a:latin typeface="Arial" charset="0"/>
              <a:sym typeface="Symbol" pitchFamily="18" charset="2"/>
            </a:endParaRPr>
          </a:p>
        </p:txBody>
      </p:sp>
      <p:sp>
        <p:nvSpPr>
          <p:cNvPr id="538630" name="Text Box 6"/>
          <p:cNvSpPr txBox="1">
            <a:spLocks noChangeArrowheads="1"/>
          </p:cNvSpPr>
          <p:nvPr/>
        </p:nvSpPr>
        <p:spPr bwMode="auto">
          <a:xfrm>
            <a:off x="6430963" y="5759450"/>
            <a:ext cx="6318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S10</a:t>
            </a:r>
            <a:endParaRPr kumimoji="1" lang="en-GB" sz="1800">
              <a:latin typeface="Arial" charset="0"/>
            </a:endParaRPr>
          </a:p>
        </p:txBody>
      </p:sp>
      <p:sp>
        <p:nvSpPr>
          <p:cNvPr id="538631" name="Oval 7"/>
          <p:cNvSpPr>
            <a:spLocks noChangeArrowheads="1"/>
          </p:cNvSpPr>
          <p:nvPr/>
        </p:nvSpPr>
        <p:spPr bwMode="auto">
          <a:xfrm>
            <a:off x="6848475" y="5959475"/>
            <a:ext cx="1887538" cy="587375"/>
          </a:xfrm>
          <a:prstGeom prst="ellipse">
            <a:avLst/>
          </a:prstGeom>
          <a:noFill/>
          <a:ln w="63500" cmpd="dbl"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32" name="Line 8"/>
          <p:cNvSpPr>
            <a:spLocks noChangeShapeType="1"/>
          </p:cNvSpPr>
          <p:nvPr/>
        </p:nvSpPr>
        <p:spPr bwMode="auto">
          <a:xfrm>
            <a:off x="7818438" y="4035425"/>
            <a:ext cx="0" cy="558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8633" name="Text Box 9"/>
          <p:cNvSpPr txBox="1">
            <a:spLocks noChangeArrowheads="1"/>
          </p:cNvSpPr>
          <p:nvPr/>
        </p:nvSpPr>
        <p:spPr bwMode="auto">
          <a:xfrm>
            <a:off x="7794625" y="4035425"/>
            <a:ext cx="3540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rgbClr val="0033CC"/>
                </a:solidFill>
                <a:latin typeface="Arial" charset="0"/>
              </a:rPr>
              <a:t>A</a:t>
            </a:r>
            <a:endParaRPr kumimoji="1" lang="en-GB" sz="2000">
              <a:solidFill>
                <a:srgbClr val="0033CC"/>
              </a:solidFill>
              <a:latin typeface="Arial" charset="0"/>
            </a:endParaRPr>
          </a:p>
        </p:txBody>
      </p:sp>
      <p:sp>
        <p:nvSpPr>
          <p:cNvPr id="538634" name="Text Box 10"/>
          <p:cNvSpPr txBox="1">
            <a:spLocks noChangeArrowheads="1"/>
          </p:cNvSpPr>
          <p:nvPr/>
        </p:nvSpPr>
        <p:spPr bwMode="auto">
          <a:xfrm>
            <a:off x="7818438" y="5407025"/>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b</a:t>
            </a:r>
            <a:endParaRPr kumimoji="1" lang="en-GB" sz="2000">
              <a:solidFill>
                <a:schemeClr val="tx2"/>
              </a:solidFill>
              <a:latin typeface="Arial" charset="0"/>
            </a:endParaRPr>
          </a:p>
        </p:txBody>
      </p:sp>
      <p:sp>
        <p:nvSpPr>
          <p:cNvPr id="538635" name="Text Box 11"/>
          <p:cNvSpPr txBox="1">
            <a:spLocks noChangeArrowheads="1"/>
          </p:cNvSpPr>
          <p:nvPr/>
        </p:nvSpPr>
        <p:spPr bwMode="auto">
          <a:xfrm>
            <a:off x="6507163" y="2647950"/>
            <a:ext cx="463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S8</a:t>
            </a:r>
            <a:endParaRPr kumimoji="1" lang="en-GB" sz="1800">
              <a:latin typeface="Arial" charset="0"/>
            </a:endParaRPr>
          </a:p>
        </p:txBody>
      </p:sp>
      <p:sp>
        <p:nvSpPr>
          <p:cNvPr id="538636" name="Oval 12"/>
          <p:cNvSpPr>
            <a:spLocks noChangeArrowheads="1"/>
          </p:cNvSpPr>
          <p:nvPr/>
        </p:nvSpPr>
        <p:spPr bwMode="auto">
          <a:xfrm>
            <a:off x="6665913" y="2660650"/>
            <a:ext cx="2249487" cy="137477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37" name="Text Box 13"/>
          <p:cNvSpPr txBox="1">
            <a:spLocks noChangeArrowheads="1"/>
          </p:cNvSpPr>
          <p:nvPr/>
        </p:nvSpPr>
        <p:spPr bwMode="auto">
          <a:xfrm>
            <a:off x="7794625" y="4035425"/>
            <a:ext cx="3540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a:t>
            </a:r>
            <a:endParaRPr kumimoji="1" lang="en-GB" sz="2000">
              <a:solidFill>
                <a:schemeClr val="tx2"/>
              </a:solidFill>
              <a:latin typeface="Arial" charset="0"/>
            </a:endParaRPr>
          </a:p>
        </p:txBody>
      </p:sp>
      <p:sp>
        <p:nvSpPr>
          <p:cNvPr id="538638" name="Line 14"/>
          <p:cNvSpPr>
            <a:spLocks noChangeShapeType="1"/>
          </p:cNvSpPr>
          <p:nvPr/>
        </p:nvSpPr>
        <p:spPr bwMode="auto">
          <a:xfrm rot="-5400000">
            <a:off x="6236494" y="2909094"/>
            <a:ext cx="0" cy="8588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8639" name="Line 15"/>
          <p:cNvSpPr>
            <a:spLocks noChangeShapeType="1"/>
          </p:cNvSpPr>
          <p:nvPr/>
        </p:nvSpPr>
        <p:spPr bwMode="auto">
          <a:xfrm flipH="1" flipV="1">
            <a:off x="7285038" y="2344738"/>
            <a:ext cx="509587" cy="3079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40" name="Text Box 16"/>
          <p:cNvSpPr txBox="1">
            <a:spLocks noChangeArrowheads="1"/>
          </p:cNvSpPr>
          <p:nvPr/>
        </p:nvSpPr>
        <p:spPr bwMode="auto">
          <a:xfrm>
            <a:off x="7589838" y="2193925"/>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x</a:t>
            </a:r>
            <a:endParaRPr kumimoji="1" lang="en-GB" sz="2000">
              <a:solidFill>
                <a:schemeClr val="tx2"/>
              </a:solidFill>
              <a:latin typeface="Arial" charset="0"/>
            </a:endParaRPr>
          </a:p>
        </p:txBody>
      </p:sp>
      <p:sp>
        <p:nvSpPr>
          <p:cNvPr id="538641" name="Line 17"/>
          <p:cNvSpPr>
            <a:spLocks noChangeShapeType="1"/>
          </p:cNvSpPr>
          <p:nvPr/>
        </p:nvSpPr>
        <p:spPr bwMode="auto">
          <a:xfrm>
            <a:off x="7818438" y="5272088"/>
            <a:ext cx="0" cy="635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38642" name="Oval 18"/>
          <p:cNvSpPr>
            <a:spLocks noChangeArrowheads="1"/>
          </p:cNvSpPr>
          <p:nvPr/>
        </p:nvSpPr>
        <p:spPr bwMode="auto">
          <a:xfrm>
            <a:off x="6826250" y="4591050"/>
            <a:ext cx="2074863" cy="700088"/>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43" name="Text Box 19"/>
          <p:cNvSpPr txBox="1">
            <a:spLocks noChangeArrowheads="1"/>
          </p:cNvSpPr>
          <p:nvPr/>
        </p:nvSpPr>
        <p:spPr bwMode="auto">
          <a:xfrm>
            <a:off x="6843713" y="4730750"/>
            <a:ext cx="19764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A  a A  b {b}</a:t>
            </a:r>
            <a:endParaRPr kumimoji="1" lang="en-GB" sz="1800">
              <a:latin typeface="Arial" charset="0"/>
              <a:sym typeface="Symbol" pitchFamily="18" charset="2"/>
            </a:endParaRPr>
          </a:p>
        </p:txBody>
      </p:sp>
      <p:sp>
        <p:nvSpPr>
          <p:cNvPr id="538644" name="Rectangle 20"/>
          <p:cNvSpPr>
            <a:spLocks noGrp="1" noChangeArrowheads="1"/>
          </p:cNvSpPr>
          <p:nvPr>
            <p:ph type="title"/>
          </p:nvPr>
        </p:nvSpPr>
        <p:spPr/>
        <p:txBody>
          <a:bodyPr/>
          <a:lstStyle/>
          <a:p>
            <a:r>
              <a:rPr lang="en-US" sz="3400" dirty="0"/>
              <a:t>Answer </a:t>
            </a:r>
            <a:r>
              <a:rPr lang="en-US" sz="3400" dirty="0" smtClean="0"/>
              <a:t>Q7 </a:t>
            </a:r>
            <a:r>
              <a:rPr lang="en-US" sz="3400" dirty="0"/>
              <a:t>- LR(1) automaton</a:t>
            </a:r>
            <a:endParaRPr lang="en-GB" sz="3400" dirty="0"/>
          </a:p>
        </p:txBody>
      </p:sp>
      <p:sp>
        <p:nvSpPr>
          <p:cNvPr id="538646" name="Oval 22"/>
          <p:cNvSpPr>
            <a:spLocks noChangeArrowheads="1"/>
          </p:cNvSpPr>
          <p:nvPr/>
        </p:nvSpPr>
        <p:spPr bwMode="auto">
          <a:xfrm>
            <a:off x="623888" y="4554538"/>
            <a:ext cx="2074862" cy="700087"/>
          </a:xfrm>
          <a:prstGeom prst="ellipse">
            <a:avLst/>
          </a:prstGeom>
          <a:solidFill>
            <a:schemeClr val="accent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47" name="Oval 23"/>
          <p:cNvSpPr>
            <a:spLocks noChangeArrowheads="1"/>
          </p:cNvSpPr>
          <p:nvPr/>
        </p:nvSpPr>
        <p:spPr bwMode="auto">
          <a:xfrm>
            <a:off x="215900" y="2587625"/>
            <a:ext cx="2730500" cy="137477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48" name="Oval 24"/>
          <p:cNvSpPr>
            <a:spLocks noChangeArrowheads="1"/>
          </p:cNvSpPr>
          <p:nvPr/>
        </p:nvSpPr>
        <p:spPr bwMode="auto">
          <a:xfrm>
            <a:off x="3748088" y="4578350"/>
            <a:ext cx="2074862" cy="700088"/>
          </a:xfrm>
          <a:prstGeom prst="ellipse">
            <a:avLst/>
          </a:prstGeom>
          <a:solidFill>
            <a:schemeClr val="accent2"/>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49" name="Oval 25"/>
          <p:cNvSpPr>
            <a:spLocks noChangeArrowheads="1"/>
          </p:cNvSpPr>
          <p:nvPr/>
        </p:nvSpPr>
        <p:spPr bwMode="auto">
          <a:xfrm>
            <a:off x="3587750" y="2647950"/>
            <a:ext cx="2249488" cy="137477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51" name="Oval 27"/>
          <p:cNvSpPr>
            <a:spLocks noChangeArrowheads="1"/>
          </p:cNvSpPr>
          <p:nvPr/>
        </p:nvSpPr>
        <p:spPr bwMode="auto">
          <a:xfrm>
            <a:off x="623888" y="4495800"/>
            <a:ext cx="2074862" cy="75882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52" name="Text Box 28"/>
          <p:cNvSpPr txBox="1">
            <a:spLocks noChangeArrowheads="1"/>
          </p:cNvSpPr>
          <p:nvPr/>
        </p:nvSpPr>
        <p:spPr bwMode="auto">
          <a:xfrm>
            <a:off x="819150" y="2587625"/>
            <a:ext cx="1733550"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115000"/>
            </a:pPr>
            <a:r>
              <a:rPr kumimoji="1" lang="en-US" sz="1800">
                <a:latin typeface="Arial" charset="0"/>
              </a:rPr>
              <a:t>S </a:t>
            </a:r>
            <a:r>
              <a:rPr kumimoji="1" lang="en-US" sz="1800">
                <a:latin typeface="Arial" charset="0"/>
                <a:sym typeface="Symbol" pitchFamily="18" charset="2"/>
              </a:rPr>
              <a:t>  A {$}</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S   x b {$} </a:t>
            </a:r>
          </a:p>
          <a:p>
            <a:pPr>
              <a:spcBef>
                <a:spcPct val="20000"/>
              </a:spcBef>
              <a:buClr>
                <a:schemeClr val="accent2"/>
              </a:buClr>
              <a:buSzPct val="115000"/>
            </a:pPr>
            <a:r>
              <a:rPr kumimoji="1" lang="en-US" sz="1800">
                <a:latin typeface="Arial" charset="0"/>
                <a:sym typeface="Symbol" pitchFamily="18" charset="2"/>
              </a:rPr>
              <a:t>A   a A b {$}</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A   x {$}</a:t>
            </a:r>
            <a:endParaRPr kumimoji="1" lang="en-GB" sz="1800">
              <a:latin typeface="Arial" charset="0"/>
              <a:sym typeface="Symbol" pitchFamily="18" charset="2"/>
            </a:endParaRPr>
          </a:p>
        </p:txBody>
      </p:sp>
      <p:sp>
        <p:nvSpPr>
          <p:cNvPr id="538653" name="Text Box 29"/>
          <p:cNvSpPr txBox="1">
            <a:spLocks noChangeArrowheads="1"/>
          </p:cNvSpPr>
          <p:nvPr/>
        </p:nvSpPr>
        <p:spPr bwMode="auto">
          <a:xfrm>
            <a:off x="215900" y="2482850"/>
            <a:ext cx="463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1800">
                <a:latin typeface="Arial" charset="0"/>
              </a:rPr>
              <a:t>S0</a:t>
            </a:r>
            <a:endParaRPr kumimoji="1" lang="en-GB" sz="1800">
              <a:latin typeface="Arial" charset="0"/>
            </a:endParaRPr>
          </a:p>
        </p:txBody>
      </p:sp>
      <p:sp>
        <p:nvSpPr>
          <p:cNvPr id="538654" name="Text Box 30"/>
          <p:cNvSpPr txBox="1">
            <a:spLocks noChangeArrowheads="1"/>
          </p:cNvSpPr>
          <p:nvPr/>
        </p:nvSpPr>
        <p:spPr bwMode="auto">
          <a:xfrm>
            <a:off x="3803650" y="2819400"/>
            <a:ext cx="1797050"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sz="1800">
                <a:latin typeface="Arial" charset="0"/>
                <a:sym typeface="Symbol" pitchFamily="18" charset="2"/>
              </a:rPr>
              <a:t>A  a  A b {$} </a:t>
            </a:r>
          </a:p>
          <a:p>
            <a:pPr>
              <a:spcBef>
                <a:spcPct val="20000"/>
              </a:spcBef>
              <a:buClr>
                <a:schemeClr val="accent2"/>
              </a:buClr>
              <a:buSzPct val="115000"/>
            </a:pPr>
            <a:r>
              <a:rPr kumimoji="1" lang="en-US" sz="1800">
                <a:latin typeface="Arial" charset="0"/>
                <a:sym typeface="Symbol" pitchFamily="18" charset="2"/>
              </a:rPr>
              <a:t>A   a A b {b}</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A   x {b}</a:t>
            </a:r>
            <a:endParaRPr kumimoji="1" lang="en-GB" sz="1800">
              <a:latin typeface="Arial" charset="0"/>
              <a:sym typeface="Symbol" pitchFamily="18" charset="2"/>
            </a:endParaRPr>
          </a:p>
        </p:txBody>
      </p:sp>
      <p:sp>
        <p:nvSpPr>
          <p:cNvPr id="538655" name="Text Box 31"/>
          <p:cNvSpPr txBox="1">
            <a:spLocks noChangeArrowheads="1"/>
          </p:cNvSpPr>
          <p:nvPr/>
        </p:nvSpPr>
        <p:spPr bwMode="auto">
          <a:xfrm>
            <a:off x="933450" y="4560888"/>
            <a:ext cx="1657350"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rPr>
              <a:t>S </a:t>
            </a:r>
            <a:r>
              <a:rPr kumimoji="1" lang="en-US" sz="1800">
                <a:latin typeface="Arial" charset="0"/>
                <a:sym typeface="Symbol" pitchFamily="18" charset="2"/>
              </a:rPr>
              <a:t> x  b {$}</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A  x  {$} </a:t>
            </a:r>
            <a:endParaRPr kumimoji="1" lang="en-GB" sz="1800">
              <a:latin typeface="Arial" charset="0"/>
              <a:sym typeface="Symbol" pitchFamily="18" charset="2"/>
            </a:endParaRPr>
          </a:p>
        </p:txBody>
      </p:sp>
      <p:sp>
        <p:nvSpPr>
          <p:cNvPr id="538656" name="Text Box 32"/>
          <p:cNvSpPr txBox="1">
            <a:spLocks noChangeArrowheads="1"/>
          </p:cNvSpPr>
          <p:nvPr/>
        </p:nvSpPr>
        <p:spPr bwMode="auto">
          <a:xfrm>
            <a:off x="392113" y="4365625"/>
            <a:ext cx="463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S1</a:t>
            </a:r>
            <a:endParaRPr kumimoji="1" lang="en-GB" sz="1800">
              <a:latin typeface="Arial" charset="0"/>
            </a:endParaRPr>
          </a:p>
        </p:txBody>
      </p:sp>
      <p:sp>
        <p:nvSpPr>
          <p:cNvPr id="538657" name="Text Box 33"/>
          <p:cNvSpPr txBox="1">
            <a:spLocks noChangeArrowheads="1"/>
          </p:cNvSpPr>
          <p:nvPr/>
        </p:nvSpPr>
        <p:spPr bwMode="auto">
          <a:xfrm>
            <a:off x="722313" y="6034088"/>
            <a:ext cx="17732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 S  x b  {$}</a:t>
            </a:r>
            <a:endParaRPr kumimoji="1" lang="en-GB" sz="1800">
              <a:latin typeface="Arial" charset="0"/>
              <a:sym typeface="Symbol" pitchFamily="18" charset="2"/>
            </a:endParaRPr>
          </a:p>
        </p:txBody>
      </p:sp>
      <p:sp>
        <p:nvSpPr>
          <p:cNvPr id="538659" name="Text Box 35"/>
          <p:cNvSpPr txBox="1">
            <a:spLocks noChangeArrowheads="1"/>
          </p:cNvSpPr>
          <p:nvPr/>
        </p:nvSpPr>
        <p:spPr bwMode="auto">
          <a:xfrm>
            <a:off x="381000" y="5746750"/>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S2</a:t>
            </a:r>
            <a:endParaRPr kumimoji="1" lang="en-GB" sz="1800">
              <a:latin typeface="Arial" charset="0"/>
            </a:endParaRPr>
          </a:p>
        </p:txBody>
      </p:sp>
      <p:sp>
        <p:nvSpPr>
          <p:cNvPr id="538660" name="Oval 36"/>
          <p:cNvSpPr>
            <a:spLocks noChangeArrowheads="1"/>
          </p:cNvSpPr>
          <p:nvPr/>
        </p:nvSpPr>
        <p:spPr bwMode="auto">
          <a:xfrm>
            <a:off x="646113" y="5946775"/>
            <a:ext cx="1887537" cy="587375"/>
          </a:xfrm>
          <a:prstGeom prst="ellipse">
            <a:avLst/>
          </a:prstGeom>
          <a:noFill/>
          <a:ln w="63500" cmpd="dbl"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61" name="Line 37"/>
          <p:cNvSpPr>
            <a:spLocks noChangeShapeType="1"/>
          </p:cNvSpPr>
          <p:nvPr/>
        </p:nvSpPr>
        <p:spPr bwMode="auto">
          <a:xfrm flipH="1">
            <a:off x="1600200" y="3962400"/>
            <a:ext cx="9525"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8662" name="Line 38"/>
          <p:cNvSpPr>
            <a:spLocks noChangeShapeType="1"/>
          </p:cNvSpPr>
          <p:nvPr/>
        </p:nvSpPr>
        <p:spPr bwMode="auto">
          <a:xfrm flipH="1">
            <a:off x="1616075" y="5233988"/>
            <a:ext cx="0" cy="6731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8663" name="Text Box 39"/>
          <p:cNvSpPr txBox="1">
            <a:spLocks noChangeArrowheads="1"/>
          </p:cNvSpPr>
          <p:nvPr/>
        </p:nvSpPr>
        <p:spPr bwMode="auto">
          <a:xfrm>
            <a:off x="1612900" y="4022725"/>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x</a:t>
            </a:r>
            <a:endParaRPr kumimoji="1" lang="en-GB" sz="2000">
              <a:solidFill>
                <a:schemeClr val="tx2"/>
              </a:solidFill>
              <a:latin typeface="Arial" charset="0"/>
            </a:endParaRPr>
          </a:p>
        </p:txBody>
      </p:sp>
      <p:sp>
        <p:nvSpPr>
          <p:cNvPr id="538664" name="Text Box 40"/>
          <p:cNvSpPr txBox="1">
            <a:spLocks noChangeArrowheads="1"/>
          </p:cNvSpPr>
          <p:nvPr/>
        </p:nvSpPr>
        <p:spPr bwMode="auto">
          <a:xfrm>
            <a:off x="1616075" y="539432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b</a:t>
            </a:r>
            <a:endParaRPr kumimoji="1" lang="en-GB" sz="2000">
              <a:solidFill>
                <a:schemeClr val="tx2"/>
              </a:solidFill>
              <a:latin typeface="Arial" charset="0"/>
            </a:endParaRPr>
          </a:p>
        </p:txBody>
      </p:sp>
      <p:sp>
        <p:nvSpPr>
          <p:cNvPr id="538665" name="Oval 41"/>
          <p:cNvSpPr>
            <a:spLocks noChangeArrowheads="1"/>
          </p:cNvSpPr>
          <p:nvPr/>
        </p:nvSpPr>
        <p:spPr bwMode="auto">
          <a:xfrm>
            <a:off x="3748088" y="4578350"/>
            <a:ext cx="2074862" cy="700088"/>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66" name="Text Box 42"/>
          <p:cNvSpPr txBox="1">
            <a:spLocks noChangeArrowheads="1"/>
          </p:cNvSpPr>
          <p:nvPr/>
        </p:nvSpPr>
        <p:spPr bwMode="auto">
          <a:xfrm>
            <a:off x="3516313" y="4389438"/>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S6</a:t>
            </a:r>
            <a:endParaRPr kumimoji="1" lang="en-GB" sz="1800">
              <a:latin typeface="Arial" charset="0"/>
            </a:endParaRPr>
          </a:p>
        </p:txBody>
      </p:sp>
      <p:sp>
        <p:nvSpPr>
          <p:cNvPr id="538667" name="Text Box 43"/>
          <p:cNvSpPr txBox="1">
            <a:spLocks noChangeArrowheads="1"/>
          </p:cNvSpPr>
          <p:nvPr/>
        </p:nvSpPr>
        <p:spPr bwMode="auto">
          <a:xfrm>
            <a:off x="3765550" y="6034088"/>
            <a:ext cx="19764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A  a A b  {</a:t>
            </a:r>
            <a:r>
              <a:rPr kumimoji="1" lang="en-GB" sz="1800">
                <a:latin typeface="Arial" charset="0"/>
                <a:sym typeface="Symbol" pitchFamily="18" charset="2"/>
              </a:rPr>
              <a:t>$</a:t>
            </a:r>
            <a:r>
              <a:rPr kumimoji="1" lang="en-US" sz="1800">
                <a:latin typeface="Arial" charset="0"/>
                <a:sym typeface="Symbol" pitchFamily="18" charset="2"/>
              </a:rPr>
              <a:t>}</a:t>
            </a:r>
            <a:endParaRPr kumimoji="1" lang="en-GB" sz="1800">
              <a:latin typeface="Arial" charset="0"/>
              <a:sym typeface="Symbol" pitchFamily="18" charset="2"/>
            </a:endParaRPr>
          </a:p>
        </p:txBody>
      </p:sp>
      <p:sp>
        <p:nvSpPr>
          <p:cNvPr id="538668" name="Text Box 44"/>
          <p:cNvSpPr txBox="1">
            <a:spLocks noChangeArrowheads="1"/>
          </p:cNvSpPr>
          <p:nvPr/>
        </p:nvSpPr>
        <p:spPr bwMode="auto">
          <a:xfrm>
            <a:off x="3505200" y="5746750"/>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S7</a:t>
            </a:r>
            <a:endParaRPr kumimoji="1" lang="en-GB" sz="1800">
              <a:latin typeface="Arial" charset="0"/>
            </a:endParaRPr>
          </a:p>
        </p:txBody>
      </p:sp>
      <p:sp>
        <p:nvSpPr>
          <p:cNvPr id="538669" name="Oval 45"/>
          <p:cNvSpPr>
            <a:spLocks noChangeArrowheads="1"/>
          </p:cNvSpPr>
          <p:nvPr/>
        </p:nvSpPr>
        <p:spPr bwMode="auto">
          <a:xfrm>
            <a:off x="3770313" y="5946775"/>
            <a:ext cx="1887537" cy="587375"/>
          </a:xfrm>
          <a:prstGeom prst="ellipse">
            <a:avLst/>
          </a:prstGeom>
          <a:noFill/>
          <a:ln w="63500" cmpd="dbl"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70" name="Line 46"/>
          <p:cNvSpPr>
            <a:spLocks noChangeShapeType="1"/>
          </p:cNvSpPr>
          <p:nvPr/>
        </p:nvSpPr>
        <p:spPr bwMode="auto">
          <a:xfrm>
            <a:off x="4740275" y="4022725"/>
            <a:ext cx="0" cy="558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8671" name="Line 47"/>
          <p:cNvSpPr>
            <a:spLocks noChangeShapeType="1"/>
          </p:cNvSpPr>
          <p:nvPr/>
        </p:nvSpPr>
        <p:spPr bwMode="auto">
          <a:xfrm flipH="1">
            <a:off x="4740275" y="5254625"/>
            <a:ext cx="0" cy="6524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8672" name="Text Box 48"/>
          <p:cNvSpPr txBox="1">
            <a:spLocks noChangeArrowheads="1"/>
          </p:cNvSpPr>
          <p:nvPr/>
        </p:nvSpPr>
        <p:spPr bwMode="auto">
          <a:xfrm>
            <a:off x="4716463" y="4022725"/>
            <a:ext cx="354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a:t>
            </a:r>
            <a:endParaRPr kumimoji="1" lang="en-GB" sz="2000">
              <a:solidFill>
                <a:schemeClr val="tx2"/>
              </a:solidFill>
              <a:latin typeface="Arial" charset="0"/>
            </a:endParaRPr>
          </a:p>
        </p:txBody>
      </p:sp>
      <p:sp>
        <p:nvSpPr>
          <p:cNvPr id="538673" name="Text Box 49"/>
          <p:cNvSpPr txBox="1">
            <a:spLocks noChangeArrowheads="1"/>
          </p:cNvSpPr>
          <p:nvPr/>
        </p:nvSpPr>
        <p:spPr bwMode="auto">
          <a:xfrm>
            <a:off x="4740275" y="539432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b</a:t>
            </a:r>
            <a:endParaRPr kumimoji="1" lang="en-GB" sz="2000">
              <a:solidFill>
                <a:schemeClr val="tx2"/>
              </a:solidFill>
              <a:latin typeface="Arial" charset="0"/>
            </a:endParaRPr>
          </a:p>
        </p:txBody>
      </p:sp>
      <p:sp>
        <p:nvSpPr>
          <p:cNvPr id="538674" name="Text Box 50"/>
          <p:cNvSpPr txBox="1">
            <a:spLocks noChangeArrowheads="1"/>
          </p:cNvSpPr>
          <p:nvPr/>
        </p:nvSpPr>
        <p:spPr bwMode="auto">
          <a:xfrm>
            <a:off x="3765550" y="4718050"/>
            <a:ext cx="19764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A  a A  b {$}</a:t>
            </a:r>
            <a:endParaRPr kumimoji="1" lang="en-GB" sz="1800">
              <a:latin typeface="Arial" charset="0"/>
              <a:sym typeface="Symbol" pitchFamily="18" charset="2"/>
            </a:endParaRPr>
          </a:p>
        </p:txBody>
      </p:sp>
      <p:sp>
        <p:nvSpPr>
          <p:cNvPr id="538675" name="Line 51"/>
          <p:cNvSpPr>
            <a:spLocks noChangeShapeType="1"/>
          </p:cNvSpPr>
          <p:nvPr/>
        </p:nvSpPr>
        <p:spPr bwMode="auto">
          <a:xfrm rot="-5400000">
            <a:off x="3252788" y="3017837"/>
            <a:ext cx="0" cy="669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8676" name="Text Box 52"/>
          <p:cNvSpPr txBox="1">
            <a:spLocks noChangeArrowheads="1"/>
          </p:cNvSpPr>
          <p:nvPr/>
        </p:nvSpPr>
        <p:spPr bwMode="auto">
          <a:xfrm>
            <a:off x="3027363" y="2955925"/>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a:t>
            </a:r>
            <a:endParaRPr kumimoji="1" lang="en-GB" sz="2000">
              <a:solidFill>
                <a:schemeClr val="tx2"/>
              </a:solidFill>
              <a:latin typeface="Arial" charset="0"/>
            </a:endParaRPr>
          </a:p>
        </p:txBody>
      </p:sp>
      <p:sp>
        <p:nvSpPr>
          <p:cNvPr id="538677" name="Text Box 53"/>
          <p:cNvSpPr txBox="1">
            <a:spLocks noChangeArrowheads="1"/>
          </p:cNvSpPr>
          <p:nvPr/>
        </p:nvSpPr>
        <p:spPr bwMode="auto">
          <a:xfrm>
            <a:off x="2647950" y="1844675"/>
            <a:ext cx="17732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 S  A  {$}</a:t>
            </a:r>
            <a:endParaRPr kumimoji="1" lang="en-GB" sz="1800">
              <a:latin typeface="Arial" charset="0"/>
              <a:sym typeface="Symbol" pitchFamily="18" charset="2"/>
            </a:endParaRPr>
          </a:p>
        </p:txBody>
      </p:sp>
      <p:sp>
        <p:nvSpPr>
          <p:cNvPr id="538679" name="Text Box 55"/>
          <p:cNvSpPr txBox="1">
            <a:spLocks noChangeArrowheads="1"/>
          </p:cNvSpPr>
          <p:nvPr/>
        </p:nvSpPr>
        <p:spPr bwMode="auto">
          <a:xfrm>
            <a:off x="2306638" y="1557338"/>
            <a:ext cx="4794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S3</a:t>
            </a:r>
            <a:endParaRPr kumimoji="1" lang="en-GB" sz="1800">
              <a:latin typeface="Arial" charset="0"/>
            </a:endParaRPr>
          </a:p>
        </p:txBody>
      </p:sp>
      <p:sp>
        <p:nvSpPr>
          <p:cNvPr id="538680" name="Oval 56"/>
          <p:cNvSpPr>
            <a:spLocks noChangeArrowheads="1"/>
          </p:cNvSpPr>
          <p:nvPr/>
        </p:nvSpPr>
        <p:spPr bwMode="auto">
          <a:xfrm>
            <a:off x="2571750" y="1757363"/>
            <a:ext cx="1887538" cy="587375"/>
          </a:xfrm>
          <a:prstGeom prst="ellipse">
            <a:avLst/>
          </a:prstGeom>
          <a:noFill/>
          <a:ln w="63500" cmpd="dbl">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81" name="Text Box 57"/>
          <p:cNvSpPr txBox="1">
            <a:spLocks noChangeArrowheads="1"/>
          </p:cNvSpPr>
          <p:nvPr/>
        </p:nvSpPr>
        <p:spPr bwMode="auto">
          <a:xfrm>
            <a:off x="3429000" y="2635250"/>
            <a:ext cx="463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S4</a:t>
            </a:r>
            <a:endParaRPr kumimoji="1" lang="en-GB" sz="1800">
              <a:latin typeface="Arial" charset="0"/>
            </a:endParaRPr>
          </a:p>
        </p:txBody>
      </p:sp>
      <p:sp>
        <p:nvSpPr>
          <p:cNvPr id="538682" name="Line 58"/>
          <p:cNvSpPr>
            <a:spLocks noChangeShapeType="1"/>
          </p:cNvSpPr>
          <p:nvPr/>
        </p:nvSpPr>
        <p:spPr bwMode="auto">
          <a:xfrm rot="-5400000">
            <a:off x="1940719" y="1880394"/>
            <a:ext cx="376237" cy="1038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8683" name="Text Box 59"/>
          <p:cNvSpPr txBox="1">
            <a:spLocks noChangeArrowheads="1"/>
          </p:cNvSpPr>
          <p:nvPr/>
        </p:nvSpPr>
        <p:spPr bwMode="auto">
          <a:xfrm>
            <a:off x="1952625" y="2012950"/>
            <a:ext cx="3540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a:t>
            </a:r>
            <a:endParaRPr kumimoji="1" lang="en-GB" sz="2000">
              <a:solidFill>
                <a:schemeClr val="tx2"/>
              </a:solidFill>
              <a:latin typeface="Arial" charset="0"/>
            </a:endParaRPr>
          </a:p>
        </p:txBody>
      </p:sp>
      <p:sp>
        <p:nvSpPr>
          <p:cNvPr id="538684" name="Text Box 60"/>
          <p:cNvSpPr txBox="1">
            <a:spLocks noChangeArrowheads="1"/>
          </p:cNvSpPr>
          <p:nvPr/>
        </p:nvSpPr>
        <p:spPr bwMode="auto">
          <a:xfrm>
            <a:off x="5734050" y="1909763"/>
            <a:ext cx="17732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 A  x  {b}</a:t>
            </a:r>
            <a:endParaRPr kumimoji="1" lang="en-GB" sz="1800">
              <a:latin typeface="Arial" charset="0"/>
              <a:sym typeface="Symbol" pitchFamily="18" charset="2"/>
            </a:endParaRPr>
          </a:p>
        </p:txBody>
      </p:sp>
      <p:sp>
        <p:nvSpPr>
          <p:cNvPr id="538685" name="Text Box 61"/>
          <p:cNvSpPr txBox="1">
            <a:spLocks noChangeArrowheads="1"/>
          </p:cNvSpPr>
          <p:nvPr/>
        </p:nvSpPr>
        <p:spPr bwMode="auto">
          <a:xfrm>
            <a:off x="5392738" y="1622425"/>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S5</a:t>
            </a:r>
            <a:endParaRPr kumimoji="1" lang="en-GB" sz="1800">
              <a:latin typeface="Arial" charset="0"/>
            </a:endParaRPr>
          </a:p>
        </p:txBody>
      </p:sp>
      <p:sp>
        <p:nvSpPr>
          <p:cNvPr id="538686" name="Oval 62"/>
          <p:cNvSpPr>
            <a:spLocks noChangeArrowheads="1"/>
          </p:cNvSpPr>
          <p:nvPr/>
        </p:nvSpPr>
        <p:spPr bwMode="auto">
          <a:xfrm>
            <a:off x="5657850" y="1822450"/>
            <a:ext cx="1887538" cy="587375"/>
          </a:xfrm>
          <a:prstGeom prst="ellipse">
            <a:avLst/>
          </a:prstGeom>
          <a:noFill/>
          <a:ln w="63500" cmpd="dbl"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8687" name="Line 63"/>
          <p:cNvSpPr>
            <a:spLocks noChangeShapeType="1"/>
          </p:cNvSpPr>
          <p:nvPr/>
        </p:nvSpPr>
        <p:spPr bwMode="auto">
          <a:xfrm rot="-5400000">
            <a:off x="5026819" y="1945481"/>
            <a:ext cx="376238" cy="1038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38688" name="Text Box 64"/>
          <p:cNvSpPr txBox="1">
            <a:spLocks noChangeArrowheads="1"/>
          </p:cNvSpPr>
          <p:nvPr/>
        </p:nvSpPr>
        <p:spPr bwMode="auto">
          <a:xfrm>
            <a:off x="5059363" y="207803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x</a:t>
            </a:r>
            <a:endParaRPr kumimoji="1" lang="en-GB" sz="2000">
              <a:solidFill>
                <a:schemeClr val="tx2"/>
              </a:solidFill>
              <a:latin typeface="Arial" charset="0"/>
            </a:endParaRPr>
          </a:p>
        </p:txBody>
      </p:sp>
      <p:sp>
        <p:nvSpPr>
          <p:cNvPr id="538689" name="Text Box 65"/>
          <p:cNvSpPr txBox="1">
            <a:spLocks noChangeArrowheads="1"/>
          </p:cNvSpPr>
          <p:nvPr/>
        </p:nvSpPr>
        <p:spPr bwMode="auto">
          <a:xfrm>
            <a:off x="6699250" y="3154363"/>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endParaRPr kumimoji="1" lang="en-GB" sz="2000">
              <a:solidFill>
                <a:srgbClr val="0033CC"/>
              </a:solidFill>
              <a:latin typeface="Arial" charset="0"/>
            </a:endParaRPr>
          </a:p>
        </p:txBody>
      </p:sp>
      <p:sp>
        <p:nvSpPr>
          <p:cNvPr id="538690" name="Text Box 66"/>
          <p:cNvSpPr txBox="1">
            <a:spLocks noChangeArrowheads="1"/>
          </p:cNvSpPr>
          <p:nvPr/>
        </p:nvSpPr>
        <p:spPr bwMode="auto">
          <a:xfrm>
            <a:off x="6135688" y="2968625"/>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a:t>
            </a:r>
            <a:endParaRPr kumimoji="1" lang="en-GB" sz="2000">
              <a:solidFill>
                <a:schemeClr val="tx2"/>
              </a:solidFill>
              <a:latin typeface="Arial" charset="0"/>
            </a:endParaRPr>
          </a:p>
        </p:txBody>
      </p:sp>
    </p:spTree>
    <p:extLst>
      <p:ext uri="{BB962C8B-B14F-4D97-AF65-F5344CB8AC3E}">
        <p14:creationId xmlns:p14="http://schemas.microsoft.com/office/powerpoint/2010/main" val="91588550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39B6CB4-4A1C-4BAF-8D8F-4241A8D25271}" type="slidenum">
              <a:rPr lang="he-IL" altLang="en-US"/>
              <a:pPr/>
              <a:t>25</a:t>
            </a:fld>
            <a:endParaRPr lang="en-US" altLang="en-US"/>
          </a:p>
        </p:txBody>
      </p:sp>
      <p:sp>
        <p:nvSpPr>
          <p:cNvPr id="548866" name="Rectangle 2"/>
          <p:cNvSpPr>
            <a:spLocks noGrp="1" noChangeArrowheads="1"/>
          </p:cNvSpPr>
          <p:nvPr>
            <p:ph type="title"/>
          </p:nvPr>
        </p:nvSpPr>
        <p:spPr/>
        <p:txBody>
          <a:bodyPr/>
          <a:lstStyle/>
          <a:p>
            <a:r>
              <a:rPr lang="en-GB" dirty="0" smtClean="0"/>
              <a:t>Q8</a:t>
            </a:r>
            <a:endParaRPr lang="en-US" dirty="0"/>
          </a:p>
        </p:txBody>
      </p:sp>
      <p:sp>
        <p:nvSpPr>
          <p:cNvPr id="548867" name="Rectangle 3"/>
          <p:cNvSpPr>
            <a:spLocks noGrp="1" noChangeArrowheads="1"/>
          </p:cNvSpPr>
          <p:nvPr>
            <p:ph type="body" idx="1"/>
          </p:nvPr>
        </p:nvSpPr>
        <p:spPr/>
        <p:txBody>
          <a:bodyPr/>
          <a:lstStyle/>
          <a:p>
            <a:pPr marL="609600" indent="-609600">
              <a:buFontTx/>
              <a:buNone/>
            </a:pPr>
            <a:r>
              <a:rPr lang="en-GB" dirty="0"/>
              <a:t>2.50 Is the following grammar LR(0), </a:t>
            </a:r>
            <a:r>
              <a:rPr lang="en-GB" dirty="0" smtClean="0"/>
              <a:t>LALR(1</a:t>
            </a:r>
            <a:r>
              <a:rPr lang="en-GB" dirty="0"/>
              <a:t>), or LR(1) ?</a:t>
            </a:r>
            <a:endParaRPr lang="en-US" dirty="0"/>
          </a:p>
          <a:p>
            <a:pPr marL="609600" indent="-609600">
              <a:buFontTx/>
              <a:buNone/>
            </a:pPr>
            <a:endParaRPr lang="en-US" sz="1400" dirty="0"/>
          </a:p>
          <a:p>
            <a:pPr marL="990600" lvl="1" indent="-533400">
              <a:buFontTx/>
              <a:buNone/>
            </a:pPr>
            <a:r>
              <a:rPr lang="en-US" dirty="0">
                <a:solidFill>
                  <a:schemeClr val="tx2"/>
                </a:solidFill>
              </a:rPr>
              <a:t>(a)  </a:t>
            </a:r>
            <a:r>
              <a:rPr lang="en-GB" dirty="0">
                <a:solidFill>
                  <a:schemeClr val="tx2"/>
                </a:solidFill>
              </a:rPr>
              <a:t>S </a:t>
            </a:r>
            <a:r>
              <a:rPr lang="en-US" dirty="0">
                <a:solidFill>
                  <a:schemeClr val="tx2"/>
                </a:solidFill>
                <a:sym typeface="Symbol" pitchFamily="18" charset="2"/>
              </a:rPr>
              <a:t></a:t>
            </a:r>
            <a:r>
              <a:rPr lang="en-GB" dirty="0">
                <a:solidFill>
                  <a:schemeClr val="tx2"/>
                </a:solidFill>
              </a:rPr>
              <a:t> x S x</a:t>
            </a:r>
            <a:r>
              <a:rPr lang="en-US" dirty="0">
                <a:solidFill>
                  <a:schemeClr val="tx2"/>
                </a:solidFill>
              </a:rPr>
              <a:t>  |  </a:t>
            </a:r>
            <a:r>
              <a:rPr lang="en-GB" dirty="0">
                <a:solidFill>
                  <a:schemeClr val="tx2"/>
                </a:solidFill>
              </a:rPr>
              <a:t>y</a:t>
            </a:r>
            <a:endParaRPr lang="en-US" dirty="0">
              <a:solidFill>
                <a:schemeClr val="tx2"/>
              </a:solidFill>
            </a:endParaRPr>
          </a:p>
          <a:p>
            <a:pPr marL="990600" lvl="1" indent="-533400">
              <a:buFontTx/>
              <a:buNone/>
            </a:pPr>
            <a:endParaRPr lang="en-US" sz="1400" dirty="0">
              <a:solidFill>
                <a:schemeClr val="tx2"/>
              </a:solidFill>
            </a:endParaRPr>
          </a:p>
          <a:p>
            <a:pPr marL="990600" lvl="1" indent="-533400">
              <a:buFontTx/>
              <a:buNone/>
            </a:pPr>
            <a:r>
              <a:rPr lang="en-US" dirty="0">
                <a:solidFill>
                  <a:schemeClr val="tx2"/>
                </a:solidFill>
              </a:rPr>
              <a:t>(b) </a:t>
            </a:r>
            <a:r>
              <a:rPr lang="en-GB" dirty="0">
                <a:solidFill>
                  <a:schemeClr val="tx2"/>
                </a:solidFill>
              </a:rPr>
              <a:t> S </a:t>
            </a:r>
            <a:r>
              <a:rPr lang="en-US" dirty="0">
                <a:solidFill>
                  <a:schemeClr val="tx2"/>
                </a:solidFill>
                <a:sym typeface="Symbol" pitchFamily="18" charset="2"/>
              </a:rPr>
              <a:t></a:t>
            </a:r>
            <a:r>
              <a:rPr lang="en-GB" dirty="0">
                <a:solidFill>
                  <a:schemeClr val="tx2"/>
                </a:solidFill>
              </a:rPr>
              <a:t> x S x</a:t>
            </a:r>
            <a:r>
              <a:rPr lang="en-US" dirty="0">
                <a:solidFill>
                  <a:schemeClr val="tx2"/>
                </a:solidFill>
              </a:rPr>
              <a:t>  |  </a:t>
            </a:r>
            <a:r>
              <a:rPr lang="en-GB" dirty="0">
                <a:solidFill>
                  <a:schemeClr val="tx2"/>
                </a:solidFill>
              </a:rPr>
              <a:t>x</a:t>
            </a:r>
            <a:endParaRPr lang="en-US" sz="2800" b="1" dirty="0">
              <a:solidFill>
                <a:schemeClr val="tx2"/>
              </a:solidFill>
              <a:sym typeface="Symbol" pitchFamily="18" charset="2"/>
            </a:endParaRPr>
          </a:p>
        </p:txBody>
      </p:sp>
    </p:spTree>
    <p:extLst>
      <p:ext uri="{BB962C8B-B14F-4D97-AF65-F5344CB8AC3E}">
        <p14:creationId xmlns:p14="http://schemas.microsoft.com/office/powerpoint/2010/main" val="363324285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1F7DD51-0285-4BF1-A3A0-BF502E776733}" type="slidenum">
              <a:rPr lang="he-IL" altLang="en-US"/>
              <a:pPr/>
              <a:t>26</a:t>
            </a:fld>
            <a:endParaRPr lang="en-US" altLang="en-US"/>
          </a:p>
        </p:txBody>
      </p:sp>
      <p:sp>
        <p:nvSpPr>
          <p:cNvPr id="550914" name="Rectangle 2"/>
          <p:cNvSpPr>
            <a:spLocks noGrp="1" noChangeArrowheads="1"/>
          </p:cNvSpPr>
          <p:nvPr>
            <p:ph type="title"/>
          </p:nvPr>
        </p:nvSpPr>
        <p:spPr/>
        <p:txBody>
          <a:bodyPr/>
          <a:lstStyle/>
          <a:p>
            <a:r>
              <a:rPr lang="en-GB" dirty="0"/>
              <a:t>Answer </a:t>
            </a:r>
            <a:r>
              <a:rPr lang="en-GB" dirty="0" smtClean="0"/>
              <a:t>Q8</a:t>
            </a:r>
            <a:endParaRPr lang="en-US" dirty="0"/>
          </a:p>
        </p:txBody>
      </p:sp>
      <p:sp>
        <p:nvSpPr>
          <p:cNvPr id="550915" name="Rectangle 3"/>
          <p:cNvSpPr>
            <a:spLocks noGrp="1" noChangeArrowheads="1"/>
          </p:cNvSpPr>
          <p:nvPr>
            <p:ph type="body" idx="1"/>
          </p:nvPr>
        </p:nvSpPr>
        <p:spPr/>
        <p:txBody>
          <a:bodyPr/>
          <a:lstStyle/>
          <a:p>
            <a:pPr marL="609600" indent="-609600">
              <a:buFontTx/>
              <a:buNone/>
            </a:pPr>
            <a:r>
              <a:rPr lang="en-GB" dirty="0"/>
              <a:t>2.50 Is the following grammar LR(0), </a:t>
            </a:r>
            <a:r>
              <a:rPr lang="en-GB" dirty="0" smtClean="0"/>
              <a:t>LALR(1</a:t>
            </a:r>
            <a:r>
              <a:rPr lang="en-GB" dirty="0"/>
              <a:t>), or LR(1) ?</a:t>
            </a:r>
            <a:endParaRPr lang="en-US" dirty="0"/>
          </a:p>
          <a:p>
            <a:pPr marL="609600" indent="-609600">
              <a:buFontTx/>
              <a:buNone/>
            </a:pPr>
            <a:endParaRPr lang="en-US" sz="1400" dirty="0"/>
          </a:p>
          <a:p>
            <a:pPr marL="990600" lvl="1" indent="-533400">
              <a:buFont typeface="Symbol" pitchFamily="18" charset="2"/>
              <a:buAutoNum type="alphaLcParenBoth"/>
            </a:pPr>
            <a:r>
              <a:rPr lang="en-GB" dirty="0">
                <a:solidFill>
                  <a:schemeClr val="tx2"/>
                </a:solidFill>
              </a:rPr>
              <a:t>S </a:t>
            </a:r>
            <a:r>
              <a:rPr lang="en-US" dirty="0">
                <a:solidFill>
                  <a:schemeClr val="tx2"/>
                </a:solidFill>
                <a:sym typeface="Symbol" pitchFamily="18" charset="2"/>
              </a:rPr>
              <a:t></a:t>
            </a:r>
            <a:r>
              <a:rPr lang="en-GB" dirty="0">
                <a:solidFill>
                  <a:schemeClr val="tx2"/>
                </a:solidFill>
              </a:rPr>
              <a:t> x S x</a:t>
            </a:r>
            <a:r>
              <a:rPr lang="en-US" dirty="0">
                <a:solidFill>
                  <a:schemeClr val="tx2"/>
                </a:solidFill>
              </a:rPr>
              <a:t>  |  </a:t>
            </a:r>
            <a:r>
              <a:rPr lang="en-GB" dirty="0">
                <a:solidFill>
                  <a:schemeClr val="tx2"/>
                </a:solidFill>
              </a:rPr>
              <a:t>y</a:t>
            </a:r>
          </a:p>
          <a:p>
            <a:pPr marL="990600" lvl="1" indent="-533400">
              <a:buFont typeface="Symbol" pitchFamily="18" charset="2"/>
              <a:buNone/>
            </a:pPr>
            <a:r>
              <a:rPr lang="en-US" dirty="0">
                <a:solidFill>
                  <a:schemeClr val="tx2"/>
                </a:solidFill>
              </a:rPr>
              <a:t>LR(0)</a:t>
            </a:r>
          </a:p>
          <a:p>
            <a:pPr marL="990600" lvl="1" indent="-533400">
              <a:buFontTx/>
              <a:buNone/>
            </a:pPr>
            <a:endParaRPr lang="en-US" sz="1400" dirty="0">
              <a:solidFill>
                <a:schemeClr val="tx2"/>
              </a:solidFill>
            </a:endParaRPr>
          </a:p>
          <a:p>
            <a:pPr marL="990600" lvl="1" indent="-533400">
              <a:buFont typeface="Symbol" pitchFamily="18" charset="2"/>
              <a:buAutoNum type="alphaLcParenBoth" startAt="2"/>
            </a:pPr>
            <a:r>
              <a:rPr lang="en-GB" dirty="0">
                <a:solidFill>
                  <a:schemeClr val="tx2"/>
                </a:solidFill>
              </a:rPr>
              <a:t>S </a:t>
            </a:r>
            <a:r>
              <a:rPr lang="en-US" dirty="0">
                <a:solidFill>
                  <a:schemeClr val="tx2"/>
                </a:solidFill>
                <a:sym typeface="Symbol" pitchFamily="18" charset="2"/>
              </a:rPr>
              <a:t></a:t>
            </a:r>
            <a:r>
              <a:rPr lang="en-GB" dirty="0">
                <a:solidFill>
                  <a:schemeClr val="tx2"/>
                </a:solidFill>
              </a:rPr>
              <a:t> x S x</a:t>
            </a:r>
            <a:r>
              <a:rPr lang="en-US" dirty="0">
                <a:solidFill>
                  <a:schemeClr val="tx2"/>
                </a:solidFill>
              </a:rPr>
              <a:t>  |  </a:t>
            </a:r>
            <a:r>
              <a:rPr lang="en-GB" dirty="0">
                <a:solidFill>
                  <a:schemeClr val="tx2"/>
                </a:solidFill>
              </a:rPr>
              <a:t>x</a:t>
            </a:r>
          </a:p>
          <a:p>
            <a:pPr marL="990600" lvl="1" indent="-533400">
              <a:buFont typeface="Symbol" pitchFamily="18" charset="2"/>
              <a:buNone/>
            </a:pPr>
            <a:r>
              <a:rPr lang="en-US" sz="2800" dirty="0">
                <a:solidFill>
                  <a:schemeClr val="tx2"/>
                </a:solidFill>
                <a:sym typeface="Symbol" pitchFamily="18" charset="2"/>
              </a:rPr>
              <a:t>None! A shift-reduce conflict remains</a:t>
            </a:r>
          </a:p>
        </p:txBody>
      </p:sp>
    </p:spTree>
    <p:extLst>
      <p:ext uri="{BB962C8B-B14F-4D97-AF65-F5344CB8AC3E}">
        <p14:creationId xmlns:p14="http://schemas.microsoft.com/office/powerpoint/2010/main" val="29547599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FBC77EF-4363-4D6D-A029-14A24EF15B60}" type="slidenum">
              <a:rPr lang="he-IL" altLang="en-US"/>
              <a:pPr/>
              <a:t>27</a:t>
            </a:fld>
            <a:endParaRPr lang="en-US" altLang="en-US"/>
          </a:p>
        </p:txBody>
      </p:sp>
      <p:sp>
        <p:nvSpPr>
          <p:cNvPr id="565250" name="Rectangle 2"/>
          <p:cNvSpPr>
            <a:spLocks noGrp="1" noChangeArrowheads="1"/>
          </p:cNvSpPr>
          <p:nvPr>
            <p:ph type="title"/>
          </p:nvPr>
        </p:nvSpPr>
        <p:spPr/>
        <p:txBody>
          <a:bodyPr/>
          <a:lstStyle/>
          <a:p>
            <a:r>
              <a:rPr lang="en-US" dirty="0" smtClean="0"/>
              <a:t>Q9</a:t>
            </a:r>
            <a:endParaRPr lang="en-US" dirty="0"/>
          </a:p>
        </p:txBody>
      </p:sp>
      <p:sp>
        <p:nvSpPr>
          <p:cNvPr id="565251" name="Rectangle 3"/>
          <p:cNvSpPr>
            <a:spLocks noGrp="1" noChangeArrowheads="1"/>
          </p:cNvSpPr>
          <p:nvPr>
            <p:ph type="body" idx="1"/>
          </p:nvPr>
        </p:nvSpPr>
        <p:spPr>
          <a:xfrm>
            <a:off x="457200" y="2590800"/>
            <a:ext cx="8178800" cy="3352800"/>
          </a:xfrm>
        </p:spPr>
        <p:txBody>
          <a:bodyPr/>
          <a:lstStyle/>
          <a:p>
            <a:pPr marL="533400" indent="-533400">
              <a:buFont typeface="Wingdings" pitchFamily="2" charset="2"/>
              <a:buAutoNum type="alphaLcParenBoth"/>
            </a:pPr>
            <a:r>
              <a:rPr lang="en-US"/>
              <a:t>Is this grammar LL(1) ?</a:t>
            </a:r>
          </a:p>
          <a:p>
            <a:pPr marL="533400" indent="-533400">
              <a:buFont typeface="Wingdings" pitchFamily="2" charset="2"/>
              <a:buAutoNum type="alphaLcParenBoth"/>
            </a:pPr>
            <a:r>
              <a:rPr lang="en-US"/>
              <a:t>Is this language LL(1) ?</a:t>
            </a:r>
          </a:p>
          <a:p>
            <a:pPr marL="533400" indent="-533400">
              <a:buFont typeface="Wingdings" pitchFamily="2" charset="2"/>
              <a:buAutoNum type="alphaLcParenBoth"/>
            </a:pPr>
            <a:r>
              <a:rPr lang="en-US"/>
              <a:t>Is this grammar LR(0) ?</a:t>
            </a:r>
          </a:p>
          <a:p>
            <a:pPr marL="533400" indent="-533400">
              <a:buFont typeface="Wingdings" pitchFamily="2" charset="2"/>
              <a:buAutoNum type="alphaLcParenBoth"/>
            </a:pPr>
            <a:r>
              <a:rPr lang="en-US"/>
              <a:t>Is this grammar LR(1) ?</a:t>
            </a:r>
          </a:p>
          <a:p>
            <a:pPr marL="533400" indent="-533400">
              <a:buFont typeface="Wingdings" pitchFamily="2" charset="2"/>
              <a:buAutoNum type="alphaLcParenBoth"/>
            </a:pPr>
            <a:r>
              <a:rPr lang="en-US"/>
              <a:t>Is this language regular ?</a:t>
            </a:r>
          </a:p>
          <a:p>
            <a:pPr marL="533400" indent="-533400">
              <a:buFont typeface="Wingdings" pitchFamily="2" charset="2"/>
              <a:buAutoNum type="alphaLcParenBoth"/>
            </a:pPr>
            <a:endParaRPr lang="en-US"/>
          </a:p>
        </p:txBody>
      </p:sp>
      <p:sp>
        <p:nvSpPr>
          <p:cNvPr id="565252" name="Rectangle 4"/>
          <p:cNvSpPr>
            <a:spLocks noChangeArrowheads="1"/>
          </p:cNvSpPr>
          <p:nvPr/>
        </p:nvSpPr>
        <p:spPr bwMode="auto">
          <a:xfrm>
            <a:off x="1371600" y="1539875"/>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buClr>
                <a:schemeClr val="accent2"/>
              </a:buClr>
              <a:buFont typeface="Symbol" pitchFamily="18" charset="2"/>
              <a:buNone/>
            </a:pPr>
            <a:r>
              <a:rPr kumimoji="1" lang="en-GB" sz="2800">
                <a:solidFill>
                  <a:schemeClr val="tx2"/>
                </a:solidFill>
                <a:latin typeface="Tahoma" pitchFamily="34" charset="0"/>
              </a:rPr>
              <a:t>S </a:t>
            </a:r>
            <a:r>
              <a:rPr kumimoji="1" lang="en-US" sz="2800">
                <a:solidFill>
                  <a:schemeClr val="tx2"/>
                </a:solidFill>
                <a:latin typeface="Tahoma" pitchFamily="34" charset="0"/>
                <a:sym typeface="Symbol" pitchFamily="18" charset="2"/>
              </a:rPr>
              <a:t></a:t>
            </a:r>
            <a:r>
              <a:rPr kumimoji="1" lang="en-GB" sz="2800">
                <a:solidFill>
                  <a:schemeClr val="tx2"/>
                </a:solidFill>
                <a:latin typeface="Tahoma" pitchFamily="34" charset="0"/>
              </a:rPr>
              <a:t> </a:t>
            </a:r>
            <a:r>
              <a:rPr kumimoji="1" lang="en-US" sz="2800" b="1">
                <a:solidFill>
                  <a:schemeClr val="tx2"/>
                </a:solidFill>
                <a:latin typeface="Tahoma" pitchFamily="34" charset="0"/>
                <a:sym typeface="Symbol" pitchFamily="18" charset="2"/>
              </a:rPr>
              <a:t> </a:t>
            </a:r>
            <a:r>
              <a:rPr kumimoji="1" lang="en-US" sz="2800">
                <a:solidFill>
                  <a:schemeClr val="tx2"/>
                </a:solidFill>
                <a:latin typeface="Tahoma" pitchFamily="34" charset="0"/>
              </a:rPr>
              <a:t>| a | ‘(‘ S ‘)’  |  ‘(‘ S ‘;’ S ‘)’</a:t>
            </a:r>
            <a:endParaRPr kumimoji="1" lang="en-GB" sz="2800">
              <a:solidFill>
                <a:schemeClr val="tx2"/>
              </a:solidFill>
              <a:latin typeface="Tahoma" pitchFamily="34" charset="0"/>
            </a:endParaRPr>
          </a:p>
        </p:txBody>
      </p:sp>
    </p:spTree>
    <p:extLst>
      <p:ext uri="{BB962C8B-B14F-4D97-AF65-F5344CB8AC3E}">
        <p14:creationId xmlns:p14="http://schemas.microsoft.com/office/powerpoint/2010/main" val="1768671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C77E45A-2BFD-427F-96B3-1DDB854C0259}" type="slidenum">
              <a:rPr lang="he-IL" altLang="en-US"/>
              <a:pPr/>
              <a:t>28</a:t>
            </a:fld>
            <a:endParaRPr lang="en-US" altLang="en-US"/>
          </a:p>
        </p:txBody>
      </p:sp>
      <p:sp>
        <p:nvSpPr>
          <p:cNvPr id="566274" name="Rectangle 2"/>
          <p:cNvSpPr>
            <a:spLocks noGrp="1" noChangeArrowheads="1"/>
          </p:cNvSpPr>
          <p:nvPr>
            <p:ph type="title"/>
          </p:nvPr>
        </p:nvSpPr>
        <p:spPr/>
        <p:txBody>
          <a:bodyPr/>
          <a:lstStyle/>
          <a:p>
            <a:r>
              <a:rPr lang="en-US" dirty="0"/>
              <a:t>Answer </a:t>
            </a:r>
            <a:r>
              <a:rPr lang="en-US" dirty="0" smtClean="0"/>
              <a:t>Q9</a:t>
            </a:r>
            <a:endParaRPr lang="en-US" dirty="0"/>
          </a:p>
        </p:txBody>
      </p:sp>
      <p:sp>
        <p:nvSpPr>
          <p:cNvPr id="566275" name="Rectangle 3"/>
          <p:cNvSpPr>
            <a:spLocks noGrp="1" noChangeArrowheads="1"/>
          </p:cNvSpPr>
          <p:nvPr>
            <p:ph type="body" idx="1"/>
          </p:nvPr>
        </p:nvSpPr>
        <p:spPr>
          <a:xfrm>
            <a:off x="457200" y="2590800"/>
            <a:ext cx="8178800" cy="3352800"/>
          </a:xfrm>
        </p:spPr>
        <p:txBody>
          <a:bodyPr/>
          <a:lstStyle/>
          <a:p>
            <a:pPr marL="533400" indent="-533400">
              <a:buFont typeface="Wingdings" pitchFamily="2" charset="2"/>
              <a:buAutoNum type="alphaLcParenBoth"/>
            </a:pPr>
            <a:r>
              <a:rPr lang="en-US"/>
              <a:t>Is this grammar LL(1) ?</a:t>
            </a:r>
          </a:p>
          <a:p>
            <a:pPr marL="533400" indent="-533400">
              <a:buFont typeface="Wingdings" pitchFamily="2" charset="2"/>
              <a:buNone/>
            </a:pPr>
            <a:r>
              <a:rPr lang="en-US"/>
              <a:t>No, last two rules have a common prefix</a:t>
            </a:r>
          </a:p>
          <a:p>
            <a:pPr marL="533400" indent="-533400">
              <a:buFont typeface="Wingdings" pitchFamily="2" charset="2"/>
              <a:buAutoNum type="alphaLcParenBoth" startAt="2"/>
            </a:pPr>
            <a:r>
              <a:rPr lang="en-US"/>
              <a:t>Is this language LL(1) ?</a:t>
            </a:r>
          </a:p>
          <a:p>
            <a:pPr marL="533400" indent="-533400">
              <a:buFontTx/>
              <a:buNone/>
            </a:pPr>
            <a:r>
              <a:rPr lang="en-US"/>
              <a:t>Yes, can apply factoring to get</a:t>
            </a:r>
          </a:p>
          <a:p>
            <a:pPr marL="533400" indent="-533400">
              <a:buFontTx/>
              <a:buNone/>
            </a:pPr>
            <a:r>
              <a:rPr lang="en-US"/>
              <a:t>	</a:t>
            </a:r>
            <a:r>
              <a:rPr lang="en-GB">
                <a:solidFill>
                  <a:schemeClr val="tx2"/>
                </a:solidFill>
              </a:rPr>
              <a:t>S </a:t>
            </a:r>
            <a:r>
              <a:rPr lang="en-US">
                <a:solidFill>
                  <a:schemeClr val="tx2"/>
                </a:solidFill>
                <a:sym typeface="Symbol" pitchFamily="18" charset="2"/>
              </a:rPr>
              <a:t></a:t>
            </a:r>
            <a:r>
              <a:rPr lang="en-GB">
                <a:solidFill>
                  <a:schemeClr val="tx2"/>
                </a:solidFill>
              </a:rPr>
              <a:t> </a:t>
            </a:r>
            <a:r>
              <a:rPr lang="en-US" b="1">
                <a:solidFill>
                  <a:schemeClr val="tx2"/>
                </a:solidFill>
                <a:sym typeface="Symbol" pitchFamily="18" charset="2"/>
              </a:rPr>
              <a:t> </a:t>
            </a:r>
            <a:r>
              <a:rPr lang="en-US">
                <a:solidFill>
                  <a:schemeClr val="tx2"/>
                </a:solidFill>
              </a:rPr>
              <a:t>| a | ‘(‘ S T </a:t>
            </a:r>
          </a:p>
          <a:p>
            <a:pPr marL="533400" indent="-533400">
              <a:buFontTx/>
              <a:buNone/>
            </a:pPr>
            <a:r>
              <a:rPr lang="en-US">
                <a:solidFill>
                  <a:schemeClr val="tx2"/>
                </a:solidFill>
              </a:rPr>
              <a:t>	T </a:t>
            </a:r>
            <a:r>
              <a:rPr lang="en-US">
                <a:solidFill>
                  <a:schemeClr val="tx2"/>
                </a:solidFill>
                <a:sym typeface="Symbol" pitchFamily="18" charset="2"/>
              </a:rPr>
              <a:t> </a:t>
            </a:r>
            <a:r>
              <a:rPr lang="en-US">
                <a:solidFill>
                  <a:schemeClr val="tx2"/>
                </a:solidFill>
              </a:rPr>
              <a:t>‘)’  |  ‘;’ S ‘)’</a:t>
            </a:r>
            <a:endParaRPr lang="en-US"/>
          </a:p>
        </p:txBody>
      </p:sp>
      <p:sp>
        <p:nvSpPr>
          <p:cNvPr id="566276" name="Rectangle 4"/>
          <p:cNvSpPr>
            <a:spLocks noChangeArrowheads="1"/>
          </p:cNvSpPr>
          <p:nvPr/>
        </p:nvSpPr>
        <p:spPr bwMode="auto">
          <a:xfrm>
            <a:off x="1371600" y="1539875"/>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buClr>
                <a:schemeClr val="accent2"/>
              </a:buClr>
              <a:buFont typeface="Symbol" pitchFamily="18" charset="2"/>
              <a:buNone/>
            </a:pPr>
            <a:r>
              <a:rPr kumimoji="1" lang="en-GB" sz="2800">
                <a:solidFill>
                  <a:schemeClr val="tx2"/>
                </a:solidFill>
                <a:latin typeface="Tahoma" pitchFamily="34" charset="0"/>
              </a:rPr>
              <a:t>S </a:t>
            </a:r>
            <a:r>
              <a:rPr kumimoji="1" lang="en-US" sz="2800">
                <a:solidFill>
                  <a:schemeClr val="tx2"/>
                </a:solidFill>
                <a:latin typeface="Tahoma" pitchFamily="34" charset="0"/>
                <a:sym typeface="Symbol" pitchFamily="18" charset="2"/>
              </a:rPr>
              <a:t></a:t>
            </a:r>
            <a:r>
              <a:rPr kumimoji="1" lang="en-GB" sz="2800">
                <a:solidFill>
                  <a:schemeClr val="tx2"/>
                </a:solidFill>
                <a:latin typeface="Tahoma" pitchFamily="34" charset="0"/>
              </a:rPr>
              <a:t> </a:t>
            </a:r>
            <a:r>
              <a:rPr kumimoji="1" lang="en-US" sz="2800" b="1">
                <a:solidFill>
                  <a:schemeClr val="tx2"/>
                </a:solidFill>
                <a:latin typeface="Tahoma" pitchFamily="34" charset="0"/>
                <a:sym typeface="Symbol" pitchFamily="18" charset="2"/>
              </a:rPr>
              <a:t> </a:t>
            </a:r>
            <a:r>
              <a:rPr kumimoji="1" lang="en-US" sz="2800">
                <a:solidFill>
                  <a:schemeClr val="tx2"/>
                </a:solidFill>
                <a:latin typeface="Tahoma" pitchFamily="34" charset="0"/>
              </a:rPr>
              <a:t>| a | ‘(‘ S ‘)’  |  ‘(‘ S ‘;’ S ‘)’</a:t>
            </a:r>
            <a:endParaRPr kumimoji="1" lang="en-GB" sz="2800">
              <a:solidFill>
                <a:schemeClr val="tx2"/>
              </a:solidFill>
              <a:latin typeface="Tahoma" pitchFamily="34" charset="0"/>
            </a:endParaRPr>
          </a:p>
        </p:txBody>
      </p:sp>
    </p:spTree>
    <p:extLst>
      <p:ext uri="{BB962C8B-B14F-4D97-AF65-F5344CB8AC3E}">
        <p14:creationId xmlns:p14="http://schemas.microsoft.com/office/powerpoint/2010/main" val="1579337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C80CCC6-C33C-4C3F-92DB-F1675E313115}" type="slidenum">
              <a:rPr lang="he-IL" altLang="en-US"/>
              <a:pPr/>
              <a:t>29</a:t>
            </a:fld>
            <a:endParaRPr lang="en-US" altLang="en-US"/>
          </a:p>
        </p:txBody>
      </p:sp>
      <p:sp>
        <p:nvSpPr>
          <p:cNvPr id="567298" name="Rectangle 2"/>
          <p:cNvSpPr>
            <a:spLocks noGrp="1" noChangeArrowheads="1"/>
          </p:cNvSpPr>
          <p:nvPr>
            <p:ph type="title"/>
          </p:nvPr>
        </p:nvSpPr>
        <p:spPr/>
        <p:txBody>
          <a:bodyPr/>
          <a:lstStyle/>
          <a:p>
            <a:r>
              <a:rPr lang="en-US" dirty="0"/>
              <a:t>Answer </a:t>
            </a:r>
            <a:r>
              <a:rPr lang="en-US" dirty="0" smtClean="0"/>
              <a:t>Q9</a:t>
            </a:r>
            <a:endParaRPr lang="en-US" dirty="0"/>
          </a:p>
        </p:txBody>
      </p:sp>
      <p:sp>
        <p:nvSpPr>
          <p:cNvPr id="567299" name="Rectangle 3"/>
          <p:cNvSpPr>
            <a:spLocks noGrp="1" noChangeArrowheads="1"/>
          </p:cNvSpPr>
          <p:nvPr>
            <p:ph type="body" idx="1"/>
          </p:nvPr>
        </p:nvSpPr>
        <p:spPr>
          <a:xfrm>
            <a:off x="457200" y="2590800"/>
            <a:ext cx="8178800" cy="3886200"/>
          </a:xfrm>
        </p:spPr>
        <p:txBody>
          <a:bodyPr/>
          <a:lstStyle/>
          <a:p>
            <a:pPr marL="533400" indent="-533400">
              <a:lnSpc>
                <a:spcPct val="90000"/>
              </a:lnSpc>
              <a:buFont typeface="Wingdings" pitchFamily="2" charset="2"/>
              <a:buAutoNum type="alphaLcParenBoth" startAt="3"/>
            </a:pPr>
            <a:r>
              <a:rPr lang="en-US" sz="2000"/>
              <a:t>Is this grammar LR(0) ?</a:t>
            </a:r>
          </a:p>
          <a:p>
            <a:pPr marL="533400" indent="-533400">
              <a:lnSpc>
                <a:spcPct val="90000"/>
              </a:lnSpc>
              <a:buFont typeface="Wingdings" pitchFamily="2" charset="2"/>
              <a:buNone/>
            </a:pPr>
            <a:r>
              <a:rPr lang="en-US" sz="2000"/>
              <a:t>No, there is a shift reduce conflict between the epsilon rule and the others</a:t>
            </a:r>
          </a:p>
          <a:p>
            <a:pPr marL="533400" indent="-533400">
              <a:lnSpc>
                <a:spcPct val="90000"/>
              </a:lnSpc>
              <a:buFont typeface="Wingdings" pitchFamily="2" charset="2"/>
              <a:buAutoNum type="alphaLcParenBoth" startAt="4"/>
            </a:pPr>
            <a:r>
              <a:rPr lang="en-US" sz="2000"/>
              <a:t>Is this grammar LR(1) ?</a:t>
            </a:r>
          </a:p>
          <a:p>
            <a:pPr marL="533400" indent="-533400">
              <a:lnSpc>
                <a:spcPct val="90000"/>
              </a:lnSpc>
              <a:buFontTx/>
              <a:buNone/>
            </a:pPr>
            <a:r>
              <a:rPr lang="en-US" sz="2000"/>
              <a:t>Yes, the grammar is LR(1). FOLLOW(S) = { $ , ; , ) } .</a:t>
            </a:r>
          </a:p>
          <a:p>
            <a:pPr marL="533400" indent="-533400">
              <a:lnSpc>
                <a:spcPct val="90000"/>
              </a:lnSpc>
              <a:buFontTx/>
              <a:buNone/>
            </a:pPr>
            <a:r>
              <a:rPr lang="en-US" sz="2000"/>
              <a:t>Any LR(1) lookahead set for an S rule must be a subset of FOLLOW(s), and </a:t>
            </a:r>
            <a:r>
              <a:rPr lang="en-US" sz="2000" i="1"/>
              <a:t>a</a:t>
            </a:r>
            <a:r>
              <a:rPr lang="en-US" sz="2000"/>
              <a:t> and </a:t>
            </a:r>
            <a:r>
              <a:rPr lang="en-US" sz="2000" i="1"/>
              <a:t>( </a:t>
            </a:r>
            <a:r>
              <a:rPr lang="en-US" sz="2000"/>
              <a:t>are not in FOLLOW(S). Thus, the LR(0) shift-reduce conflict is eliminated. </a:t>
            </a:r>
          </a:p>
          <a:p>
            <a:pPr marL="533400" indent="-533400">
              <a:lnSpc>
                <a:spcPct val="90000"/>
              </a:lnSpc>
              <a:buFont typeface="Wingdings" pitchFamily="2" charset="2"/>
              <a:buAutoNum type="alphaLcParenBoth" startAt="5"/>
            </a:pPr>
            <a:r>
              <a:rPr lang="en-US" sz="2000"/>
              <a:t>Is this language regular ?</a:t>
            </a:r>
          </a:p>
          <a:p>
            <a:pPr marL="533400" indent="-533400">
              <a:lnSpc>
                <a:spcPct val="90000"/>
              </a:lnSpc>
              <a:buFont typeface="Wingdings" pitchFamily="2" charset="2"/>
              <a:buNone/>
            </a:pPr>
            <a:r>
              <a:rPr lang="en-US" sz="2000"/>
              <a:t>No, it requires bracketing (matching), and requires an unbounded number of states and so cannot be recognized by a finite automaton.</a:t>
            </a:r>
          </a:p>
          <a:p>
            <a:pPr marL="533400" indent="-533400">
              <a:lnSpc>
                <a:spcPct val="90000"/>
              </a:lnSpc>
              <a:buFont typeface="Wingdings" pitchFamily="2" charset="2"/>
              <a:buAutoNum type="alphaLcParenBoth" startAt="5"/>
            </a:pPr>
            <a:endParaRPr lang="en-US" sz="2000"/>
          </a:p>
        </p:txBody>
      </p:sp>
      <p:sp>
        <p:nvSpPr>
          <p:cNvPr id="567300" name="Rectangle 4"/>
          <p:cNvSpPr>
            <a:spLocks noChangeArrowheads="1"/>
          </p:cNvSpPr>
          <p:nvPr/>
        </p:nvSpPr>
        <p:spPr bwMode="auto">
          <a:xfrm>
            <a:off x="1371600" y="1539875"/>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buClr>
                <a:schemeClr val="accent2"/>
              </a:buClr>
              <a:buFont typeface="Symbol" pitchFamily="18" charset="2"/>
              <a:buNone/>
            </a:pPr>
            <a:r>
              <a:rPr kumimoji="1" lang="en-GB" sz="2800">
                <a:solidFill>
                  <a:schemeClr val="tx2"/>
                </a:solidFill>
                <a:latin typeface="Tahoma" pitchFamily="34" charset="0"/>
              </a:rPr>
              <a:t>S </a:t>
            </a:r>
            <a:r>
              <a:rPr kumimoji="1" lang="en-US" sz="2800">
                <a:solidFill>
                  <a:schemeClr val="tx2"/>
                </a:solidFill>
                <a:latin typeface="Tahoma" pitchFamily="34" charset="0"/>
                <a:sym typeface="Symbol" pitchFamily="18" charset="2"/>
              </a:rPr>
              <a:t></a:t>
            </a:r>
            <a:r>
              <a:rPr kumimoji="1" lang="en-GB" sz="2800">
                <a:solidFill>
                  <a:schemeClr val="tx2"/>
                </a:solidFill>
                <a:latin typeface="Tahoma" pitchFamily="34" charset="0"/>
              </a:rPr>
              <a:t> </a:t>
            </a:r>
            <a:r>
              <a:rPr kumimoji="1" lang="en-US" sz="2800" b="1">
                <a:solidFill>
                  <a:schemeClr val="tx2"/>
                </a:solidFill>
                <a:latin typeface="Tahoma" pitchFamily="34" charset="0"/>
                <a:sym typeface="Symbol" pitchFamily="18" charset="2"/>
              </a:rPr>
              <a:t> </a:t>
            </a:r>
            <a:r>
              <a:rPr kumimoji="1" lang="en-US" sz="2800">
                <a:solidFill>
                  <a:schemeClr val="tx2"/>
                </a:solidFill>
                <a:latin typeface="Tahoma" pitchFamily="34" charset="0"/>
              </a:rPr>
              <a:t>| a | ‘(‘ S ‘)’  |  ‘(‘ S ‘;’ S ‘)’</a:t>
            </a:r>
            <a:endParaRPr kumimoji="1" lang="en-GB" sz="2800">
              <a:solidFill>
                <a:schemeClr val="tx2"/>
              </a:solidFill>
              <a:latin typeface="Tahoma" pitchFamily="34" charset="0"/>
            </a:endParaRPr>
          </a:p>
        </p:txBody>
      </p:sp>
    </p:spTree>
    <p:extLst>
      <p:ext uri="{BB962C8B-B14F-4D97-AF65-F5344CB8AC3E}">
        <p14:creationId xmlns:p14="http://schemas.microsoft.com/office/powerpoint/2010/main" val="333545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568182-B605-4137-AEAA-B18F104CA760}" type="slidenum">
              <a:rPr lang="en-US"/>
              <a:pPr/>
              <a:t>3</a:t>
            </a:fld>
            <a:endParaRPr lang="en-US"/>
          </a:p>
        </p:txBody>
      </p:sp>
      <p:sp>
        <p:nvSpPr>
          <p:cNvPr id="794626" name="Rectangle 2"/>
          <p:cNvSpPr>
            <a:spLocks noGrp="1" noChangeArrowheads="1"/>
          </p:cNvSpPr>
          <p:nvPr>
            <p:ph type="title"/>
          </p:nvPr>
        </p:nvSpPr>
        <p:spPr/>
        <p:txBody>
          <a:bodyPr/>
          <a:lstStyle/>
          <a:p>
            <a:r>
              <a:rPr lang="en-US"/>
              <a:t>Lexical Analysis</a:t>
            </a:r>
          </a:p>
        </p:txBody>
      </p:sp>
      <p:sp>
        <p:nvSpPr>
          <p:cNvPr id="794627" name="Rectangle 3"/>
          <p:cNvSpPr>
            <a:spLocks noGrp="1" noChangeArrowheads="1"/>
          </p:cNvSpPr>
          <p:nvPr>
            <p:ph type="body" idx="1"/>
          </p:nvPr>
        </p:nvSpPr>
        <p:spPr/>
        <p:txBody>
          <a:bodyPr/>
          <a:lstStyle/>
          <a:p>
            <a:pPr>
              <a:lnSpc>
                <a:spcPct val="90000"/>
              </a:lnSpc>
            </a:pPr>
            <a:r>
              <a:rPr lang="en-US" altLang="he-IL" sz="2800"/>
              <a:t>Input</a:t>
            </a:r>
          </a:p>
          <a:p>
            <a:pPr lvl="1">
              <a:lnSpc>
                <a:spcPct val="90000"/>
              </a:lnSpc>
            </a:pPr>
            <a:r>
              <a:rPr lang="en-US" altLang="he-IL" sz="2400"/>
              <a:t>program text (file)</a:t>
            </a:r>
          </a:p>
          <a:p>
            <a:pPr>
              <a:lnSpc>
                <a:spcPct val="90000"/>
              </a:lnSpc>
            </a:pPr>
            <a:r>
              <a:rPr lang="en-US" altLang="he-IL" sz="2800"/>
              <a:t>Output</a:t>
            </a:r>
          </a:p>
          <a:p>
            <a:pPr lvl="1">
              <a:lnSpc>
                <a:spcPct val="90000"/>
              </a:lnSpc>
            </a:pPr>
            <a:r>
              <a:rPr lang="en-US" altLang="he-IL" sz="2400"/>
              <a:t>sequence of tokens</a:t>
            </a:r>
          </a:p>
          <a:p>
            <a:pPr>
              <a:lnSpc>
                <a:spcPct val="90000"/>
              </a:lnSpc>
            </a:pPr>
            <a:endParaRPr lang="en-US" altLang="he-IL" sz="2800"/>
          </a:p>
          <a:p>
            <a:pPr>
              <a:lnSpc>
                <a:spcPct val="90000"/>
              </a:lnSpc>
            </a:pPr>
            <a:r>
              <a:rPr lang="en-US" altLang="he-IL" sz="2400"/>
              <a:t>Read input file</a:t>
            </a:r>
          </a:p>
          <a:p>
            <a:pPr>
              <a:lnSpc>
                <a:spcPct val="90000"/>
              </a:lnSpc>
            </a:pPr>
            <a:r>
              <a:rPr lang="en-US" altLang="he-IL" sz="2400"/>
              <a:t>Identify language keywords</a:t>
            </a:r>
          </a:p>
          <a:p>
            <a:pPr>
              <a:lnSpc>
                <a:spcPct val="90000"/>
              </a:lnSpc>
            </a:pPr>
            <a:r>
              <a:rPr lang="en-US" altLang="he-IL" sz="2400"/>
              <a:t>Count line numbers</a:t>
            </a:r>
          </a:p>
          <a:p>
            <a:pPr>
              <a:lnSpc>
                <a:spcPct val="90000"/>
              </a:lnSpc>
            </a:pPr>
            <a:r>
              <a:rPr lang="en-US" altLang="he-IL" sz="2400"/>
              <a:t>Remove whitespaces</a:t>
            </a:r>
          </a:p>
          <a:p>
            <a:pPr>
              <a:lnSpc>
                <a:spcPct val="90000"/>
              </a:lnSpc>
            </a:pPr>
            <a:r>
              <a:rPr lang="en-US" altLang="he-IL" sz="2400"/>
              <a:t>Report illegal symbols </a:t>
            </a:r>
            <a:endParaRPr lang="en-US" sz="1800"/>
          </a:p>
        </p:txBody>
      </p:sp>
    </p:spTree>
    <p:extLst>
      <p:ext uri="{BB962C8B-B14F-4D97-AF65-F5344CB8AC3E}">
        <p14:creationId xmlns:p14="http://schemas.microsoft.com/office/powerpoint/2010/main" val="4285435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0ABA16A-A5EE-4509-AAA6-B5A3AC2AC263}" type="slidenum">
              <a:rPr lang="he-IL" altLang="en-US"/>
              <a:pPr/>
              <a:t>30</a:t>
            </a:fld>
            <a:endParaRPr lang="en-US" altLang="en-US"/>
          </a:p>
        </p:txBody>
      </p:sp>
      <p:sp>
        <p:nvSpPr>
          <p:cNvPr id="568322" name="Rectangle 2"/>
          <p:cNvSpPr>
            <a:spLocks noGrp="1" noChangeArrowheads="1"/>
          </p:cNvSpPr>
          <p:nvPr>
            <p:ph type="title"/>
          </p:nvPr>
        </p:nvSpPr>
        <p:spPr/>
        <p:txBody>
          <a:bodyPr/>
          <a:lstStyle/>
          <a:p>
            <a:r>
              <a:rPr lang="en-US" dirty="0" smtClean="0"/>
              <a:t>Q10</a:t>
            </a:r>
            <a:endParaRPr lang="en-US" dirty="0"/>
          </a:p>
        </p:txBody>
      </p:sp>
      <p:sp>
        <p:nvSpPr>
          <p:cNvPr id="568323" name="Rectangle 3"/>
          <p:cNvSpPr>
            <a:spLocks noGrp="1" noChangeArrowheads="1"/>
          </p:cNvSpPr>
          <p:nvPr>
            <p:ph type="body" idx="1"/>
          </p:nvPr>
        </p:nvSpPr>
        <p:spPr/>
        <p:txBody>
          <a:bodyPr/>
          <a:lstStyle/>
          <a:p>
            <a:pPr>
              <a:buFontTx/>
              <a:buNone/>
            </a:pPr>
            <a:r>
              <a:rPr lang="en-US"/>
              <a:t>Prove that the following grammar is LL(1): </a:t>
            </a:r>
          </a:p>
          <a:p>
            <a:pPr>
              <a:buFontTx/>
              <a:buNone/>
            </a:pPr>
            <a:r>
              <a:rPr lang="en-US"/>
              <a:t>    </a:t>
            </a:r>
            <a:r>
              <a:rPr lang="en-US">
                <a:solidFill>
                  <a:schemeClr val="tx2"/>
                </a:solidFill>
              </a:rPr>
              <a:t>declaration </a:t>
            </a:r>
            <a:r>
              <a:rPr lang="en-US">
                <a:solidFill>
                  <a:schemeClr val="tx2"/>
                </a:solidFill>
                <a:sym typeface="Symbol" pitchFamily="18" charset="2"/>
              </a:rPr>
              <a:t></a:t>
            </a:r>
            <a:r>
              <a:rPr lang="en-US">
                <a:solidFill>
                  <a:schemeClr val="tx2"/>
                </a:solidFill>
              </a:rPr>
              <a:t>  ID declaration_tail </a:t>
            </a:r>
            <a:br>
              <a:rPr lang="en-US">
                <a:solidFill>
                  <a:schemeClr val="tx2"/>
                </a:solidFill>
              </a:rPr>
            </a:br>
            <a:r>
              <a:rPr lang="en-US">
                <a:solidFill>
                  <a:schemeClr val="tx2"/>
                </a:solidFill>
              </a:rPr>
              <a:t> declaration_tail </a:t>
            </a:r>
            <a:r>
              <a:rPr lang="en-US">
                <a:solidFill>
                  <a:schemeClr val="tx2"/>
                </a:solidFill>
                <a:sym typeface="Symbol" pitchFamily="18" charset="2"/>
              </a:rPr>
              <a:t></a:t>
            </a:r>
            <a:r>
              <a:rPr lang="en-US">
                <a:solidFill>
                  <a:schemeClr val="tx2"/>
                </a:solidFill>
              </a:rPr>
              <a:t> , declaration </a:t>
            </a:r>
            <a:br>
              <a:rPr lang="en-US">
                <a:solidFill>
                  <a:schemeClr val="tx2"/>
                </a:solidFill>
              </a:rPr>
            </a:br>
            <a:r>
              <a:rPr lang="en-US">
                <a:solidFill>
                  <a:schemeClr val="tx2"/>
                </a:solidFill>
              </a:rPr>
              <a:t> declaration_tail </a:t>
            </a:r>
            <a:r>
              <a:rPr lang="en-US">
                <a:solidFill>
                  <a:schemeClr val="tx2"/>
                </a:solidFill>
                <a:sym typeface="Symbol" pitchFamily="18" charset="2"/>
              </a:rPr>
              <a:t></a:t>
            </a:r>
            <a:r>
              <a:rPr lang="en-US">
                <a:solidFill>
                  <a:schemeClr val="tx2"/>
                </a:solidFill>
              </a:rPr>
              <a:t> : ID ; </a:t>
            </a:r>
          </a:p>
          <a:p>
            <a:pPr>
              <a:buFontTx/>
              <a:buNone/>
            </a:pPr>
            <a:endParaRPr lang="en-US" i="1">
              <a:solidFill>
                <a:schemeClr val="tx2"/>
              </a:solidFill>
            </a:endParaRPr>
          </a:p>
        </p:txBody>
      </p:sp>
    </p:spTree>
    <p:extLst>
      <p:ext uri="{BB962C8B-B14F-4D97-AF65-F5344CB8AC3E}">
        <p14:creationId xmlns:p14="http://schemas.microsoft.com/office/powerpoint/2010/main" val="1838897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B8F948-AA77-4295-9762-79794A34E7CB}" type="slidenum">
              <a:rPr lang="he-IL" altLang="en-US"/>
              <a:pPr/>
              <a:t>31</a:t>
            </a:fld>
            <a:endParaRPr lang="en-US" altLang="en-US"/>
          </a:p>
        </p:txBody>
      </p:sp>
      <p:sp>
        <p:nvSpPr>
          <p:cNvPr id="569346" name="Rectangle 2"/>
          <p:cNvSpPr>
            <a:spLocks noGrp="1" noChangeArrowheads="1"/>
          </p:cNvSpPr>
          <p:nvPr>
            <p:ph type="title"/>
          </p:nvPr>
        </p:nvSpPr>
        <p:spPr/>
        <p:txBody>
          <a:bodyPr/>
          <a:lstStyle/>
          <a:p>
            <a:r>
              <a:rPr lang="en-US" dirty="0"/>
              <a:t>Answer </a:t>
            </a:r>
            <a:r>
              <a:rPr lang="en-US" dirty="0" smtClean="0"/>
              <a:t>Q10</a:t>
            </a:r>
            <a:endParaRPr lang="en-US" dirty="0"/>
          </a:p>
        </p:txBody>
      </p:sp>
      <p:sp>
        <p:nvSpPr>
          <p:cNvPr id="569347" name="Rectangle 3"/>
          <p:cNvSpPr>
            <a:spLocks noGrp="1" noChangeArrowheads="1"/>
          </p:cNvSpPr>
          <p:nvPr>
            <p:ph type="body" idx="1"/>
          </p:nvPr>
        </p:nvSpPr>
        <p:spPr>
          <a:xfrm>
            <a:off x="457200" y="1447800"/>
            <a:ext cx="8178800" cy="4610100"/>
          </a:xfrm>
        </p:spPr>
        <p:txBody>
          <a:bodyPr>
            <a:normAutofit lnSpcReduction="10000"/>
          </a:bodyPr>
          <a:lstStyle/>
          <a:p>
            <a:pPr>
              <a:lnSpc>
                <a:spcPct val="80000"/>
              </a:lnSpc>
              <a:buFontTx/>
              <a:buNone/>
            </a:pPr>
            <a:r>
              <a:rPr lang="en-US" sz="2400"/>
              <a:t>Prove that the following grammar is LL(1): </a:t>
            </a:r>
          </a:p>
          <a:p>
            <a:pPr>
              <a:lnSpc>
                <a:spcPct val="80000"/>
              </a:lnSpc>
              <a:buFontTx/>
              <a:buNone/>
            </a:pPr>
            <a:r>
              <a:rPr lang="en-US" sz="2400">
                <a:solidFill>
                  <a:schemeClr val="tx2"/>
                </a:solidFill>
              </a:rPr>
              <a:t>	declaration </a:t>
            </a:r>
            <a:r>
              <a:rPr lang="en-US" sz="2400">
                <a:solidFill>
                  <a:schemeClr val="tx2"/>
                </a:solidFill>
                <a:sym typeface="Symbol" pitchFamily="18" charset="2"/>
              </a:rPr>
              <a:t></a:t>
            </a:r>
            <a:r>
              <a:rPr lang="en-US" sz="2400">
                <a:solidFill>
                  <a:schemeClr val="tx2"/>
                </a:solidFill>
              </a:rPr>
              <a:t> ID declaration_tail </a:t>
            </a:r>
          </a:p>
          <a:p>
            <a:pPr>
              <a:lnSpc>
                <a:spcPct val="80000"/>
              </a:lnSpc>
              <a:buFontTx/>
              <a:buNone/>
            </a:pPr>
            <a:r>
              <a:rPr lang="en-US" sz="2400">
                <a:solidFill>
                  <a:schemeClr val="tx2"/>
                </a:solidFill>
              </a:rPr>
              <a:t>	declaration_tail </a:t>
            </a:r>
            <a:r>
              <a:rPr lang="en-US" sz="2400">
                <a:solidFill>
                  <a:schemeClr val="tx2"/>
                </a:solidFill>
                <a:sym typeface="Symbol" pitchFamily="18" charset="2"/>
              </a:rPr>
              <a:t></a:t>
            </a:r>
            <a:r>
              <a:rPr lang="en-US" sz="2400">
                <a:solidFill>
                  <a:schemeClr val="tx2"/>
                </a:solidFill>
              </a:rPr>
              <a:t> , declaration </a:t>
            </a:r>
          </a:p>
          <a:p>
            <a:pPr>
              <a:lnSpc>
                <a:spcPct val="80000"/>
              </a:lnSpc>
              <a:buFontTx/>
              <a:buNone/>
            </a:pPr>
            <a:r>
              <a:rPr lang="en-US" sz="2400">
                <a:solidFill>
                  <a:schemeClr val="tx2"/>
                </a:solidFill>
              </a:rPr>
              <a:t>	declaration_tail </a:t>
            </a:r>
            <a:r>
              <a:rPr lang="en-US" sz="2400">
                <a:solidFill>
                  <a:schemeClr val="tx2"/>
                </a:solidFill>
                <a:sym typeface="Symbol" pitchFamily="18" charset="2"/>
              </a:rPr>
              <a:t></a:t>
            </a:r>
            <a:r>
              <a:rPr lang="en-US" sz="2400">
                <a:solidFill>
                  <a:schemeClr val="tx2"/>
                </a:solidFill>
              </a:rPr>
              <a:t> : ID ; </a:t>
            </a:r>
          </a:p>
          <a:p>
            <a:pPr>
              <a:lnSpc>
                <a:spcPct val="80000"/>
              </a:lnSpc>
              <a:buFontTx/>
              <a:buNone/>
            </a:pPr>
            <a:endParaRPr lang="en-US" sz="2400">
              <a:solidFill>
                <a:schemeClr val="tx2"/>
              </a:solidFill>
            </a:endParaRPr>
          </a:p>
          <a:p>
            <a:pPr>
              <a:lnSpc>
                <a:spcPct val="80000"/>
              </a:lnSpc>
              <a:buFontTx/>
              <a:buNone/>
            </a:pPr>
            <a:r>
              <a:rPr lang="en-US" sz="2400"/>
              <a:t>By definition, a grammar is LL(1) if it can be parsed by an LL(1) parser. It can be parsed by an LL(1) parser if no conflicts arise in the creation of the parse table. In this grammar, no symbols generate </a:t>
            </a:r>
            <a:r>
              <a:rPr lang="en-US" b="1">
                <a:sym typeface="Symbol" pitchFamily="18" charset="2"/>
              </a:rPr>
              <a:t></a:t>
            </a:r>
            <a:r>
              <a:rPr lang="en-US" sz="2400"/>
              <a:t> , so the table can be built entirely from FIRST sets; FOLLOW sets do not matter. There is only one symbol, declaration_tail, with more than one production, and the FIRST sets for the right-hand sides of those productions are distinct ({,} and {;}). Therefore no conflicts arise. </a:t>
            </a:r>
          </a:p>
          <a:p>
            <a:pPr>
              <a:lnSpc>
                <a:spcPct val="80000"/>
              </a:lnSpc>
              <a:buFontTx/>
              <a:buNone/>
            </a:pPr>
            <a:endParaRPr lang="en-US" sz="2400" i="1"/>
          </a:p>
        </p:txBody>
      </p:sp>
    </p:spTree>
    <p:extLst>
      <p:ext uri="{BB962C8B-B14F-4D97-AF65-F5344CB8AC3E}">
        <p14:creationId xmlns:p14="http://schemas.microsoft.com/office/powerpoint/2010/main" val="3484233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CB344C-3346-4BA0-98DB-C8271C6A5D05}" type="slidenum">
              <a:rPr lang="en-US"/>
              <a:pPr/>
              <a:t>32</a:t>
            </a:fld>
            <a:endParaRPr lang="en-US"/>
          </a:p>
        </p:txBody>
      </p:sp>
      <p:sp>
        <p:nvSpPr>
          <p:cNvPr id="806914" name="Rectangle 2"/>
          <p:cNvSpPr>
            <a:spLocks noGrp="1" noChangeArrowheads="1"/>
          </p:cNvSpPr>
          <p:nvPr>
            <p:ph type="title"/>
          </p:nvPr>
        </p:nvSpPr>
        <p:spPr/>
        <p:txBody>
          <a:bodyPr/>
          <a:lstStyle/>
          <a:p>
            <a:r>
              <a:rPr lang="en-US"/>
              <a:t>Semantic analysis</a:t>
            </a:r>
          </a:p>
        </p:txBody>
      </p:sp>
      <p:sp>
        <p:nvSpPr>
          <p:cNvPr id="806915" name="Rectangle 3"/>
          <p:cNvSpPr>
            <a:spLocks noGrp="1" noChangeArrowheads="1"/>
          </p:cNvSpPr>
          <p:nvPr>
            <p:ph type="body" idx="1"/>
          </p:nvPr>
        </p:nvSpPr>
        <p:spPr/>
        <p:txBody>
          <a:bodyPr/>
          <a:lstStyle/>
          <a:p>
            <a:r>
              <a:rPr lang="en-US" sz="2400" dirty="0"/>
              <a:t>Context analysis</a:t>
            </a:r>
          </a:p>
          <a:p>
            <a:pPr lvl="1"/>
            <a:r>
              <a:rPr lang="en-US" sz="2000" dirty="0"/>
              <a:t>Does break and continue appear only inside while statement?</a:t>
            </a:r>
          </a:p>
          <a:p>
            <a:pPr lvl="1"/>
            <a:endParaRPr lang="en-US" sz="2000" dirty="0"/>
          </a:p>
          <a:p>
            <a:r>
              <a:rPr lang="en-US" sz="2400" dirty="0"/>
              <a:t>Scope analysis</a:t>
            </a:r>
          </a:p>
          <a:p>
            <a:pPr lvl="1"/>
            <a:r>
              <a:rPr lang="en-US" sz="2000" dirty="0"/>
              <a:t>Every </a:t>
            </a:r>
            <a:r>
              <a:rPr lang="en-US" sz="2000" dirty="0" smtClean="0"/>
              <a:t>variable </a:t>
            </a:r>
            <a:r>
              <a:rPr lang="en-US" sz="2000" dirty="0"/>
              <a:t>is predefined</a:t>
            </a:r>
          </a:p>
          <a:p>
            <a:pPr lvl="1"/>
            <a:r>
              <a:rPr lang="en-US" sz="2000" dirty="0"/>
              <a:t>No double definitions</a:t>
            </a:r>
          </a:p>
          <a:p>
            <a:pPr lvl="1"/>
            <a:r>
              <a:rPr lang="en-US" sz="2000" dirty="0"/>
              <a:t>Bound </a:t>
            </a:r>
            <a:r>
              <a:rPr lang="en-US" sz="2000" dirty="0" smtClean="0"/>
              <a:t>variable use </a:t>
            </a:r>
            <a:r>
              <a:rPr lang="en-US" sz="2000" dirty="0"/>
              <a:t>to its definition</a:t>
            </a:r>
          </a:p>
          <a:p>
            <a:endParaRPr lang="en-US" sz="2400" dirty="0"/>
          </a:p>
          <a:p>
            <a:r>
              <a:rPr lang="en-US" sz="2400" dirty="0"/>
              <a:t>Type checking</a:t>
            </a:r>
          </a:p>
          <a:p>
            <a:pPr lvl="1"/>
            <a:r>
              <a:rPr lang="en-US" sz="2000" dirty="0"/>
              <a:t>Every expression is well </a:t>
            </a:r>
            <a:r>
              <a:rPr lang="en-US" sz="2000" dirty="0" smtClean="0"/>
              <a:t>typed </a:t>
            </a:r>
            <a:endParaRPr lang="en-US" sz="2000" dirty="0"/>
          </a:p>
          <a:p>
            <a:pPr lvl="1"/>
            <a:r>
              <a:rPr lang="en-US" sz="2000" dirty="0"/>
              <a:t>Every statement is well </a:t>
            </a:r>
            <a:r>
              <a:rPr lang="en-US" sz="2000" dirty="0" smtClean="0"/>
              <a:t>typed</a:t>
            </a:r>
            <a:endParaRPr lang="en-US" sz="2000" dirty="0"/>
          </a:p>
        </p:txBody>
      </p:sp>
    </p:spTree>
    <p:extLst>
      <p:ext uri="{BB962C8B-B14F-4D97-AF65-F5344CB8AC3E}">
        <p14:creationId xmlns:p14="http://schemas.microsoft.com/office/powerpoint/2010/main" val="2839871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228E847B-32E4-4262-A158-05805B0D7872}" type="slidenum">
              <a:rPr lang="en-US"/>
              <a:pPr/>
              <a:t>33</a:t>
            </a:fld>
            <a:endParaRPr lang="en-US"/>
          </a:p>
        </p:txBody>
      </p:sp>
      <p:sp>
        <p:nvSpPr>
          <p:cNvPr id="808962" name="Rectangle 2"/>
          <p:cNvSpPr>
            <a:spLocks noGrp="1" noChangeArrowheads="1"/>
          </p:cNvSpPr>
          <p:nvPr>
            <p:ph type="title"/>
          </p:nvPr>
        </p:nvSpPr>
        <p:spPr/>
        <p:txBody>
          <a:bodyPr/>
          <a:lstStyle/>
          <a:p>
            <a:r>
              <a:rPr lang="en-US" dirty="0"/>
              <a:t>Semantic </a:t>
            </a:r>
            <a:r>
              <a:rPr lang="en-US" dirty="0" smtClean="0"/>
              <a:t>analysis</a:t>
            </a:r>
            <a:endParaRPr lang="en-US" dirty="0"/>
          </a:p>
        </p:txBody>
      </p:sp>
      <p:sp>
        <p:nvSpPr>
          <p:cNvPr id="808963" name="Rectangle 3"/>
          <p:cNvSpPr>
            <a:spLocks noGrp="1" noChangeArrowheads="1"/>
          </p:cNvSpPr>
          <p:nvPr>
            <p:ph type="body" idx="1"/>
          </p:nvPr>
        </p:nvSpPr>
        <p:spPr/>
        <p:txBody>
          <a:bodyPr/>
          <a:lstStyle/>
          <a:p>
            <a:pPr>
              <a:buFont typeface="Wingdings" pitchFamily="2" charset="2"/>
              <a:buNone/>
            </a:pPr>
            <a:r>
              <a:rPr lang="en-US" dirty="0"/>
              <a:t>Syntax analysis is not enough</a:t>
            </a:r>
          </a:p>
          <a:p>
            <a:pPr lvl="1">
              <a:buFont typeface="Wingdings" pitchFamily="2" charset="2"/>
              <a:buNone/>
            </a:pPr>
            <a:endParaRPr lang="en-US" dirty="0"/>
          </a:p>
        </p:txBody>
      </p:sp>
      <p:sp>
        <p:nvSpPr>
          <p:cNvPr id="808964" name="Text Box 4"/>
          <p:cNvSpPr txBox="1">
            <a:spLocks noChangeArrowheads="1"/>
          </p:cNvSpPr>
          <p:nvPr/>
        </p:nvSpPr>
        <p:spPr bwMode="auto">
          <a:xfrm>
            <a:off x="1225550" y="2924175"/>
            <a:ext cx="29511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latin typeface="Courier New" pitchFamily="49" charset="0"/>
                <a:cs typeface="Courier New" pitchFamily="49" charset="0"/>
              </a:rPr>
              <a:t>int a;</a:t>
            </a:r>
            <a:br>
              <a:rPr lang="en-US" sz="2800" b="1">
                <a:latin typeface="Courier New" pitchFamily="49" charset="0"/>
                <a:cs typeface="Courier New" pitchFamily="49" charset="0"/>
              </a:rPr>
            </a:br>
            <a:r>
              <a:rPr lang="en-US" sz="2800" b="1">
                <a:latin typeface="Courier New" pitchFamily="49" charset="0"/>
                <a:cs typeface="Courier New" pitchFamily="49" charset="0"/>
              </a:rPr>
              <a:t>a = “hello”;</a:t>
            </a:r>
          </a:p>
        </p:txBody>
      </p:sp>
      <p:sp>
        <p:nvSpPr>
          <p:cNvPr id="808965" name="Text Box 5"/>
          <p:cNvSpPr txBox="1">
            <a:spLocks noChangeArrowheads="1"/>
          </p:cNvSpPr>
          <p:nvPr/>
        </p:nvSpPr>
        <p:spPr bwMode="auto">
          <a:xfrm>
            <a:off x="4895850" y="2925763"/>
            <a:ext cx="21605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latin typeface="Courier New" pitchFamily="49" charset="0"/>
                <a:cs typeface="Courier New" pitchFamily="49" charset="0"/>
              </a:rPr>
              <a:t>int a;</a:t>
            </a:r>
            <a:br>
              <a:rPr lang="en-US" sz="2800" b="1">
                <a:latin typeface="Courier New" pitchFamily="49" charset="0"/>
                <a:cs typeface="Courier New" pitchFamily="49" charset="0"/>
              </a:rPr>
            </a:br>
            <a:r>
              <a:rPr lang="en-US" sz="2800" b="1">
                <a:latin typeface="Courier New" pitchFamily="49" charset="0"/>
                <a:cs typeface="Courier New" pitchFamily="49" charset="0"/>
              </a:rPr>
              <a:t>b = 1;</a:t>
            </a:r>
          </a:p>
        </p:txBody>
      </p:sp>
      <p:grpSp>
        <p:nvGrpSpPr>
          <p:cNvPr id="808966" name="Group 6"/>
          <p:cNvGrpSpPr>
            <a:grpSpLocks/>
          </p:cNvGrpSpPr>
          <p:nvPr/>
        </p:nvGrpSpPr>
        <p:grpSpPr bwMode="auto">
          <a:xfrm>
            <a:off x="935038" y="2935288"/>
            <a:ext cx="3060700" cy="2039937"/>
            <a:chOff x="589" y="2258"/>
            <a:chExt cx="1928" cy="1285"/>
          </a:xfrm>
        </p:grpSpPr>
        <p:sp>
          <p:nvSpPr>
            <p:cNvPr id="808967" name="AutoShape 7"/>
            <p:cNvSpPr>
              <a:spLocks noChangeArrowheads="1"/>
            </p:cNvSpPr>
            <p:nvPr/>
          </p:nvSpPr>
          <p:spPr bwMode="auto">
            <a:xfrm>
              <a:off x="589" y="3158"/>
              <a:ext cx="998" cy="385"/>
            </a:xfrm>
            <a:prstGeom prst="wedgeRoundRectCallout">
              <a:avLst>
                <a:gd name="adj1" fmla="val 76653"/>
                <a:gd name="adj2" fmla="val -120130"/>
                <a:gd name="adj3" fmla="val 16667"/>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r>
                <a:rPr lang="en-US" sz="1600" b="1">
                  <a:solidFill>
                    <a:schemeClr val="hlink"/>
                  </a:solidFill>
                  <a:latin typeface="Courier New" pitchFamily="49" charset="0"/>
                  <a:cs typeface="Courier New" pitchFamily="49" charset="0"/>
                </a:rPr>
                <a:t>Assigning wrong type</a:t>
              </a:r>
            </a:p>
          </p:txBody>
        </p:sp>
        <p:sp>
          <p:nvSpPr>
            <p:cNvPr id="808968" name="Oval 8"/>
            <p:cNvSpPr>
              <a:spLocks noChangeArrowheads="1"/>
            </p:cNvSpPr>
            <p:nvPr/>
          </p:nvSpPr>
          <p:spPr bwMode="auto">
            <a:xfrm>
              <a:off x="770" y="2258"/>
              <a:ext cx="522" cy="318"/>
            </a:xfrm>
            <a:prstGeom prst="ellipse">
              <a:avLst/>
            </a:prstGeom>
            <a:noFill/>
            <a:ln w="38100" algn="ctr">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69" name="Oval 9"/>
            <p:cNvSpPr>
              <a:spLocks noChangeArrowheads="1"/>
            </p:cNvSpPr>
            <p:nvPr/>
          </p:nvSpPr>
          <p:spPr bwMode="auto">
            <a:xfrm>
              <a:off x="1315" y="2508"/>
              <a:ext cx="1202" cy="318"/>
            </a:xfrm>
            <a:prstGeom prst="ellipse">
              <a:avLst/>
            </a:prstGeom>
            <a:noFill/>
            <a:ln w="38100" algn="ctr">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08970" name="AutoShape 10"/>
          <p:cNvSpPr>
            <a:spLocks noChangeArrowheads="1"/>
          </p:cNvSpPr>
          <p:nvPr/>
        </p:nvSpPr>
        <p:spPr bwMode="auto">
          <a:xfrm>
            <a:off x="6192838" y="3871913"/>
            <a:ext cx="1584325" cy="827087"/>
          </a:xfrm>
          <a:prstGeom prst="wedgeRoundRectCallout">
            <a:avLst>
              <a:gd name="adj1" fmla="val -107014"/>
              <a:gd name="adj2" fmla="val -55949"/>
              <a:gd name="adj3" fmla="val 16667"/>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r>
              <a:rPr lang="en-US" sz="1600" b="1">
                <a:solidFill>
                  <a:schemeClr val="hlink"/>
                </a:solidFill>
                <a:latin typeface="Courier New" pitchFamily="49" charset="0"/>
                <a:cs typeface="Courier New" pitchFamily="49" charset="0"/>
              </a:rPr>
              <a:t>Assigning undeclared variable</a:t>
            </a:r>
          </a:p>
        </p:txBody>
      </p:sp>
      <p:sp>
        <p:nvSpPr>
          <p:cNvPr id="808971" name="Text Box 11"/>
          <p:cNvSpPr txBox="1">
            <a:spLocks noChangeArrowheads="1"/>
          </p:cNvSpPr>
          <p:nvPr/>
        </p:nvSpPr>
        <p:spPr bwMode="auto">
          <a:xfrm>
            <a:off x="3348038" y="4572000"/>
            <a:ext cx="216058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a:latin typeface="Courier New" pitchFamily="49" charset="0"/>
                <a:cs typeface="Courier New" pitchFamily="49" charset="0"/>
              </a:rPr>
              <a:t>int a;</a:t>
            </a:r>
            <a:br>
              <a:rPr lang="en-US" sz="2800" b="1">
                <a:latin typeface="Courier New" pitchFamily="49" charset="0"/>
                <a:cs typeface="Courier New" pitchFamily="49" charset="0"/>
              </a:rPr>
            </a:br>
            <a:r>
              <a:rPr lang="en-US" sz="2800" b="1">
                <a:latin typeface="Courier New" pitchFamily="49" charset="0"/>
                <a:cs typeface="Courier New" pitchFamily="49" charset="0"/>
              </a:rPr>
              <a:t>int a;</a:t>
            </a:r>
            <a:br>
              <a:rPr lang="en-US" sz="2800" b="1">
                <a:latin typeface="Courier New" pitchFamily="49" charset="0"/>
                <a:cs typeface="Courier New" pitchFamily="49" charset="0"/>
              </a:rPr>
            </a:br>
            <a:r>
              <a:rPr lang="en-US" sz="2800" b="1">
                <a:latin typeface="Courier New" pitchFamily="49" charset="0"/>
                <a:cs typeface="Courier New" pitchFamily="49" charset="0"/>
              </a:rPr>
              <a:t>a = 1;</a:t>
            </a:r>
          </a:p>
        </p:txBody>
      </p:sp>
      <p:sp>
        <p:nvSpPr>
          <p:cNvPr id="808972" name="AutoShape 12"/>
          <p:cNvSpPr>
            <a:spLocks noChangeArrowheads="1"/>
          </p:cNvSpPr>
          <p:nvPr/>
        </p:nvSpPr>
        <p:spPr bwMode="auto">
          <a:xfrm>
            <a:off x="5508625" y="5157788"/>
            <a:ext cx="2087563" cy="827087"/>
          </a:xfrm>
          <a:prstGeom prst="wedgeRoundRectCallout">
            <a:avLst>
              <a:gd name="adj1" fmla="val -93269"/>
              <a:gd name="adj2" fmla="val -55949"/>
              <a:gd name="adj3" fmla="val 16667"/>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r>
              <a:rPr lang="en-US" sz="1600" b="1" dirty="0">
                <a:solidFill>
                  <a:schemeClr val="hlink"/>
                </a:solidFill>
                <a:latin typeface="Courier New" pitchFamily="49" charset="0"/>
                <a:cs typeface="Courier New" pitchFamily="49" charset="0"/>
              </a:rPr>
              <a:t>Variable </a:t>
            </a:r>
            <a:r>
              <a:rPr lang="en-US" sz="1600" b="1" dirty="0" smtClean="0">
                <a:solidFill>
                  <a:schemeClr val="hlink"/>
                </a:solidFill>
                <a:latin typeface="Courier New" pitchFamily="49" charset="0"/>
                <a:cs typeface="Courier New" pitchFamily="49" charset="0"/>
              </a:rPr>
              <a:t>double declaration</a:t>
            </a:r>
            <a:endParaRPr lang="en-US" sz="1600" b="1" dirty="0">
              <a:solidFill>
                <a:schemeClr val="hlink"/>
              </a:solidFill>
              <a:latin typeface="Courier New" pitchFamily="49" charset="0"/>
              <a:cs typeface="Courier New" pitchFamily="49" charset="0"/>
            </a:endParaRPr>
          </a:p>
        </p:txBody>
      </p:sp>
    </p:spTree>
    <p:extLst>
      <p:ext uri="{BB962C8B-B14F-4D97-AF65-F5344CB8AC3E}">
        <p14:creationId xmlns:p14="http://schemas.microsoft.com/office/powerpoint/2010/main" val="2426470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808966"/>
                                        </p:tgtEl>
                                        <p:attrNameLst>
                                          <p:attrName>style.visibility</p:attrName>
                                        </p:attrNameLst>
                                      </p:cBhvr>
                                      <p:to>
                                        <p:strVal val="visible"/>
                                      </p:to>
                                    </p:set>
                                    <p:animEffect transition="in" filter="dissolve">
                                      <p:cBhvr>
                                        <p:cTn id="15" dur="500"/>
                                        <p:tgtEl>
                                          <p:spTgt spid="8089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0896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08970"/>
                                        </p:tgtEl>
                                        <p:attrNameLst>
                                          <p:attrName>style.visibility</p:attrName>
                                        </p:attrNameLst>
                                      </p:cBhvr>
                                      <p:to>
                                        <p:strVal val="visible"/>
                                      </p:to>
                                    </p:set>
                                    <p:animEffect transition="in" filter="dissolve">
                                      <p:cBhvr>
                                        <p:cTn id="24" dur="500"/>
                                        <p:tgtEl>
                                          <p:spTgt spid="8089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897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08972"/>
                                        </p:tgtEl>
                                        <p:attrNameLst>
                                          <p:attrName>style.visibility</p:attrName>
                                        </p:attrNameLst>
                                      </p:cBhvr>
                                      <p:to>
                                        <p:strVal val="visible"/>
                                      </p:to>
                                    </p:set>
                                    <p:animEffect transition="in" filter="dissolve">
                                      <p:cBhvr>
                                        <p:cTn id="33" dur="500"/>
                                        <p:tgtEl>
                                          <p:spTgt spid="808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4" grpId="0"/>
      <p:bldP spid="808965" grpId="0"/>
      <p:bldP spid="808970" grpId="0" animBg="1"/>
      <p:bldP spid="808971" grpId="0"/>
      <p:bldP spid="80897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 name="Slide Number Placeholder 84"/>
          <p:cNvSpPr>
            <a:spLocks noGrp="1"/>
          </p:cNvSpPr>
          <p:nvPr>
            <p:ph type="sldNum" sz="quarter" idx="12"/>
          </p:nvPr>
        </p:nvSpPr>
        <p:spPr/>
        <p:txBody>
          <a:bodyPr/>
          <a:lstStyle/>
          <a:p>
            <a:fld id="{991831E8-554D-44D7-BDC2-4A725102F7D5}" type="slidenum">
              <a:rPr lang="en-US"/>
              <a:pPr/>
              <a:t>34</a:t>
            </a:fld>
            <a:endParaRPr lang="en-US"/>
          </a:p>
        </p:txBody>
      </p:sp>
      <p:sp>
        <p:nvSpPr>
          <p:cNvPr id="756738" name="Rectangle 2"/>
          <p:cNvSpPr>
            <a:spLocks noGrp="1" noChangeArrowheads="1"/>
          </p:cNvSpPr>
          <p:nvPr>
            <p:ph type="title"/>
          </p:nvPr>
        </p:nvSpPr>
        <p:spPr/>
        <p:txBody>
          <a:bodyPr/>
          <a:lstStyle/>
          <a:p>
            <a:r>
              <a:rPr lang="en-US"/>
              <a:t>Semantic analysis</a:t>
            </a:r>
          </a:p>
        </p:txBody>
      </p:sp>
      <p:sp>
        <p:nvSpPr>
          <p:cNvPr id="756739" name="Text Box 3"/>
          <p:cNvSpPr txBox="1">
            <a:spLocks noChangeArrowheads="1"/>
          </p:cNvSpPr>
          <p:nvPr/>
        </p:nvSpPr>
        <p:spPr bwMode="auto">
          <a:xfrm>
            <a:off x="1719263" y="3789363"/>
            <a:ext cx="1052512" cy="34925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600" b="1">
                <a:latin typeface="Courier New" pitchFamily="49" charset="0"/>
                <a:cs typeface="Courier New" pitchFamily="49" charset="0"/>
              </a:rPr>
              <a:t>ProgAST</a:t>
            </a:r>
          </a:p>
        </p:txBody>
      </p:sp>
      <p:sp>
        <p:nvSpPr>
          <p:cNvPr id="756740" name="Text Box 4"/>
          <p:cNvSpPr txBox="1">
            <a:spLocks noChangeArrowheads="1"/>
          </p:cNvSpPr>
          <p:nvPr/>
        </p:nvSpPr>
        <p:spPr bwMode="auto">
          <a:xfrm>
            <a:off x="1655763" y="4468813"/>
            <a:ext cx="1174750" cy="34925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600" b="1">
                <a:latin typeface="Courier New" pitchFamily="49" charset="0"/>
                <a:cs typeface="Courier New" pitchFamily="49" charset="0"/>
              </a:rPr>
              <a:t>ClassAST</a:t>
            </a:r>
          </a:p>
        </p:txBody>
      </p:sp>
      <p:sp>
        <p:nvSpPr>
          <p:cNvPr id="756741" name="Text Box 5"/>
          <p:cNvSpPr txBox="1">
            <a:spLocks noChangeArrowheads="1"/>
          </p:cNvSpPr>
          <p:nvPr/>
        </p:nvSpPr>
        <p:spPr bwMode="auto">
          <a:xfrm>
            <a:off x="2232025" y="4144963"/>
            <a:ext cx="1012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200" b="1">
                <a:latin typeface="Courier New" pitchFamily="49" charset="0"/>
                <a:cs typeface="Courier New" pitchFamily="49" charset="0"/>
              </a:rPr>
              <a:t>classList</a:t>
            </a:r>
          </a:p>
        </p:txBody>
      </p:sp>
      <p:sp>
        <p:nvSpPr>
          <p:cNvPr id="756742" name="Text Box 6"/>
          <p:cNvSpPr txBox="1">
            <a:spLocks noChangeArrowheads="1"/>
          </p:cNvSpPr>
          <p:nvPr/>
        </p:nvSpPr>
        <p:spPr bwMode="auto">
          <a:xfrm>
            <a:off x="395288" y="5045075"/>
            <a:ext cx="1785937" cy="5937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Clr>
                <a:schemeClr val="folHlink"/>
              </a:buClr>
              <a:buSzPct val="60000"/>
              <a:buFont typeface="Wingdings" pitchFamily="2" charset="2"/>
              <a:buNone/>
            </a:pPr>
            <a:r>
              <a:rPr lang="en-US" sz="1600" b="1">
                <a:latin typeface="Courier New" pitchFamily="49" charset="0"/>
                <a:cs typeface="Courier New" pitchFamily="49" charset="0"/>
              </a:rPr>
              <a:t>FieldAST[0]</a:t>
            </a:r>
            <a:br>
              <a:rPr lang="en-US" sz="1600" b="1">
                <a:latin typeface="Courier New" pitchFamily="49" charset="0"/>
                <a:cs typeface="Courier New" pitchFamily="49" charset="0"/>
              </a:rPr>
            </a:br>
            <a:r>
              <a:rPr lang="en-US" sz="1600" b="1">
                <a:latin typeface="Courier New" pitchFamily="49" charset="0"/>
                <a:cs typeface="Courier New" pitchFamily="49" charset="0"/>
              </a:rPr>
              <a:t>type:BoolType</a:t>
            </a:r>
          </a:p>
        </p:txBody>
      </p:sp>
      <p:sp>
        <p:nvSpPr>
          <p:cNvPr id="756743" name="Text Box 7"/>
          <p:cNvSpPr txBox="1">
            <a:spLocks noChangeArrowheads="1"/>
          </p:cNvSpPr>
          <p:nvPr/>
        </p:nvSpPr>
        <p:spPr bwMode="auto">
          <a:xfrm>
            <a:off x="2390775" y="5045075"/>
            <a:ext cx="1663700" cy="34925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600" b="1">
                <a:latin typeface="Courier New" pitchFamily="49" charset="0"/>
                <a:cs typeface="Courier New" pitchFamily="49" charset="0"/>
              </a:rPr>
              <a:t>MethodAST[0]</a:t>
            </a:r>
          </a:p>
        </p:txBody>
      </p:sp>
      <p:sp>
        <p:nvSpPr>
          <p:cNvPr id="756744" name="Text Box 8"/>
          <p:cNvSpPr txBox="1">
            <a:spLocks noChangeArrowheads="1"/>
          </p:cNvSpPr>
          <p:nvPr/>
        </p:nvSpPr>
        <p:spPr bwMode="auto">
          <a:xfrm>
            <a:off x="2376488" y="5729288"/>
            <a:ext cx="1663700" cy="34925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600" b="1">
                <a:latin typeface="Courier New" pitchFamily="49" charset="0"/>
                <a:cs typeface="Courier New" pitchFamily="49" charset="0"/>
              </a:rPr>
              <a:t>MethodAST[1]</a:t>
            </a:r>
          </a:p>
        </p:txBody>
      </p:sp>
      <p:sp>
        <p:nvSpPr>
          <p:cNvPr id="756745" name="Text Box 9"/>
          <p:cNvSpPr txBox="1">
            <a:spLocks noChangeArrowheads="1"/>
          </p:cNvSpPr>
          <p:nvPr/>
        </p:nvSpPr>
        <p:spPr bwMode="auto">
          <a:xfrm>
            <a:off x="2376488" y="6305550"/>
            <a:ext cx="1663700" cy="34925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600" b="1">
                <a:latin typeface="Courier New" pitchFamily="49" charset="0"/>
                <a:cs typeface="Courier New" pitchFamily="49" charset="0"/>
              </a:rPr>
              <a:t>MethodAST[2]</a:t>
            </a:r>
          </a:p>
        </p:txBody>
      </p:sp>
      <p:sp>
        <p:nvSpPr>
          <p:cNvPr id="756746" name="Text Box 10"/>
          <p:cNvSpPr txBox="1">
            <a:spLocks noChangeArrowheads="1"/>
          </p:cNvSpPr>
          <p:nvPr/>
        </p:nvSpPr>
        <p:spPr bwMode="auto">
          <a:xfrm>
            <a:off x="3095625" y="5334000"/>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b="1">
                <a:latin typeface="Courier New" pitchFamily="49" charset="0"/>
                <a:cs typeface="Courier New" pitchFamily="49" charset="0"/>
              </a:rPr>
              <a:t>…</a:t>
            </a:r>
          </a:p>
        </p:txBody>
      </p:sp>
      <p:sp>
        <p:nvSpPr>
          <p:cNvPr id="756747" name="Text Box 11"/>
          <p:cNvSpPr txBox="1">
            <a:spLocks noChangeArrowheads="1"/>
          </p:cNvSpPr>
          <p:nvPr/>
        </p:nvSpPr>
        <p:spPr bwMode="auto">
          <a:xfrm>
            <a:off x="3095625" y="5945188"/>
            <a:ext cx="32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b="1">
                <a:latin typeface="Courier New" pitchFamily="49" charset="0"/>
                <a:cs typeface="Courier New" pitchFamily="49" charset="0"/>
              </a:rPr>
              <a:t>…</a:t>
            </a:r>
          </a:p>
        </p:txBody>
      </p:sp>
      <p:cxnSp>
        <p:nvCxnSpPr>
          <p:cNvPr id="756748" name="AutoShape 12"/>
          <p:cNvCxnSpPr>
            <a:cxnSpLocks noChangeShapeType="1"/>
            <a:stCxn id="756740" idx="2"/>
            <a:endCxn id="756743" idx="0"/>
          </p:cNvCxnSpPr>
          <p:nvPr/>
        </p:nvCxnSpPr>
        <p:spPr bwMode="auto">
          <a:xfrm>
            <a:off x="2243138" y="4818063"/>
            <a:ext cx="979487" cy="22701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6749" name="AutoShape 13"/>
          <p:cNvCxnSpPr>
            <a:cxnSpLocks noChangeShapeType="1"/>
            <a:stCxn id="756739" idx="2"/>
            <a:endCxn id="756740" idx="0"/>
          </p:cNvCxnSpPr>
          <p:nvPr/>
        </p:nvCxnSpPr>
        <p:spPr bwMode="auto">
          <a:xfrm flipH="1">
            <a:off x="2243138" y="4138613"/>
            <a:ext cx="3175" cy="3302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6750" name="Text Box 14"/>
          <p:cNvSpPr txBox="1">
            <a:spLocks noChangeArrowheads="1"/>
          </p:cNvSpPr>
          <p:nvPr/>
        </p:nvSpPr>
        <p:spPr bwMode="auto">
          <a:xfrm>
            <a:off x="2762250" y="4721225"/>
            <a:ext cx="1104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200" b="1">
                <a:latin typeface="Courier New" pitchFamily="49" charset="0"/>
                <a:cs typeface="Courier New" pitchFamily="49" charset="0"/>
              </a:rPr>
              <a:t>methodList</a:t>
            </a:r>
          </a:p>
        </p:txBody>
      </p:sp>
      <p:cxnSp>
        <p:nvCxnSpPr>
          <p:cNvPr id="756751" name="AutoShape 15"/>
          <p:cNvCxnSpPr>
            <a:cxnSpLocks noChangeShapeType="1"/>
            <a:stCxn id="756740" idx="2"/>
            <a:endCxn id="756742" idx="0"/>
          </p:cNvCxnSpPr>
          <p:nvPr/>
        </p:nvCxnSpPr>
        <p:spPr bwMode="auto">
          <a:xfrm flipH="1">
            <a:off x="1289050" y="4818063"/>
            <a:ext cx="954088" cy="22701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6752" name="Text Box 16"/>
          <p:cNvSpPr txBox="1">
            <a:spLocks noChangeArrowheads="1"/>
          </p:cNvSpPr>
          <p:nvPr/>
        </p:nvSpPr>
        <p:spPr bwMode="auto">
          <a:xfrm>
            <a:off x="647700" y="4757738"/>
            <a:ext cx="1012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200" b="1">
                <a:latin typeface="Courier New" pitchFamily="49" charset="0"/>
                <a:cs typeface="Courier New" pitchFamily="49" charset="0"/>
              </a:rPr>
              <a:t>fieldList</a:t>
            </a:r>
          </a:p>
        </p:txBody>
      </p:sp>
      <p:sp>
        <p:nvSpPr>
          <p:cNvPr id="756753" name="Rectangle 17"/>
          <p:cNvSpPr>
            <a:spLocks noGrp="1" noChangeArrowheads="1"/>
          </p:cNvSpPr>
          <p:nvPr>
            <p:ph type="body" idx="1"/>
          </p:nvPr>
        </p:nvSpPr>
        <p:spPr>
          <a:xfrm>
            <a:off x="457200" y="1439863"/>
            <a:ext cx="4691063" cy="2276475"/>
          </a:xfrm>
        </p:spPr>
        <p:txBody>
          <a:bodyPr/>
          <a:lstStyle/>
          <a:p>
            <a:r>
              <a:rPr lang="en-US" sz="2400"/>
              <a:t>Representing scopes</a:t>
            </a:r>
          </a:p>
          <a:p>
            <a:r>
              <a:rPr lang="en-US" sz="2400"/>
              <a:t>Type-checking</a:t>
            </a:r>
          </a:p>
          <a:p>
            <a:r>
              <a:rPr lang="en-US" sz="2400"/>
              <a:t>Semantic checks</a:t>
            </a:r>
          </a:p>
        </p:txBody>
      </p:sp>
      <p:graphicFrame>
        <p:nvGraphicFramePr>
          <p:cNvPr id="756754" name="Group 18"/>
          <p:cNvGraphicFramePr>
            <a:graphicFrameLocks noGrp="1"/>
          </p:cNvGraphicFramePr>
          <p:nvPr/>
        </p:nvGraphicFramePr>
        <p:xfrm>
          <a:off x="4664075" y="3248025"/>
          <a:ext cx="3040063" cy="579120"/>
        </p:xfrm>
        <a:graphic>
          <a:graphicData uri="http://schemas.openxmlformats.org/drawingml/2006/table">
            <a:tbl>
              <a:tblPr/>
              <a:tblGrid>
                <a:gridCol w="1114425"/>
                <a:gridCol w="1012825"/>
                <a:gridCol w="912813"/>
              </a:tblGrid>
              <a:tr h="30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Symbol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Kind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Hello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Hello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56768" name="Group 32"/>
          <p:cNvGraphicFramePr>
            <a:graphicFrameLocks noGrp="1"/>
          </p:cNvGraphicFramePr>
          <p:nvPr/>
        </p:nvGraphicFramePr>
        <p:xfrm>
          <a:off x="5040313" y="4184650"/>
          <a:ext cx="3924300" cy="1402080"/>
        </p:xfrm>
        <a:graphic>
          <a:graphicData uri="http://schemas.openxmlformats.org/drawingml/2006/table">
            <a:tbl>
              <a:tblPr/>
              <a:tblGrid>
                <a:gridCol w="863600"/>
                <a:gridCol w="755650"/>
                <a:gridCol w="1260475"/>
                <a:gridCol w="1044575"/>
              </a:tblGrid>
              <a:tr h="30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Symbol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Kind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Properties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field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boolean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instance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method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string[]-&gt;void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static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rise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method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void-&gt;boolean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instance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setState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method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boolean-&gt;void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instance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56800" name="Group 64"/>
          <p:cNvGraphicFramePr>
            <a:graphicFrameLocks noGrp="1"/>
          </p:cNvGraphicFramePr>
          <p:nvPr/>
        </p:nvGraphicFramePr>
        <p:xfrm>
          <a:off x="5437188" y="5948363"/>
          <a:ext cx="2286000" cy="579120"/>
        </p:xfrm>
        <a:graphic>
          <a:graphicData uri="http://schemas.openxmlformats.org/drawingml/2006/table">
            <a:tbl>
              <a:tblPr/>
              <a:tblGrid>
                <a:gridCol w="838200"/>
                <a:gridCol w="762000"/>
                <a:gridCol w="685800"/>
              </a:tblGrid>
              <a:tr h="30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Symbol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Kind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newState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param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charset="0"/>
                          <a:cs typeface="Arial" charset="0"/>
                        </a:rPr>
                        <a:t>int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56814" name="AutoShape 78"/>
          <p:cNvCxnSpPr>
            <a:cxnSpLocks noChangeShapeType="1"/>
          </p:cNvCxnSpPr>
          <p:nvPr/>
        </p:nvCxnSpPr>
        <p:spPr bwMode="auto">
          <a:xfrm flipH="1">
            <a:off x="6281738" y="3825875"/>
            <a:ext cx="3175" cy="3587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6815" name="Text Box 79"/>
          <p:cNvSpPr txBox="1">
            <a:spLocks noChangeArrowheads="1"/>
          </p:cNvSpPr>
          <p:nvPr/>
        </p:nvSpPr>
        <p:spPr bwMode="auto">
          <a:xfrm>
            <a:off x="4556125" y="2938463"/>
            <a:ext cx="984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(Program)</a:t>
            </a:r>
          </a:p>
        </p:txBody>
      </p:sp>
      <p:sp>
        <p:nvSpPr>
          <p:cNvPr id="756816" name="Text Box 80"/>
          <p:cNvSpPr txBox="1">
            <a:spLocks noChangeArrowheads="1"/>
          </p:cNvSpPr>
          <p:nvPr/>
        </p:nvSpPr>
        <p:spPr bwMode="auto">
          <a:xfrm>
            <a:off x="4932363" y="3875088"/>
            <a:ext cx="714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(Hello)</a:t>
            </a:r>
          </a:p>
        </p:txBody>
      </p:sp>
      <p:sp>
        <p:nvSpPr>
          <p:cNvPr id="756817" name="Text Box 81"/>
          <p:cNvSpPr txBox="1">
            <a:spLocks noChangeArrowheads="1"/>
          </p:cNvSpPr>
          <p:nvPr/>
        </p:nvSpPr>
        <p:spPr bwMode="auto">
          <a:xfrm>
            <a:off x="5292725" y="5638800"/>
            <a:ext cx="955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a:latin typeface="Tahoma" pitchFamily="34" charset="0"/>
              </a:rPr>
              <a:t>(setState)</a:t>
            </a:r>
          </a:p>
        </p:txBody>
      </p:sp>
      <p:cxnSp>
        <p:nvCxnSpPr>
          <p:cNvPr id="756818" name="AutoShape 82"/>
          <p:cNvCxnSpPr>
            <a:cxnSpLocks noChangeShapeType="1"/>
          </p:cNvCxnSpPr>
          <p:nvPr/>
        </p:nvCxnSpPr>
        <p:spPr bwMode="auto">
          <a:xfrm flipH="1">
            <a:off x="6656388" y="5581650"/>
            <a:ext cx="3175" cy="3667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6819" name="Text Box 83"/>
          <p:cNvSpPr txBox="1">
            <a:spLocks noChangeArrowheads="1"/>
          </p:cNvSpPr>
          <p:nvPr/>
        </p:nvSpPr>
        <p:spPr bwMode="auto">
          <a:xfrm>
            <a:off x="8064500" y="5949950"/>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b="1">
                <a:latin typeface="Courier New" pitchFamily="49" charset="0"/>
                <a:cs typeface="Courier New" pitchFamily="49" charset="0"/>
              </a:rPr>
              <a:t>…</a:t>
            </a:r>
          </a:p>
        </p:txBody>
      </p:sp>
      <p:cxnSp>
        <p:nvCxnSpPr>
          <p:cNvPr id="756820" name="AutoShape 84"/>
          <p:cNvCxnSpPr>
            <a:cxnSpLocks noChangeShapeType="1"/>
            <a:endCxn id="756819" idx="0"/>
          </p:cNvCxnSpPr>
          <p:nvPr/>
        </p:nvCxnSpPr>
        <p:spPr bwMode="auto">
          <a:xfrm>
            <a:off x="6659563" y="5581650"/>
            <a:ext cx="1565275" cy="3683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1947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Slide Number Placeholder 27"/>
          <p:cNvSpPr>
            <a:spLocks noGrp="1"/>
          </p:cNvSpPr>
          <p:nvPr>
            <p:ph type="sldNum" sz="quarter" idx="12"/>
          </p:nvPr>
        </p:nvSpPr>
        <p:spPr/>
        <p:txBody>
          <a:bodyPr/>
          <a:lstStyle/>
          <a:p>
            <a:fld id="{F0F9E46E-2A92-4926-8327-D89C309D95F3}" type="slidenum">
              <a:rPr lang="en-US"/>
              <a:pPr/>
              <a:t>35</a:t>
            </a:fld>
            <a:endParaRPr lang="en-US"/>
          </a:p>
        </p:txBody>
      </p:sp>
      <p:sp>
        <p:nvSpPr>
          <p:cNvPr id="809986" name="Rectangle 2"/>
          <p:cNvSpPr>
            <a:spLocks noGrp="1" noChangeArrowheads="1"/>
          </p:cNvSpPr>
          <p:nvPr>
            <p:ph type="title"/>
          </p:nvPr>
        </p:nvSpPr>
        <p:spPr/>
        <p:txBody>
          <a:bodyPr/>
          <a:lstStyle/>
          <a:p>
            <a:r>
              <a:rPr lang="en-US"/>
              <a:t>Examples of type errors</a:t>
            </a:r>
          </a:p>
        </p:txBody>
      </p:sp>
      <p:sp>
        <p:nvSpPr>
          <p:cNvPr id="809987" name="Text Box 3"/>
          <p:cNvSpPr txBox="1">
            <a:spLocks noChangeArrowheads="1"/>
          </p:cNvSpPr>
          <p:nvPr/>
        </p:nvSpPr>
        <p:spPr bwMode="auto">
          <a:xfrm>
            <a:off x="827088" y="2744788"/>
            <a:ext cx="2482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folHlink"/>
              </a:buClr>
              <a:buSzPct val="60000"/>
              <a:buFont typeface="Wingdings" pitchFamily="2" charset="2"/>
              <a:buNone/>
            </a:pPr>
            <a:r>
              <a:rPr lang="en-US" sz="1600" b="1">
                <a:latin typeface="Courier New" pitchFamily="49" charset="0"/>
                <a:cs typeface="Courier New" pitchFamily="49" charset="0"/>
              </a:rPr>
              <a:t>int a; a = true;</a:t>
            </a:r>
          </a:p>
        </p:txBody>
      </p:sp>
      <p:sp>
        <p:nvSpPr>
          <p:cNvPr id="809988" name="Text Box 4"/>
          <p:cNvSpPr txBox="1">
            <a:spLocks noChangeArrowheads="1"/>
          </p:cNvSpPr>
          <p:nvPr/>
        </p:nvSpPr>
        <p:spPr bwMode="auto">
          <a:xfrm>
            <a:off x="576263" y="4149725"/>
            <a:ext cx="29876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folHlink"/>
              </a:buClr>
              <a:buSzPct val="60000"/>
              <a:buFont typeface="Wingdings" pitchFamily="2" charset="2"/>
              <a:buNone/>
            </a:pPr>
            <a:r>
              <a:rPr lang="en-US" sz="1600" b="1">
                <a:latin typeface="Courier New" pitchFamily="49" charset="0"/>
                <a:cs typeface="Courier New" pitchFamily="49" charset="0"/>
              </a:rPr>
              <a:t>void foo(int x) {</a:t>
            </a:r>
            <a:br>
              <a:rPr lang="en-US" sz="1600" b="1">
                <a:latin typeface="Courier New" pitchFamily="49" charset="0"/>
                <a:cs typeface="Courier New" pitchFamily="49" charset="0"/>
              </a:rPr>
            </a:br>
            <a:r>
              <a:rPr lang="en-US" sz="1600" b="1">
                <a:latin typeface="Courier New" pitchFamily="49" charset="0"/>
                <a:cs typeface="Courier New" pitchFamily="49" charset="0"/>
              </a:rPr>
              <a:t>   int x;</a:t>
            </a:r>
            <a:br>
              <a:rPr lang="en-US" sz="1600" b="1">
                <a:latin typeface="Courier New" pitchFamily="49" charset="0"/>
                <a:cs typeface="Courier New" pitchFamily="49" charset="0"/>
              </a:rPr>
            </a:br>
            <a:r>
              <a:rPr lang="en-US" sz="1600" b="1">
                <a:latin typeface="Courier New" pitchFamily="49" charset="0"/>
                <a:cs typeface="Courier New" pitchFamily="49" charset="0"/>
              </a:rPr>
              <a:t>   foo(5,7);</a:t>
            </a:r>
            <a:br>
              <a:rPr lang="en-US" sz="1600" b="1">
                <a:latin typeface="Courier New" pitchFamily="49" charset="0"/>
                <a:cs typeface="Courier New" pitchFamily="49" charset="0"/>
              </a:rPr>
            </a:br>
            <a:r>
              <a:rPr lang="en-US" sz="1600" b="1">
                <a:latin typeface="Courier New" pitchFamily="49" charset="0"/>
                <a:cs typeface="Courier New" pitchFamily="49" charset="0"/>
              </a:rPr>
              <a:t>}</a:t>
            </a:r>
          </a:p>
        </p:txBody>
      </p:sp>
      <p:sp>
        <p:nvSpPr>
          <p:cNvPr id="809989" name="Text Box 5"/>
          <p:cNvSpPr txBox="1">
            <a:spLocks noChangeArrowheads="1"/>
          </p:cNvSpPr>
          <p:nvPr/>
        </p:nvSpPr>
        <p:spPr bwMode="auto">
          <a:xfrm>
            <a:off x="5111750" y="2493963"/>
            <a:ext cx="1187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folHlink"/>
              </a:buClr>
              <a:buSzPct val="60000"/>
              <a:buFont typeface="Wingdings" pitchFamily="2" charset="2"/>
              <a:buNone/>
            </a:pPr>
            <a:r>
              <a:rPr lang="en-US" sz="1600" b="1">
                <a:latin typeface="Courier New" pitchFamily="49" charset="0"/>
                <a:cs typeface="Courier New" pitchFamily="49" charset="0"/>
              </a:rPr>
              <a:t>1 &lt; true</a:t>
            </a:r>
          </a:p>
        </p:txBody>
      </p:sp>
      <p:sp>
        <p:nvSpPr>
          <p:cNvPr id="809990" name="Text Box 6"/>
          <p:cNvSpPr txBox="1">
            <a:spLocks noChangeArrowheads="1"/>
          </p:cNvSpPr>
          <p:nvPr/>
        </p:nvSpPr>
        <p:spPr bwMode="auto">
          <a:xfrm>
            <a:off x="5003800" y="3394075"/>
            <a:ext cx="32766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folHlink"/>
              </a:buClr>
              <a:buSzPct val="60000"/>
              <a:buFont typeface="Wingdings" pitchFamily="2" charset="2"/>
              <a:buNone/>
            </a:pPr>
            <a:r>
              <a:rPr lang="en-US" sz="1600" b="1">
                <a:latin typeface="Courier New" pitchFamily="49" charset="0"/>
                <a:cs typeface="Courier New" pitchFamily="49" charset="0"/>
              </a:rPr>
              <a:t>class A {…}</a:t>
            </a:r>
            <a:br>
              <a:rPr lang="en-US" sz="1600" b="1">
                <a:latin typeface="Courier New" pitchFamily="49" charset="0"/>
                <a:cs typeface="Courier New" pitchFamily="49" charset="0"/>
              </a:rPr>
            </a:br>
            <a:r>
              <a:rPr lang="en-US" sz="1600" b="1">
                <a:latin typeface="Courier New" pitchFamily="49" charset="0"/>
                <a:cs typeface="Courier New" pitchFamily="49" charset="0"/>
              </a:rPr>
              <a:t>class B extends A {</a:t>
            </a:r>
            <a:br>
              <a:rPr lang="en-US" sz="1600" b="1">
                <a:latin typeface="Courier New" pitchFamily="49" charset="0"/>
                <a:cs typeface="Courier New" pitchFamily="49" charset="0"/>
              </a:rPr>
            </a:br>
            <a:r>
              <a:rPr lang="en-US" sz="1600" b="1">
                <a:latin typeface="Courier New" pitchFamily="49" charset="0"/>
                <a:cs typeface="Courier New" pitchFamily="49" charset="0"/>
              </a:rPr>
              <a:t>    void foo() {</a:t>
            </a:r>
            <a:br>
              <a:rPr lang="en-US" sz="1600" b="1">
                <a:latin typeface="Courier New" pitchFamily="49" charset="0"/>
                <a:cs typeface="Courier New" pitchFamily="49" charset="0"/>
              </a:rPr>
            </a:br>
            <a:r>
              <a:rPr lang="en-US" sz="1600" b="1">
                <a:latin typeface="Courier New" pitchFamily="49" charset="0"/>
                <a:cs typeface="Courier New" pitchFamily="49" charset="0"/>
              </a:rPr>
              <a:t>       A a;</a:t>
            </a:r>
            <a:br>
              <a:rPr lang="en-US" sz="1600" b="1">
                <a:latin typeface="Courier New" pitchFamily="49" charset="0"/>
                <a:cs typeface="Courier New" pitchFamily="49" charset="0"/>
              </a:rPr>
            </a:br>
            <a:r>
              <a:rPr lang="en-US" sz="1600" b="1">
                <a:latin typeface="Courier New" pitchFamily="49" charset="0"/>
                <a:cs typeface="Courier New" pitchFamily="49" charset="0"/>
              </a:rPr>
              <a:t>       B b;</a:t>
            </a:r>
            <a:br>
              <a:rPr lang="en-US" sz="1600" b="1">
                <a:latin typeface="Courier New" pitchFamily="49" charset="0"/>
                <a:cs typeface="Courier New" pitchFamily="49" charset="0"/>
              </a:rPr>
            </a:br>
            <a:r>
              <a:rPr lang="en-US" sz="1600" b="1">
                <a:latin typeface="Courier New" pitchFamily="49" charset="0"/>
                <a:cs typeface="Courier New" pitchFamily="49" charset="0"/>
              </a:rPr>
              <a:t>       b = a;</a:t>
            </a:r>
            <a:br>
              <a:rPr lang="en-US" sz="1600" b="1">
                <a:latin typeface="Courier New" pitchFamily="49" charset="0"/>
                <a:cs typeface="Courier New" pitchFamily="49" charset="0"/>
              </a:rPr>
            </a:br>
            <a:r>
              <a:rPr lang="en-US" sz="1600" b="1">
                <a:latin typeface="Courier New" pitchFamily="49" charset="0"/>
                <a:cs typeface="Courier New" pitchFamily="49" charset="0"/>
              </a:rPr>
              <a:t>    }</a:t>
            </a:r>
            <a:br>
              <a:rPr lang="en-US" sz="1600" b="1">
                <a:latin typeface="Courier New" pitchFamily="49" charset="0"/>
                <a:cs typeface="Courier New" pitchFamily="49" charset="0"/>
              </a:rPr>
            </a:br>
            <a:r>
              <a:rPr lang="en-US" sz="1600" b="1">
                <a:latin typeface="Courier New" pitchFamily="49" charset="0"/>
                <a:cs typeface="Courier New" pitchFamily="49" charset="0"/>
              </a:rPr>
              <a:t>}</a:t>
            </a:r>
          </a:p>
        </p:txBody>
      </p:sp>
      <p:grpSp>
        <p:nvGrpSpPr>
          <p:cNvPr id="809991" name="Group 7"/>
          <p:cNvGrpSpPr>
            <a:grpSpLocks/>
          </p:cNvGrpSpPr>
          <p:nvPr/>
        </p:nvGrpSpPr>
        <p:grpSpPr bwMode="auto">
          <a:xfrm>
            <a:off x="1414463" y="4051299"/>
            <a:ext cx="3014662" cy="1574799"/>
            <a:chOff x="891" y="2552"/>
            <a:chExt cx="1899" cy="992"/>
          </a:xfrm>
        </p:grpSpPr>
        <p:sp>
          <p:nvSpPr>
            <p:cNvPr id="809992" name="AutoShape 8"/>
            <p:cNvSpPr>
              <a:spLocks noChangeArrowheads="1"/>
            </p:cNvSpPr>
            <p:nvPr/>
          </p:nvSpPr>
          <p:spPr bwMode="auto">
            <a:xfrm>
              <a:off x="1769" y="2999"/>
              <a:ext cx="998" cy="545"/>
            </a:xfrm>
            <a:prstGeom prst="wedgeRoundRectCallout">
              <a:avLst>
                <a:gd name="adj1" fmla="val -101505"/>
                <a:gd name="adj2" fmla="val -29449"/>
                <a:gd name="adj3" fmla="val 16667"/>
              </a:avLst>
            </a:prstGeom>
            <a:solidFill>
              <a:srgbClr val="00FFFF"/>
            </a:solidFill>
            <a:ln>
              <a:noFill/>
            </a:ln>
            <a:effectLst/>
            <a:extLst>
              <a:ext uri="{91240B29-F687-4F45-9708-019B960494DF}">
                <a14:hiddenLine xmlns:a14="http://schemas.microsoft.com/office/drawing/2010/main" w="254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buClr>
                  <a:schemeClr val="folHlink"/>
                </a:buClr>
                <a:buSzPct val="60000"/>
                <a:buFont typeface="Wingdings" pitchFamily="2" charset="2"/>
                <a:buNone/>
              </a:pPr>
              <a:endParaRPr lang="en-US" sz="1600" b="1">
                <a:cs typeface="Courier New" pitchFamily="49" charset="0"/>
              </a:endParaRPr>
            </a:p>
          </p:txBody>
        </p:sp>
        <p:sp>
          <p:nvSpPr>
            <p:cNvPr id="809993" name="Oval 9"/>
            <p:cNvSpPr>
              <a:spLocks noChangeArrowheads="1"/>
            </p:cNvSpPr>
            <p:nvPr/>
          </p:nvSpPr>
          <p:spPr bwMode="auto">
            <a:xfrm>
              <a:off x="891" y="2870"/>
              <a:ext cx="363" cy="327"/>
            </a:xfrm>
            <a:prstGeom prst="ellipse">
              <a:avLst/>
            </a:prstGeom>
            <a:noFill/>
            <a:ln w="25400" algn="ctr">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09994" name="Oval 10"/>
            <p:cNvSpPr>
              <a:spLocks noChangeArrowheads="1"/>
            </p:cNvSpPr>
            <p:nvPr/>
          </p:nvSpPr>
          <p:spPr bwMode="auto">
            <a:xfrm>
              <a:off x="1043" y="2552"/>
              <a:ext cx="522" cy="327"/>
            </a:xfrm>
            <a:prstGeom prst="ellipse">
              <a:avLst/>
            </a:prstGeom>
            <a:noFill/>
            <a:ln w="25400" algn="ctr">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09995" name="AutoShape 11"/>
            <p:cNvSpPr>
              <a:spLocks noChangeArrowheads="1"/>
            </p:cNvSpPr>
            <p:nvPr/>
          </p:nvSpPr>
          <p:spPr bwMode="auto">
            <a:xfrm>
              <a:off x="1769" y="2999"/>
              <a:ext cx="998" cy="545"/>
            </a:xfrm>
            <a:prstGeom prst="wedgeRoundRectCallout">
              <a:avLst>
                <a:gd name="adj1" fmla="val -66833"/>
                <a:gd name="adj2" fmla="val -86880"/>
                <a:gd name="adj3" fmla="val 16667"/>
              </a:avLst>
            </a:prstGeom>
            <a:solidFill>
              <a:srgbClr val="00FFFF"/>
            </a:solidFill>
            <a:ln>
              <a:noFill/>
            </a:ln>
            <a:effectLst/>
            <a:extLst>
              <a:ext uri="{91240B29-F687-4F45-9708-019B960494DF}">
                <a14:hiddenLine xmlns:a14="http://schemas.microsoft.com/office/drawing/2010/main" w="254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buClr>
                  <a:schemeClr val="folHlink"/>
                </a:buClr>
                <a:buSzPct val="60000"/>
                <a:buFont typeface="Wingdings" pitchFamily="2" charset="2"/>
                <a:buNone/>
              </a:pPr>
              <a:endParaRPr lang="en-US" sz="1600" b="1">
                <a:cs typeface="Courier New" pitchFamily="49" charset="0"/>
              </a:endParaRPr>
            </a:p>
          </p:txBody>
        </p:sp>
        <p:sp>
          <p:nvSpPr>
            <p:cNvPr id="809996" name="Text Box 12"/>
            <p:cNvSpPr txBox="1">
              <a:spLocks noChangeArrowheads="1"/>
            </p:cNvSpPr>
            <p:nvPr/>
          </p:nvSpPr>
          <p:spPr bwMode="auto">
            <a:xfrm>
              <a:off x="1747" y="3022"/>
              <a:ext cx="1043"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chemeClr val="folHlink"/>
                </a:buClr>
                <a:buSzPct val="60000"/>
                <a:buFont typeface="Wingdings" pitchFamily="2" charset="2"/>
                <a:buNone/>
              </a:pPr>
              <a:r>
                <a:rPr lang="en-US" sz="1400">
                  <a:solidFill>
                    <a:schemeClr val="bg1"/>
                  </a:solidFill>
                </a:rPr>
                <a:t>argument list doesn’t match formal parameters</a:t>
              </a:r>
            </a:p>
          </p:txBody>
        </p:sp>
      </p:grpSp>
      <p:grpSp>
        <p:nvGrpSpPr>
          <p:cNvPr id="809997" name="Group 13"/>
          <p:cNvGrpSpPr>
            <a:grpSpLocks/>
          </p:cNvGrpSpPr>
          <p:nvPr/>
        </p:nvGrpSpPr>
        <p:grpSpPr bwMode="auto">
          <a:xfrm>
            <a:off x="5832475" y="4548188"/>
            <a:ext cx="2771775" cy="754062"/>
            <a:chOff x="3674" y="2865"/>
            <a:chExt cx="1746" cy="475"/>
          </a:xfrm>
        </p:grpSpPr>
        <p:sp>
          <p:nvSpPr>
            <p:cNvPr id="809998" name="AutoShape 14"/>
            <p:cNvSpPr>
              <a:spLocks noChangeArrowheads="1"/>
            </p:cNvSpPr>
            <p:nvPr/>
          </p:nvSpPr>
          <p:spPr bwMode="auto">
            <a:xfrm>
              <a:off x="4581" y="2954"/>
              <a:ext cx="816" cy="386"/>
            </a:xfrm>
            <a:prstGeom prst="wedgeRoundRectCallout">
              <a:avLst>
                <a:gd name="adj1" fmla="val -90440"/>
                <a:gd name="adj2" fmla="val -19431"/>
                <a:gd name="adj3" fmla="val 16667"/>
              </a:avLst>
            </a:prstGeom>
            <a:solidFill>
              <a:srgbClr val="00FFFF"/>
            </a:solidFill>
            <a:ln>
              <a:noFill/>
            </a:ln>
            <a:effectLst/>
            <a:extLst>
              <a:ext uri="{91240B29-F687-4F45-9708-019B960494DF}">
                <a14:hiddenLine xmlns:a14="http://schemas.microsoft.com/office/drawing/2010/main" w="254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buClr>
                  <a:schemeClr val="folHlink"/>
                </a:buClr>
                <a:buSzPct val="60000"/>
                <a:buFont typeface="Wingdings" pitchFamily="2" charset="2"/>
                <a:buNone/>
              </a:pPr>
              <a:endParaRPr lang="en-US" sz="1600" b="1">
                <a:cs typeface="Courier New" pitchFamily="49" charset="0"/>
              </a:endParaRPr>
            </a:p>
          </p:txBody>
        </p:sp>
        <p:sp>
          <p:nvSpPr>
            <p:cNvPr id="809999" name="Oval 15"/>
            <p:cNvSpPr>
              <a:spLocks noChangeArrowheads="1"/>
            </p:cNvSpPr>
            <p:nvPr/>
          </p:nvSpPr>
          <p:spPr bwMode="auto">
            <a:xfrm>
              <a:off x="3674" y="2865"/>
              <a:ext cx="567" cy="327"/>
            </a:xfrm>
            <a:prstGeom prst="ellipse">
              <a:avLst/>
            </a:prstGeom>
            <a:noFill/>
            <a:ln w="25400" algn="ctr">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10000" name="AutoShape 16"/>
            <p:cNvSpPr>
              <a:spLocks noChangeArrowheads="1"/>
            </p:cNvSpPr>
            <p:nvPr/>
          </p:nvSpPr>
          <p:spPr bwMode="auto">
            <a:xfrm>
              <a:off x="4581" y="2954"/>
              <a:ext cx="816" cy="386"/>
            </a:xfrm>
            <a:prstGeom prst="wedgeRoundRectCallout">
              <a:avLst>
                <a:gd name="adj1" fmla="val -90440"/>
                <a:gd name="adj2" fmla="val -19431"/>
                <a:gd name="adj3" fmla="val 16667"/>
              </a:avLst>
            </a:prstGeom>
            <a:solidFill>
              <a:srgbClr val="00FFFF"/>
            </a:solidFill>
            <a:ln>
              <a:noFill/>
            </a:ln>
            <a:effectLst/>
            <a:extLst>
              <a:ext uri="{91240B29-F687-4F45-9708-019B960494DF}">
                <a14:hiddenLine xmlns:a14="http://schemas.microsoft.com/office/drawing/2010/main" w="254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buClr>
                  <a:schemeClr val="folHlink"/>
                </a:buClr>
                <a:buSzPct val="60000"/>
                <a:buFont typeface="Wingdings" pitchFamily="2" charset="2"/>
                <a:buNone/>
              </a:pPr>
              <a:endParaRPr lang="en-US" sz="1600" b="1">
                <a:cs typeface="Courier New" pitchFamily="49" charset="0"/>
              </a:endParaRPr>
            </a:p>
          </p:txBody>
        </p:sp>
        <p:sp>
          <p:nvSpPr>
            <p:cNvPr id="810001" name="Text Box 17"/>
            <p:cNvSpPr txBox="1">
              <a:spLocks noChangeArrowheads="1"/>
            </p:cNvSpPr>
            <p:nvPr/>
          </p:nvSpPr>
          <p:spPr bwMode="auto">
            <a:xfrm>
              <a:off x="4558" y="2977"/>
              <a:ext cx="86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chemeClr val="folHlink"/>
                </a:buClr>
                <a:buSzPct val="60000"/>
                <a:buFont typeface="Wingdings" pitchFamily="2" charset="2"/>
                <a:buNone/>
              </a:pPr>
              <a:r>
                <a:rPr lang="en-US" sz="1400" b="1">
                  <a:solidFill>
                    <a:schemeClr val="bg1"/>
                  </a:solidFill>
                  <a:cs typeface="Courier New" pitchFamily="49" charset="0"/>
                </a:rPr>
                <a:t>a</a:t>
              </a:r>
              <a:r>
                <a:rPr lang="en-US" sz="1400">
                  <a:solidFill>
                    <a:schemeClr val="bg1"/>
                  </a:solidFill>
                </a:rPr>
                <a:t> is not a subtype of </a:t>
              </a:r>
              <a:r>
                <a:rPr lang="en-US" sz="1400" b="1">
                  <a:solidFill>
                    <a:schemeClr val="bg1"/>
                  </a:solidFill>
                  <a:cs typeface="Courier New" pitchFamily="49" charset="0"/>
                </a:rPr>
                <a:t>b</a:t>
              </a:r>
            </a:p>
          </p:txBody>
        </p:sp>
      </p:grpSp>
      <p:grpSp>
        <p:nvGrpSpPr>
          <p:cNvPr id="810002" name="Group 18"/>
          <p:cNvGrpSpPr>
            <a:grpSpLocks/>
          </p:cNvGrpSpPr>
          <p:nvPr/>
        </p:nvGrpSpPr>
        <p:grpSpPr bwMode="auto">
          <a:xfrm>
            <a:off x="863600" y="1520825"/>
            <a:ext cx="2052638" cy="1646238"/>
            <a:chOff x="544" y="958"/>
            <a:chExt cx="1293" cy="1037"/>
          </a:xfrm>
        </p:grpSpPr>
        <p:sp>
          <p:nvSpPr>
            <p:cNvPr id="810003" name="Oval 19"/>
            <p:cNvSpPr>
              <a:spLocks noChangeArrowheads="1"/>
            </p:cNvSpPr>
            <p:nvPr/>
          </p:nvSpPr>
          <p:spPr bwMode="auto">
            <a:xfrm>
              <a:off x="544" y="1668"/>
              <a:ext cx="295" cy="327"/>
            </a:xfrm>
            <a:prstGeom prst="ellipse">
              <a:avLst/>
            </a:prstGeom>
            <a:noFill/>
            <a:ln w="25400" algn="ctr">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10004" name="Oval 20"/>
            <p:cNvSpPr>
              <a:spLocks noChangeArrowheads="1"/>
            </p:cNvSpPr>
            <p:nvPr/>
          </p:nvSpPr>
          <p:spPr bwMode="auto">
            <a:xfrm>
              <a:off x="1406" y="1668"/>
              <a:ext cx="431" cy="327"/>
            </a:xfrm>
            <a:prstGeom prst="ellipse">
              <a:avLst/>
            </a:prstGeom>
            <a:noFill/>
            <a:ln w="25400" algn="ctr">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10005" name="AutoShape 21"/>
            <p:cNvSpPr>
              <a:spLocks noChangeArrowheads="1"/>
            </p:cNvSpPr>
            <p:nvPr/>
          </p:nvSpPr>
          <p:spPr bwMode="auto">
            <a:xfrm>
              <a:off x="702" y="958"/>
              <a:ext cx="998" cy="545"/>
            </a:xfrm>
            <a:prstGeom prst="wedgeRoundRectCallout">
              <a:avLst>
                <a:gd name="adj1" fmla="val -50602"/>
                <a:gd name="adj2" fmla="val 85231"/>
                <a:gd name="adj3" fmla="val 16667"/>
              </a:avLst>
            </a:prstGeom>
            <a:solidFill>
              <a:srgbClr val="00FFFF"/>
            </a:solidFill>
            <a:ln>
              <a:noFill/>
            </a:ln>
            <a:effectLst/>
            <a:extLst>
              <a:ext uri="{91240B29-F687-4F45-9708-019B960494DF}">
                <a14:hiddenLine xmlns:a14="http://schemas.microsoft.com/office/drawing/2010/main" w="254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buClr>
                  <a:schemeClr val="folHlink"/>
                </a:buClr>
                <a:buSzPct val="60000"/>
                <a:buFont typeface="Wingdings" pitchFamily="2" charset="2"/>
                <a:buNone/>
              </a:pPr>
              <a:endParaRPr lang="en-US" sz="1600" b="1">
                <a:cs typeface="Courier New" pitchFamily="49" charset="0"/>
              </a:endParaRPr>
            </a:p>
          </p:txBody>
        </p:sp>
        <p:sp>
          <p:nvSpPr>
            <p:cNvPr id="810006" name="AutoShape 22"/>
            <p:cNvSpPr>
              <a:spLocks noChangeArrowheads="1"/>
            </p:cNvSpPr>
            <p:nvPr/>
          </p:nvSpPr>
          <p:spPr bwMode="auto">
            <a:xfrm>
              <a:off x="702" y="958"/>
              <a:ext cx="998" cy="545"/>
            </a:xfrm>
            <a:prstGeom prst="wedgeRoundRectCallout">
              <a:avLst>
                <a:gd name="adj1" fmla="val 41481"/>
                <a:gd name="adj2" fmla="val 85412"/>
                <a:gd name="adj3" fmla="val 16667"/>
              </a:avLst>
            </a:prstGeom>
            <a:solidFill>
              <a:srgbClr val="00FFFF"/>
            </a:solidFill>
            <a:ln>
              <a:noFill/>
            </a:ln>
            <a:effectLst/>
            <a:extLst>
              <a:ext uri="{91240B29-F687-4F45-9708-019B960494DF}">
                <a14:hiddenLine xmlns:a14="http://schemas.microsoft.com/office/drawing/2010/main" w="254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buClr>
                  <a:schemeClr val="folHlink"/>
                </a:buClr>
                <a:buSzPct val="60000"/>
                <a:buFont typeface="Wingdings" pitchFamily="2" charset="2"/>
                <a:buNone/>
              </a:pPr>
              <a:endParaRPr lang="en-US" sz="1600" b="1">
                <a:cs typeface="Courier New" pitchFamily="49" charset="0"/>
              </a:endParaRPr>
            </a:p>
          </p:txBody>
        </p:sp>
        <p:sp>
          <p:nvSpPr>
            <p:cNvPr id="810007" name="Text Box 23"/>
            <p:cNvSpPr txBox="1">
              <a:spLocks noChangeArrowheads="1"/>
            </p:cNvSpPr>
            <p:nvPr/>
          </p:nvSpPr>
          <p:spPr bwMode="auto">
            <a:xfrm>
              <a:off x="680" y="981"/>
              <a:ext cx="1043"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chemeClr val="folHlink"/>
                </a:buClr>
                <a:buSzPct val="60000"/>
                <a:buFont typeface="Wingdings" pitchFamily="2" charset="2"/>
                <a:buNone/>
              </a:pPr>
              <a:r>
                <a:rPr lang="en-US" sz="1400" dirty="0">
                  <a:solidFill>
                    <a:schemeClr val="bg1"/>
                  </a:solidFill>
                </a:rPr>
                <a:t>assigned type doesn’t match declared type</a:t>
              </a:r>
            </a:p>
          </p:txBody>
        </p:sp>
      </p:grpSp>
      <p:grpSp>
        <p:nvGrpSpPr>
          <p:cNvPr id="810008" name="Group 24"/>
          <p:cNvGrpSpPr>
            <a:grpSpLocks/>
          </p:cNvGrpSpPr>
          <p:nvPr/>
        </p:nvGrpSpPr>
        <p:grpSpPr bwMode="auto">
          <a:xfrm>
            <a:off x="5616575" y="1628776"/>
            <a:ext cx="2195513" cy="1285876"/>
            <a:chOff x="3538" y="1026"/>
            <a:chExt cx="1383" cy="810"/>
          </a:xfrm>
        </p:grpSpPr>
        <p:sp>
          <p:nvSpPr>
            <p:cNvPr id="810009" name="AutoShape 25"/>
            <p:cNvSpPr>
              <a:spLocks noChangeArrowheads="1"/>
            </p:cNvSpPr>
            <p:nvPr/>
          </p:nvSpPr>
          <p:spPr bwMode="auto">
            <a:xfrm>
              <a:off x="3674" y="1026"/>
              <a:ext cx="1202" cy="386"/>
            </a:xfrm>
            <a:prstGeom prst="wedgeRoundRectCallout">
              <a:avLst>
                <a:gd name="adj1" fmla="val -42431"/>
                <a:gd name="adj2" fmla="val 81347"/>
                <a:gd name="adj3" fmla="val 16667"/>
              </a:avLst>
            </a:prstGeom>
            <a:solidFill>
              <a:srgbClr val="00FFFF"/>
            </a:solidFill>
            <a:ln>
              <a:noFill/>
            </a:ln>
            <a:effectLst/>
            <a:extLst>
              <a:ext uri="{91240B29-F687-4F45-9708-019B960494DF}">
                <a14:hiddenLine xmlns:a14="http://schemas.microsoft.com/office/drawing/2010/main" w="254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buClr>
                  <a:schemeClr val="folHlink"/>
                </a:buClr>
                <a:buSzPct val="60000"/>
                <a:buFont typeface="Wingdings" pitchFamily="2" charset="2"/>
                <a:buNone/>
              </a:pPr>
              <a:endParaRPr lang="en-US" sz="1600" b="1">
                <a:cs typeface="Courier New" pitchFamily="49" charset="0"/>
              </a:endParaRPr>
            </a:p>
          </p:txBody>
        </p:sp>
        <p:sp>
          <p:nvSpPr>
            <p:cNvPr id="810010" name="Text Box 26"/>
            <p:cNvSpPr txBox="1">
              <a:spLocks noChangeArrowheads="1"/>
            </p:cNvSpPr>
            <p:nvPr/>
          </p:nvSpPr>
          <p:spPr bwMode="auto">
            <a:xfrm>
              <a:off x="3606" y="1049"/>
              <a:ext cx="131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chemeClr val="folHlink"/>
                </a:buClr>
                <a:buSzPct val="60000"/>
                <a:buFont typeface="Wingdings" pitchFamily="2" charset="2"/>
                <a:buNone/>
              </a:pPr>
              <a:r>
                <a:rPr lang="en-US" sz="1400" dirty="0">
                  <a:solidFill>
                    <a:schemeClr val="bg1"/>
                  </a:solidFill>
                </a:rPr>
                <a:t>relational operator applied to non-</a:t>
              </a:r>
              <a:r>
                <a:rPr lang="en-US" sz="1400" dirty="0" err="1">
                  <a:solidFill>
                    <a:schemeClr val="bg1"/>
                  </a:solidFill>
                </a:rPr>
                <a:t>int</a:t>
              </a:r>
              <a:r>
                <a:rPr lang="en-US" sz="1400" dirty="0">
                  <a:solidFill>
                    <a:schemeClr val="bg1"/>
                  </a:solidFill>
                </a:rPr>
                <a:t> type</a:t>
              </a:r>
            </a:p>
          </p:txBody>
        </p:sp>
        <p:sp>
          <p:nvSpPr>
            <p:cNvPr id="810011" name="Oval 27"/>
            <p:cNvSpPr>
              <a:spLocks noChangeArrowheads="1"/>
            </p:cNvSpPr>
            <p:nvPr/>
          </p:nvSpPr>
          <p:spPr bwMode="auto">
            <a:xfrm>
              <a:off x="3538" y="1509"/>
              <a:ext cx="431" cy="327"/>
            </a:xfrm>
            <a:prstGeom prst="ellipse">
              <a:avLst/>
            </a:prstGeom>
            <a:noFill/>
            <a:ln w="25400" algn="ctr">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Tree>
    <p:extLst>
      <p:ext uri="{BB962C8B-B14F-4D97-AF65-F5344CB8AC3E}">
        <p14:creationId xmlns:p14="http://schemas.microsoft.com/office/powerpoint/2010/main" val="2781711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0002"/>
                                        </p:tgtEl>
                                        <p:attrNameLst>
                                          <p:attrName>style.visibility</p:attrName>
                                        </p:attrNameLst>
                                      </p:cBhvr>
                                      <p:to>
                                        <p:strVal val="visible"/>
                                      </p:to>
                                    </p:set>
                                    <p:animEffect transition="in" filter="dissolve">
                                      <p:cBhvr>
                                        <p:cTn id="7" dur="500"/>
                                        <p:tgtEl>
                                          <p:spTgt spid="810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0008"/>
                                        </p:tgtEl>
                                        <p:attrNameLst>
                                          <p:attrName>style.visibility</p:attrName>
                                        </p:attrNameLst>
                                      </p:cBhvr>
                                      <p:to>
                                        <p:strVal val="visible"/>
                                      </p:to>
                                    </p:set>
                                    <p:animEffect transition="in" filter="dissolve">
                                      <p:cBhvr>
                                        <p:cTn id="12" dur="500"/>
                                        <p:tgtEl>
                                          <p:spTgt spid="8100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09991"/>
                                        </p:tgtEl>
                                        <p:attrNameLst>
                                          <p:attrName>style.visibility</p:attrName>
                                        </p:attrNameLst>
                                      </p:cBhvr>
                                      <p:to>
                                        <p:strVal val="visible"/>
                                      </p:to>
                                    </p:set>
                                    <p:animEffect transition="in" filter="dissolve">
                                      <p:cBhvr>
                                        <p:cTn id="17" dur="500"/>
                                        <p:tgtEl>
                                          <p:spTgt spid="8099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09997"/>
                                        </p:tgtEl>
                                        <p:attrNameLst>
                                          <p:attrName>style.visibility</p:attrName>
                                        </p:attrNameLst>
                                      </p:cBhvr>
                                      <p:to>
                                        <p:strVal val="visible"/>
                                      </p:to>
                                    </p:set>
                                    <p:animEffect transition="in" filter="dissolve">
                                      <p:cBhvr>
                                        <p:cTn id="22" dur="500"/>
                                        <p:tgtEl>
                                          <p:spTgt spid="809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p:txBody>
          <a:bodyPr/>
          <a:lstStyle/>
          <a:p>
            <a:fld id="{7E937AAB-B533-4B7F-B64E-A2AAD3F5F720}" type="slidenum">
              <a:rPr lang="en-US"/>
              <a:pPr/>
              <a:t>36</a:t>
            </a:fld>
            <a:endParaRPr lang="en-US"/>
          </a:p>
        </p:txBody>
      </p:sp>
      <p:sp>
        <p:nvSpPr>
          <p:cNvPr id="811010" name="Rectangle 2"/>
          <p:cNvSpPr>
            <a:spLocks noGrp="1" noChangeArrowheads="1"/>
          </p:cNvSpPr>
          <p:nvPr>
            <p:ph type="title"/>
          </p:nvPr>
        </p:nvSpPr>
        <p:spPr/>
        <p:txBody>
          <a:bodyPr/>
          <a:lstStyle/>
          <a:p>
            <a:r>
              <a:rPr lang="en-US"/>
              <a:t>Type rules</a:t>
            </a:r>
          </a:p>
        </p:txBody>
      </p:sp>
      <p:sp>
        <p:nvSpPr>
          <p:cNvPr id="811011" name="Line 3"/>
          <p:cNvSpPr>
            <a:spLocks noChangeShapeType="1"/>
          </p:cNvSpPr>
          <p:nvPr/>
        </p:nvSpPr>
        <p:spPr bwMode="auto">
          <a:xfrm>
            <a:off x="1573213" y="16256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12" name="Rectangle 4"/>
          <p:cNvSpPr>
            <a:spLocks noChangeArrowheads="1"/>
          </p:cNvSpPr>
          <p:nvPr/>
        </p:nvSpPr>
        <p:spPr bwMode="auto">
          <a:xfrm>
            <a:off x="1649413" y="1600200"/>
            <a:ext cx="1539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true : bool </a:t>
            </a:r>
          </a:p>
        </p:txBody>
      </p:sp>
      <p:sp>
        <p:nvSpPr>
          <p:cNvPr id="811013" name="Line 5"/>
          <p:cNvSpPr>
            <a:spLocks noChangeShapeType="1"/>
          </p:cNvSpPr>
          <p:nvPr/>
        </p:nvSpPr>
        <p:spPr bwMode="auto">
          <a:xfrm>
            <a:off x="1649413" y="3552825"/>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14" name="Rectangle 6"/>
          <p:cNvSpPr>
            <a:spLocks noChangeArrowheads="1"/>
          </p:cNvSpPr>
          <p:nvPr/>
        </p:nvSpPr>
        <p:spPr bwMode="auto">
          <a:xfrm>
            <a:off x="1909763" y="3194050"/>
            <a:ext cx="1179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e1 : int</a:t>
            </a:r>
          </a:p>
        </p:txBody>
      </p:sp>
      <p:sp>
        <p:nvSpPr>
          <p:cNvPr id="811015" name="Rectangle 7"/>
          <p:cNvSpPr>
            <a:spLocks noChangeArrowheads="1"/>
          </p:cNvSpPr>
          <p:nvPr/>
        </p:nvSpPr>
        <p:spPr bwMode="auto">
          <a:xfrm>
            <a:off x="3687763" y="3194050"/>
            <a:ext cx="1179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e2 : int</a:t>
            </a:r>
          </a:p>
        </p:txBody>
      </p:sp>
      <p:sp>
        <p:nvSpPr>
          <p:cNvPr id="811016" name="Rectangle 8"/>
          <p:cNvSpPr>
            <a:spLocks noChangeArrowheads="1"/>
          </p:cNvSpPr>
          <p:nvPr/>
        </p:nvSpPr>
        <p:spPr bwMode="auto">
          <a:xfrm>
            <a:off x="2487613" y="3575050"/>
            <a:ext cx="1747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e1 </a:t>
            </a:r>
            <a:r>
              <a:rPr lang="en-US" sz="1600" i="1">
                <a:latin typeface="Tahoma" pitchFamily="34" charset="0"/>
              </a:rPr>
              <a:t>op</a:t>
            </a:r>
            <a:r>
              <a:rPr lang="en-US" sz="1600">
                <a:latin typeface="Tahoma" pitchFamily="34" charset="0"/>
              </a:rPr>
              <a:t> e2 : int</a:t>
            </a:r>
          </a:p>
        </p:txBody>
      </p:sp>
      <p:sp>
        <p:nvSpPr>
          <p:cNvPr id="811017" name="Line 9"/>
          <p:cNvSpPr>
            <a:spLocks noChangeShapeType="1"/>
          </p:cNvSpPr>
          <p:nvPr/>
        </p:nvSpPr>
        <p:spPr bwMode="auto">
          <a:xfrm>
            <a:off x="4164013" y="1628775"/>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18" name="Rectangle 10"/>
          <p:cNvSpPr>
            <a:spLocks noChangeArrowheads="1"/>
          </p:cNvSpPr>
          <p:nvPr/>
        </p:nvSpPr>
        <p:spPr bwMode="auto">
          <a:xfrm>
            <a:off x="4240213" y="1603375"/>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false : bool </a:t>
            </a:r>
          </a:p>
        </p:txBody>
      </p:sp>
      <p:sp>
        <p:nvSpPr>
          <p:cNvPr id="811019" name="Line 11"/>
          <p:cNvSpPr>
            <a:spLocks noChangeShapeType="1"/>
          </p:cNvSpPr>
          <p:nvPr/>
        </p:nvSpPr>
        <p:spPr bwMode="auto">
          <a:xfrm>
            <a:off x="1573213" y="230505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20" name="Rectangle 12"/>
          <p:cNvSpPr>
            <a:spLocks noChangeArrowheads="1"/>
          </p:cNvSpPr>
          <p:nvPr/>
        </p:nvSpPr>
        <p:spPr bwMode="auto">
          <a:xfrm>
            <a:off x="1649413" y="2279650"/>
            <a:ext cx="1755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a:t>
            </a:r>
            <a:r>
              <a:rPr lang="en-US" sz="1600" i="1">
                <a:latin typeface="Tahoma" pitchFamily="34" charset="0"/>
              </a:rPr>
              <a:t>int-literal</a:t>
            </a:r>
            <a:r>
              <a:rPr lang="en-US" sz="1600">
                <a:latin typeface="Tahoma" pitchFamily="34" charset="0"/>
              </a:rPr>
              <a:t> : int</a:t>
            </a:r>
          </a:p>
        </p:txBody>
      </p:sp>
      <p:sp>
        <p:nvSpPr>
          <p:cNvPr id="811021" name="Line 13"/>
          <p:cNvSpPr>
            <a:spLocks noChangeShapeType="1"/>
          </p:cNvSpPr>
          <p:nvPr/>
        </p:nvSpPr>
        <p:spPr bwMode="auto">
          <a:xfrm>
            <a:off x="4221163" y="2308225"/>
            <a:ext cx="2390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22" name="Rectangle 14"/>
          <p:cNvSpPr>
            <a:spLocks noChangeArrowheads="1"/>
          </p:cNvSpPr>
          <p:nvPr/>
        </p:nvSpPr>
        <p:spPr bwMode="auto">
          <a:xfrm>
            <a:off x="4240213" y="2282825"/>
            <a:ext cx="2308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a:t>
            </a:r>
            <a:r>
              <a:rPr lang="en-US" sz="1600" i="1">
                <a:latin typeface="Tahoma" pitchFamily="34" charset="0"/>
              </a:rPr>
              <a:t>string-literal</a:t>
            </a:r>
            <a:r>
              <a:rPr lang="en-US" sz="1600">
                <a:latin typeface="Tahoma" pitchFamily="34" charset="0"/>
              </a:rPr>
              <a:t> : string</a:t>
            </a:r>
          </a:p>
        </p:txBody>
      </p:sp>
      <p:sp>
        <p:nvSpPr>
          <p:cNvPr id="811023" name="Rectangle 15"/>
          <p:cNvSpPr>
            <a:spLocks noChangeArrowheads="1"/>
          </p:cNvSpPr>
          <p:nvPr/>
        </p:nvSpPr>
        <p:spPr bwMode="auto">
          <a:xfrm>
            <a:off x="5508625" y="3346450"/>
            <a:ext cx="2081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i="1">
                <a:latin typeface="Tahoma" pitchFamily="34" charset="0"/>
              </a:rPr>
              <a:t>op </a:t>
            </a:r>
            <a:r>
              <a:rPr lang="en-US" sz="1600">
                <a:latin typeface="Tahoma" pitchFamily="34" charset="0"/>
                <a:sym typeface="Math B" pitchFamily="2" charset="2"/>
              </a:rPr>
              <a:t></a:t>
            </a:r>
            <a:r>
              <a:rPr lang="en-US" sz="1600">
                <a:latin typeface="Tahoma" pitchFamily="34" charset="0"/>
              </a:rPr>
              <a:t> { +, -, /, *, %} </a:t>
            </a:r>
          </a:p>
        </p:txBody>
      </p:sp>
      <p:sp>
        <p:nvSpPr>
          <p:cNvPr id="811024" name="Line 16"/>
          <p:cNvSpPr>
            <a:spLocks noChangeShapeType="1"/>
          </p:cNvSpPr>
          <p:nvPr/>
        </p:nvSpPr>
        <p:spPr bwMode="auto">
          <a:xfrm>
            <a:off x="1603375" y="4651375"/>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25" name="Rectangle 17"/>
          <p:cNvSpPr>
            <a:spLocks noChangeArrowheads="1"/>
          </p:cNvSpPr>
          <p:nvPr/>
        </p:nvSpPr>
        <p:spPr bwMode="auto">
          <a:xfrm>
            <a:off x="1812925" y="4292600"/>
            <a:ext cx="1179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e1 : int</a:t>
            </a:r>
          </a:p>
        </p:txBody>
      </p:sp>
      <p:sp>
        <p:nvSpPr>
          <p:cNvPr id="811026" name="Rectangle 18"/>
          <p:cNvSpPr>
            <a:spLocks noChangeArrowheads="1"/>
          </p:cNvSpPr>
          <p:nvPr/>
        </p:nvSpPr>
        <p:spPr bwMode="auto">
          <a:xfrm>
            <a:off x="3641725" y="4292600"/>
            <a:ext cx="1179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e2 : int</a:t>
            </a:r>
          </a:p>
        </p:txBody>
      </p:sp>
      <p:sp>
        <p:nvSpPr>
          <p:cNvPr id="811027" name="Rectangle 19"/>
          <p:cNvSpPr>
            <a:spLocks noChangeArrowheads="1"/>
          </p:cNvSpPr>
          <p:nvPr/>
        </p:nvSpPr>
        <p:spPr bwMode="auto">
          <a:xfrm>
            <a:off x="2279650" y="4673600"/>
            <a:ext cx="1974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e1 </a:t>
            </a:r>
            <a:r>
              <a:rPr lang="en-US" sz="1600" i="1">
                <a:latin typeface="Tahoma" pitchFamily="34" charset="0"/>
              </a:rPr>
              <a:t>rop</a:t>
            </a:r>
            <a:r>
              <a:rPr lang="en-US" sz="1600">
                <a:latin typeface="Tahoma" pitchFamily="34" charset="0"/>
              </a:rPr>
              <a:t> e2 : bool</a:t>
            </a:r>
          </a:p>
        </p:txBody>
      </p:sp>
      <p:sp>
        <p:nvSpPr>
          <p:cNvPr id="811028" name="Rectangle 20"/>
          <p:cNvSpPr>
            <a:spLocks noChangeArrowheads="1"/>
          </p:cNvSpPr>
          <p:nvPr/>
        </p:nvSpPr>
        <p:spPr bwMode="auto">
          <a:xfrm>
            <a:off x="5462588" y="4445000"/>
            <a:ext cx="224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i="1">
                <a:latin typeface="Tahoma" pitchFamily="34" charset="0"/>
              </a:rPr>
              <a:t>rop </a:t>
            </a:r>
            <a:r>
              <a:rPr lang="en-US" sz="1600">
                <a:latin typeface="Tahoma" pitchFamily="34" charset="0"/>
                <a:sym typeface="Math B" pitchFamily="2" charset="2"/>
              </a:rPr>
              <a:t></a:t>
            </a:r>
            <a:r>
              <a:rPr lang="en-US" sz="1600" i="1">
                <a:latin typeface="Tahoma" pitchFamily="34" charset="0"/>
                <a:sym typeface="Math B" pitchFamily="2" charset="2"/>
              </a:rPr>
              <a:t> </a:t>
            </a:r>
            <a:r>
              <a:rPr lang="en-US" sz="1600">
                <a:latin typeface="Tahoma" pitchFamily="34" charset="0"/>
              </a:rPr>
              <a:t>{ &lt;=,&lt;, &gt;, &gt;=} </a:t>
            </a:r>
          </a:p>
        </p:txBody>
      </p:sp>
      <p:sp>
        <p:nvSpPr>
          <p:cNvPr id="811029" name="Line 21"/>
          <p:cNvSpPr>
            <a:spLocks noChangeShapeType="1"/>
          </p:cNvSpPr>
          <p:nvPr/>
        </p:nvSpPr>
        <p:spPr bwMode="auto">
          <a:xfrm>
            <a:off x="1668463" y="5641975"/>
            <a:ext cx="358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030" name="Rectangle 22"/>
          <p:cNvSpPr>
            <a:spLocks noChangeArrowheads="1"/>
          </p:cNvSpPr>
          <p:nvPr/>
        </p:nvSpPr>
        <p:spPr bwMode="auto">
          <a:xfrm>
            <a:off x="1878013" y="5283200"/>
            <a:ext cx="1071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e1 : T</a:t>
            </a:r>
          </a:p>
        </p:txBody>
      </p:sp>
      <p:sp>
        <p:nvSpPr>
          <p:cNvPr id="811031" name="Rectangle 23"/>
          <p:cNvSpPr>
            <a:spLocks noChangeArrowheads="1"/>
          </p:cNvSpPr>
          <p:nvPr/>
        </p:nvSpPr>
        <p:spPr bwMode="auto">
          <a:xfrm>
            <a:off x="3706813" y="5283200"/>
            <a:ext cx="1071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e2 : T</a:t>
            </a:r>
          </a:p>
        </p:txBody>
      </p:sp>
      <p:sp>
        <p:nvSpPr>
          <p:cNvPr id="811032" name="Rectangle 24"/>
          <p:cNvSpPr>
            <a:spLocks noChangeArrowheads="1"/>
          </p:cNvSpPr>
          <p:nvPr/>
        </p:nvSpPr>
        <p:spPr bwMode="auto">
          <a:xfrm>
            <a:off x="2335213" y="5664200"/>
            <a:ext cx="1974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a:latin typeface="Tahoma" pitchFamily="34" charset="0"/>
              </a:rPr>
              <a:t>E </a:t>
            </a:r>
            <a:r>
              <a:rPr lang="en-US" sz="1600">
                <a:latin typeface="Tahoma" pitchFamily="34" charset="0"/>
                <a:sym typeface="Math B" pitchFamily="2" charset="2"/>
              </a:rPr>
              <a:t></a:t>
            </a:r>
            <a:r>
              <a:rPr lang="en-US" sz="1600">
                <a:latin typeface="Tahoma" pitchFamily="34" charset="0"/>
              </a:rPr>
              <a:t> e1 </a:t>
            </a:r>
            <a:r>
              <a:rPr lang="en-US" sz="1600" i="1">
                <a:latin typeface="Tahoma" pitchFamily="34" charset="0"/>
              </a:rPr>
              <a:t>rop</a:t>
            </a:r>
            <a:r>
              <a:rPr lang="en-US" sz="1600">
                <a:latin typeface="Tahoma" pitchFamily="34" charset="0"/>
              </a:rPr>
              <a:t> e2 : bool</a:t>
            </a:r>
          </a:p>
        </p:txBody>
      </p:sp>
      <p:sp>
        <p:nvSpPr>
          <p:cNvPr id="811033" name="Rectangle 25"/>
          <p:cNvSpPr>
            <a:spLocks noChangeArrowheads="1"/>
          </p:cNvSpPr>
          <p:nvPr/>
        </p:nvSpPr>
        <p:spPr bwMode="auto">
          <a:xfrm>
            <a:off x="5527675" y="5435600"/>
            <a:ext cx="1616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i="1">
                <a:latin typeface="Tahoma" pitchFamily="34" charset="0"/>
              </a:rPr>
              <a:t>rop </a:t>
            </a:r>
            <a:r>
              <a:rPr lang="en-US" sz="1600">
                <a:latin typeface="Tahoma" pitchFamily="34" charset="0"/>
                <a:sym typeface="Math B" pitchFamily="2" charset="2"/>
              </a:rPr>
              <a:t></a:t>
            </a:r>
            <a:r>
              <a:rPr lang="en-US" sz="1600" i="1">
                <a:latin typeface="Tahoma" pitchFamily="34" charset="0"/>
                <a:sym typeface="Math B" pitchFamily="2" charset="2"/>
              </a:rPr>
              <a:t> </a:t>
            </a:r>
            <a:r>
              <a:rPr lang="en-US" sz="1600">
                <a:latin typeface="Tahoma" pitchFamily="34" charset="0"/>
              </a:rPr>
              <a:t>{ ==,!=} </a:t>
            </a:r>
          </a:p>
        </p:txBody>
      </p:sp>
    </p:spTree>
    <p:extLst>
      <p:ext uri="{BB962C8B-B14F-4D97-AF65-F5344CB8AC3E}">
        <p14:creationId xmlns:p14="http://schemas.microsoft.com/office/powerpoint/2010/main" val="1372191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p:txBody>
          <a:bodyPr/>
          <a:lstStyle/>
          <a:p>
            <a:r>
              <a:rPr lang="en-US" dirty="0" smtClean="0"/>
              <a:t>Q11: Semantic </a:t>
            </a:r>
            <a:r>
              <a:rPr lang="en-US" dirty="0"/>
              <a:t>conditions</a:t>
            </a:r>
          </a:p>
        </p:txBody>
      </p:sp>
      <p:sp>
        <p:nvSpPr>
          <p:cNvPr id="758787" name="Rectangle 3"/>
          <p:cNvSpPr>
            <a:spLocks noGrp="1" noChangeArrowheads="1"/>
          </p:cNvSpPr>
          <p:nvPr>
            <p:ph type="body" sz="half" idx="1"/>
          </p:nvPr>
        </p:nvSpPr>
        <p:spPr>
          <a:xfrm>
            <a:off x="457200" y="1600200"/>
            <a:ext cx="8193088" cy="1109663"/>
          </a:xfrm>
        </p:spPr>
        <p:txBody>
          <a:bodyPr/>
          <a:lstStyle/>
          <a:p>
            <a:r>
              <a:rPr lang="en-US" sz="2800"/>
              <a:t>What is checked in compile-time and what is checked in runtime?</a:t>
            </a:r>
          </a:p>
        </p:txBody>
      </p:sp>
      <p:graphicFrame>
        <p:nvGraphicFramePr>
          <p:cNvPr id="758812" name="Group 28"/>
          <p:cNvGraphicFramePr>
            <a:graphicFrameLocks noGrp="1"/>
          </p:cNvGraphicFramePr>
          <p:nvPr>
            <p:ph sz="half" idx="2"/>
          </p:nvPr>
        </p:nvGraphicFramePr>
        <p:xfrm>
          <a:off x="457200" y="2620963"/>
          <a:ext cx="8016875" cy="3017520"/>
        </p:xfrm>
        <a:graphic>
          <a:graphicData uri="http://schemas.openxmlformats.org/drawingml/2006/table">
            <a:tbl>
              <a:tblPr/>
              <a:tblGrid>
                <a:gridCol w="4008438"/>
                <a:gridCol w="4008437"/>
              </a:tblGrid>
              <a:tr h="3286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Event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C/R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Program execution halts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Break/continue inside a while statement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Array index within bound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In Java the cast statement</a:t>
                      </a:r>
                      <a:br>
                        <a:rPr kumimoji="0" lang="en-US" sz="1800" b="0" i="0" u="none" strike="noStrike" cap="none" normalizeH="0" baseline="0" smtClean="0">
                          <a:ln>
                            <a:noFill/>
                          </a:ln>
                          <a:solidFill>
                            <a:schemeClr val="tx1"/>
                          </a:solidFill>
                          <a:effectLst/>
                          <a:latin typeface="Arial" charset="0"/>
                          <a:cs typeface="Arial" charset="0"/>
                        </a:rPr>
                      </a:br>
                      <a:r>
                        <a:rPr kumimoji="0" lang="en-US" sz="1800" b="1" i="0" u="none" strike="noStrike" cap="none" normalizeH="0" baseline="0" smtClean="0">
                          <a:ln>
                            <a:noFill/>
                          </a:ln>
                          <a:solidFill>
                            <a:schemeClr val="tx1"/>
                          </a:solidFill>
                          <a:effectLst/>
                          <a:latin typeface="Courier New" pitchFamily="49" charset="0"/>
                          <a:cs typeface="Courier New" pitchFamily="49" charset="0"/>
                        </a:rPr>
                        <a:t>(A)f</a:t>
                      </a:r>
                      <a:r>
                        <a:rPr kumimoji="0" lang="en-US" sz="1800" b="0" i="0" u="none" strike="noStrike" cap="none" normalizeH="0" baseline="0" smtClean="0">
                          <a:ln>
                            <a:noFill/>
                          </a:ln>
                          <a:solidFill>
                            <a:schemeClr val="tx1"/>
                          </a:solidFill>
                          <a:effectLst/>
                          <a:latin typeface="Arial" charset="0"/>
                          <a:cs typeface="Arial" charset="0"/>
                        </a:rPr>
                        <a:t> is legal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In Java method o.m(…) is illegal since m is private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56291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a:lstStyle/>
          <a:p>
            <a:r>
              <a:rPr lang="en-US"/>
              <a:t>Semantic conditions</a:t>
            </a:r>
          </a:p>
        </p:txBody>
      </p:sp>
      <p:sp>
        <p:nvSpPr>
          <p:cNvPr id="759811" name="Rectangle 3"/>
          <p:cNvSpPr>
            <a:spLocks noGrp="1" noChangeArrowheads="1"/>
          </p:cNvSpPr>
          <p:nvPr>
            <p:ph type="body" sz="half" idx="1"/>
          </p:nvPr>
        </p:nvSpPr>
        <p:spPr>
          <a:xfrm>
            <a:off x="457200" y="1600200"/>
            <a:ext cx="8193088" cy="1109663"/>
          </a:xfrm>
        </p:spPr>
        <p:txBody>
          <a:bodyPr/>
          <a:lstStyle/>
          <a:p>
            <a:r>
              <a:rPr lang="en-US" sz="2800"/>
              <a:t>What is checked in compile-time and what is checked in runtime?</a:t>
            </a:r>
          </a:p>
        </p:txBody>
      </p:sp>
      <p:graphicFrame>
        <p:nvGraphicFramePr>
          <p:cNvPr id="759835" name="Group 27"/>
          <p:cNvGraphicFramePr>
            <a:graphicFrameLocks noGrp="1"/>
          </p:cNvGraphicFramePr>
          <p:nvPr>
            <p:ph sz="half" idx="2"/>
          </p:nvPr>
        </p:nvGraphicFramePr>
        <p:xfrm>
          <a:off x="457200" y="2620963"/>
          <a:ext cx="8016875" cy="3444240"/>
        </p:xfrm>
        <a:graphic>
          <a:graphicData uri="http://schemas.openxmlformats.org/drawingml/2006/table">
            <a:tbl>
              <a:tblPr/>
              <a:tblGrid>
                <a:gridCol w="4008438"/>
                <a:gridCol w="4008437"/>
              </a:tblGrid>
              <a:tr h="3286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Event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C/R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Program execution halts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R</a:t>
                      </a:r>
                      <a:r>
                        <a:rPr kumimoji="0" lang="en-US" sz="1800" b="0" i="0" u="none" strike="noStrike" cap="none" normalizeH="0" baseline="0" smtClean="0">
                          <a:ln>
                            <a:noFill/>
                          </a:ln>
                          <a:solidFill>
                            <a:schemeClr val="tx1"/>
                          </a:solidFill>
                          <a:effectLst/>
                          <a:latin typeface="Arial" charset="0"/>
                          <a:cs typeface="Arial" charset="0"/>
                        </a:rPr>
                        <a:t> (undecidable in general)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Break/continue inside a while statement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C</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Array index within bound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R</a:t>
                      </a:r>
                      <a:r>
                        <a:rPr kumimoji="0" lang="en-US" sz="1800" b="0" i="0" u="none" strike="noStrike" cap="none" normalizeH="0" baseline="0" smtClean="0">
                          <a:ln>
                            <a:noFill/>
                          </a:ln>
                          <a:solidFill>
                            <a:schemeClr val="tx1"/>
                          </a:solidFill>
                          <a:effectLst/>
                          <a:latin typeface="Arial" charset="0"/>
                          <a:cs typeface="Arial" charset="0"/>
                        </a:rPr>
                        <a:t> (undecidable in general)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In Java the cast statement</a:t>
                      </a:r>
                      <a:br>
                        <a:rPr kumimoji="0" lang="en-US" sz="1800" b="0" i="0" u="none" strike="noStrike" cap="none" normalizeH="0" baseline="0" smtClean="0">
                          <a:ln>
                            <a:noFill/>
                          </a:ln>
                          <a:solidFill>
                            <a:schemeClr val="tx1"/>
                          </a:solidFill>
                          <a:effectLst/>
                          <a:latin typeface="Arial" charset="0"/>
                          <a:cs typeface="Arial" charset="0"/>
                        </a:rPr>
                      </a:br>
                      <a:r>
                        <a:rPr kumimoji="0" lang="en-US" sz="1800" b="1" i="0" u="none" strike="noStrike" cap="none" normalizeH="0" baseline="0" smtClean="0">
                          <a:ln>
                            <a:noFill/>
                          </a:ln>
                          <a:solidFill>
                            <a:schemeClr val="tx1"/>
                          </a:solidFill>
                          <a:effectLst/>
                          <a:latin typeface="Courier New" pitchFamily="49" charset="0"/>
                          <a:cs typeface="Courier New" pitchFamily="49" charset="0"/>
                        </a:rPr>
                        <a:t>(A)f</a:t>
                      </a:r>
                      <a:r>
                        <a:rPr kumimoji="0" lang="en-US" sz="1800" b="0" i="0" u="none" strike="noStrike" cap="none" normalizeH="0" baseline="0" smtClean="0">
                          <a:ln>
                            <a:noFill/>
                          </a:ln>
                          <a:solidFill>
                            <a:schemeClr val="tx1"/>
                          </a:solidFill>
                          <a:effectLst/>
                          <a:latin typeface="Arial" charset="0"/>
                          <a:cs typeface="Arial" charset="0"/>
                        </a:rPr>
                        <a:t> is legal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Depends: if </a:t>
                      </a:r>
                      <a:r>
                        <a:rPr kumimoji="0" lang="en-US" sz="1600" b="1" i="0" u="none" strike="noStrike" cap="none" normalizeH="0" baseline="0" smtClean="0">
                          <a:ln>
                            <a:noFill/>
                          </a:ln>
                          <a:solidFill>
                            <a:schemeClr val="tx1"/>
                          </a:solidFill>
                          <a:effectLst/>
                          <a:latin typeface="Courier New" pitchFamily="49" charset="0"/>
                          <a:cs typeface="Courier New" pitchFamily="49" charset="0"/>
                        </a:rPr>
                        <a:t>A</a:t>
                      </a:r>
                      <a:r>
                        <a:rPr kumimoji="0" lang="en-US" sz="1600" b="0" i="0" u="none" strike="noStrike" cap="none" normalizeH="0" baseline="0" smtClean="0">
                          <a:ln>
                            <a:noFill/>
                          </a:ln>
                          <a:solidFill>
                            <a:schemeClr val="tx1"/>
                          </a:solidFill>
                          <a:effectLst/>
                          <a:latin typeface="Arial" charset="0"/>
                          <a:cs typeface="Arial" charset="0"/>
                        </a:rPr>
                        <a:t> is sub-type of </a:t>
                      </a:r>
                      <a:r>
                        <a:rPr kumimoji="0" lang="en-US" sz="1600" b="1" i="0" u="none" strike="noStrike" cap="none" normalizeH="0" baseline="0" smtClean="0">
                          <a:ln>
                            <a:noFill/>
                          </a:ln>
                          <a:solidFill>
                            <a:schemeClr val="tx1"/>
                          </a:solidFill>
                          <a:effectLst/>
                          <a:latin typeface="Courier New" pitchFamily="49" charset="0"/>
                          <a:cs typeface="Courier New" pitchFamily="49" charset="0"/>
                        </a:rPr>
                        <a:t>f</a:t>
                      </a:r>
                      <a:r>
                        <a:rPr kumimoji="0" lang="en-US" sz="1600" b="0" i="0" u="none" strike="noStrike" cap="none" normalizeH="0" baseline="0" smtClean="0">
                          <a:ln>
                            <a:noFill/>
                          </a:ln>
                          <a:solidFill>
                            <a:schemeClr val="tx1"/>
                          </a:solidFill>
                          <a:effectLst/>
                          <a:latin typeface="Arial" charset="0"/>
                          <a:cs typeface="Arial" charset="0"/>
                        </a:rPr>
                        <a:t> then checked during runtime (raising exception), otherwise flagged as an error during compilation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In Java method o.m(…) is illegal since m is private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89743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2E58A1CE-4312-4521-8A65-53207EBBB423}" type="slidenum">
              <a:rPr lang="en-US"/>
              <a:pPr/>
              <a:t>39</a:t>
            </a:fld>
            <a:endParaRPr lang="en-US"/>
          </a:p>
        </p:txBody>
      </p:sp>
      <p:sp>
        <p:nvSpPr>
          <p:cNvPr id="762882" name="Rectangle 2"/>
          <p:cNvSpPr>
            <a:spLocks noGrp="1" noChangeArrowheads="1"/>
          </p:cNvSpPr>
          <p:nvPr>
            <p:ph type="title"/>
          </p:nvPr>
        </p:nvSpPr>
        <p:spPr/>
        <p:txBody>
          <a:bodyPr/>
          <a:lstStyle/>
          <a:p>
            <a:r>
              <a:rPr lang="en-US" sz="3600" dirty="0" smtClean="0"/>
              <a:t>Q12: language features</a:t>
            </a:r>
            <a:endParaRPr lang="en-US" sz="3600" dirty="0"/>
          </a:p>
        </p:txBody>
      </p:sp>
      <p:sp>
        <p:nvSpPr>
          <p:cNvPr id="762883" name="Rectangle 3"/>
          <p:cNvSpPr>
            <a:spLocks noGrp="1" noChangeArrowheads="1"/>
          </p:cNvSpPr>
          <p:nvPr>
            <p:ph type="body" idx="1"/>
          </p:nvPr>
        </p:nvSpPr>
        <p:spPr>
          <a:xfrm>
            <a:off x="457200" y="1600200"/>
            <a:ext cx="8229600" cy="2070100"/>
          </a:xfrm>
        </p:spPr>
        <p:txBody>
          <a:bodyPr>
            <a:normAutofit lnSpcReduction="10000"/>
          </a:bodyPr>
          <a:lstStyle/>
          <a:p>
            <a:pPr marL="609600" indent="-609600">
              <a:lnSpc>
                <a:spcPct val="90000"/>
              </a:lnSpc>
            </a:pPr>
            <a:r>
              <a:rPr lang="en-US" sz="2400" dirty="0"/>
              <a:t>Support Java override annotation </a:t>
            </a:r>
            <a:r>
              <a:rPr lang="en-US" sz="2400" i="1" dirty="0"/>
              <a:t>inside comments</a:t>
            </a:r>
          </a:p>
          <a:p>
            <a:pPr marL="990600" lvl="1" indent="-533400">
              <a:lnSpc>
                <a:spcPct val="90000"/>
              </a:lnSpc>
            </a:pPr>
            <a:r>
              <a:rPr lang="en-US" sz="2000" dirty="0"/>
              <a:t>// @Override</a:t>
            </a:r>
          </a:p>
          <a:p>
            <a:pPr marL="990600" lvl="1" indent="-533400">
              <a:lnSpc>
                <a:spcPct val="90000"/>
              </a:lnSpc>
            </a:pPr>
            <a:r>
              <a:rPr lang="en-US" sz="2000" dirty="0"/>
              <a:t>Annotation is written above method to indicate it overrides a method in superclass</a:t>
            </a:r>
          </a:p>
          <a:p>
            <a:pPr marL="609600" indent="-609600">
              <a:lnSpc>
                <a:spcPct val="90000"/>
              </a:lnSpc>
            </a:pPr>
            <a:r>
              <a:rPr lang="en-US" sz="2400" dirty="0" smtClean="0">
                <a:solidFill>
                  <a:srgbClr val="FFFF00"/>
                </a:solidFill>
              </a:rPr>
              <a:t>Describe the phases in the compiler affected by the change and </a:t>
            </a:r>
            <a:r>
              <a:rPr lang="en-US" sz="2400" dirty="0">
                <a:solidFill>
                  <a:srgbClr val="FFFF00"/>
                </a:solidFill>
              </a:rPr>
              <a:t>the changes themselves</a:t>
            </a:r>
          </a:p>
        </p:txBody>
      </p:sp>
      <p:sp>
        <p:nvSpPr>
          <p:cNvPr id="762884" name="Text Box 4"/>
          <p:cNvSpPr txBox="1">
            <a:spLocks noChangeArrowheads="1"/>
          </p:cNvSpPr>
          <p:nvPr/>
        </p:nvSpPr>
        <p:spPr bwMode="auto">
          <a:xfrm>
            <a:off x="1152525" y="4510088"/>
            <a:ext cx="287972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SzPct val="60000"/>
              <a:buFont typeface="Wingdings" pitchFamily="2" charset="2"/>
              <a:buNone/>
            </a:pPr>
            <a:r>
              <a:rPr lang="en-US" b="1">
                <a:latin typeface="Courier New" pitchFamily="49" charset="0"/>
                <a:cs typeface="Courier New" pitchFamily="49" charset="0"/>
              </a:rPr>
              <a:t>class A {</a:t>
            </a:r>
            <a:br>
              <a:rPr lang="en-US" b="1">
                <a:latin typeface="Courier New" pitchFamily="49" charset="0"/>
                <a:cs typeface="Courier New" pitchFamily="49" charset="0"/>
              </a:rPr>
            </a:br>
            <a:r>
              <a:rPr lang="en-US" b="1">
                <a:latin typeface="Courier New" pitchFamily="49" charset="0"/>
                <a:cs typeface="Courier New" pitchFamily="49" charset="0"/>
              </a:rPr>
              <a:t>  void rise() {…}</a:t>
            </a:r>
            <a:br>
              <a:rPr lang="en-US" b="1">
                <a:latin typeface="Courier New" pitchFamily="49" charset="0"/>
                <a:cs typeface="Courier New" pitchFamily="49" charset="0"/>
              </a:rPr>
            </a:br>
            <a:r>
              <a:rPr lang="en-US" b="1">
                <a:latin typeface="Courier New" pitchFamily="49" charset="0"/>
                <a:cs typeface="Courier New" pitchFamily="49" charset="0"/>
              </a:rPr>
              <a:t>}</a:t>
            </a:r>
            <a:br>
              <a:rPr lang="en-US" b="1">
                <a:latin typeface="Courier New" pitchFamily="49" charset="0"/>
                <a:cs typeface="Courier New" pitchFamily="49" charset="0"/>
              </a:rPr>
            </a:br>
            <a:r>
              <a:rPr lang="en-US" b="1">
                <a:latin typeface="Courier New" pitchFamily="49" charset="0"/>
                <a:cs typeface="Courier New" pitchFamily="49" charset="0"/>
              </a:rPr>
              <a:t>class B extends A {</a:t>
            </a:r>
            <a:br>
              <a:rPr lang="en-US" b="1">
                <a:latin typeface="Courier New" pitchFamily="49" charset="0"/>
                <a:cs typeface="Courier New" pitchFamily="49" charset="0"/>
              </a:rPr>
            </a:br>
            <a:r>
              <a:rPr lang="en-US" b="1">
                <a:latin typeface="Courier New" pitchFamily="49" charset="0"/>
                <a:cs typeface="Courier New" pitchFamily="49" charset="0"/>
              </a:rPr>
              <a:t>  // @Override</a:t>
            </a:r>
            <a:br>
              <a:rPr lang="en-US" b="1">
                <a:latin typeface="Courier New" pitchFamily="49" charset="0"/>
                <a:cs typeface="Courier New" pitchFamily="49" charset="0"/>
              </a:rPr>
            </a:br>
            <a:r>
              <a:rPr lang="en-US" b="1">
                <a:latin typeface="Courier New" pitchFamily="49" charset="0"/>
                <a:cs typeface="Courier New" pitchFamily="49" charset="0"/>
              </a:rPr>
              <a:t>  void rise() {…}</a:t>
            </a:r>
            <a:br>
              <a:rPr lang="en-US" b="1">
                <a:latin typeface="Courier New" pitchFamily="49" charset="0"/>
                <a:cs typeface="Courier New" pitchFamily="49" charset="0"/>
              </a:rPr>
            </a:br>
            <a:r>
              <a:rPr lang="en-US" b="1">
                <a:latin typeface="Courier New" pitchFamily="49" charset="0"/>
                <a:cs typeface="Courier New" pitchFamily="49" charset="0"/>
              </a:rPr>
              <a:t>}</a:t>
            </a:r>
          </a:p>
        </p:txBody>
      </p:sp>
      <p:sp>
        <p:nvSpPr>
          <p:cNvPr id="762885" name="Text Box 5"/>
          <p:cNvSpPr txBox="1">
            <a:spLocks noChangeArrowheads="1"/>
          </p:cNvSpPr>
          <p:nvPr/>
        </p:nvSpPr>
        <p:spPr bwMode="auto">
          <a:xfrm>
            <a:off x="5184775" y="4508500"/>
            <a:ext cx="2843213"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SzPct val="60000"/>
              <a:buFont typeface="Wingdings" pitchFamily="2" charset="2"/>
              <a:buNone/>
            </a:pPr>
            <a:r>
              <a:rPr lang="en-US" b="1">
                <a:latin typeface="Courier New" pitchFamily="49" charset="0"/>
                <a:cs typeface="Courier New" pitchFamily="49" charset="0"/>
              </a:rPr>
              <a:t>class A {</a:t>
            </a:r>
            <a:br>
              <a:rPr lang="en-US" b="1">
                <a:latin typeface="Courier New" pitchFamily="49" charset="0"/>
                <a:cs typeface="Courier New" pitchFamily="49" charset="0"/>
              </a:rPr>
            </a:br>
            <a:r>
              <a:rPr lang="en-US" b="1">
                <a:latin typeface="Courier New" pitchFamily="49" charset="0"/>
                <a:cs typeface="Courier New" pitchFamily="49" charset="0"/>
              </a:rPr>
              <a:t>  void rise() {…}</a:t>
            </a:r>
            <a:br>
              <a:rPr lang="en-US" b="1">
                <a:latin typeface="Courier New" pitchFamily="49" charset="0"/>
                <a:cs typeface="Courier New" pitchFamily="49" charset="0"/>
              </a:rPr>
            </a:br>
            <a:r>
              <a:rPr lang="en-US" b="1">
                <a:latin typeface="Courier New" pitchFamily="49" charset="0"/>
                <a:cs typeface="Courier New" pitchFamily="49" charset="0"/>
              </a:rPr>
              <a:t>}</a:t>
            </a:r>
            <a:br>
              <a:rPr lang="en-US" b="1">
                <a:latin typeface="Courier New" pitchFamily="49" charset="0"/>
                <a:cs typeface="Courier New" pitchFamily="49" charset="0"/>
              </a:rPr>
            </a:br>
            <a:r>
              <a:rPr lang="en-US" b="1">
                <a:latin typeface="Courier New" pitchFamily="49" charset="0"/>
                <a:cs typeface="Courier New" pitchFamily="49" charset="0"/>
              </a:rPr>
              <a:t>class B extends A {</a:t>
            </a:r>
            <a:br>
              <a:rPr lang="en-US" b="1">
                <a:latin typeface="Courier New" pitchFamily="49" charset="0"/>
                <a:cs typeface="Courier New" pitchFamily="49" charset="0"/>
              </a:rPr>
            </a:br>
            <a:r>
              <a:rPr lang="en-US" b="1">
                <a:latin typeface="Courier New" pitchFamily="49" charset="0"/>
                <a:cs typeface="Courier New" pitchFamily="49" charset="0"/>
              </a:rPr>
              <a:t>  // @Override</a:t>
            </a:r>
            <a:br>
              <a:rPr lang="en-US" b="1">
                <a:latin typeface="Courier New" pitchFamily="49" charset="0"/>
                <a:cs typeface="Courier New" pitchFamily="49" charset="0"/>
              </a:rPr>
            </a:br>
            <a:r>
              <a:rPr lang="en-US" b="1">
                <a:latin typeface="Courier New" pitchFamily="49" charset="0"/>
                <a:cs typeface="Courier New" pitchFamily="49" charset="0"/>
              </a:rPr>
              <a:t>  void ris() {…}</a:t>
            </a:r>
            <a:br>
              <a:rPr lang="en-US" b="1">
                <a:latin typeface="Courier New" pitchFamily="49" charset="0"/>
                <a:cs typeface="Courier New" pitchFamily="49" charset="0"/>
              </a:rPr>
            </a:br>
            <a:r>
              <a:rPr lang="en-US" b="1">
                <a:latin typeface="Courier New" pitchFamily="49" charset="0"/>
                <a:cs typeface="Courier New" pitchFamily="49" charset="0"/>
              </a:rPr>
              <a:t>}</a:t>
            </a:r>
          </a:p>
        </p:txBody>
      </p:sp>
      <p:sp>
        <p:nvSpPr>
          <p:cNvPr id="762886" name="Text Box 6"/>
          <p:cNvSpPr txBox="1">
            <a:spLocks noChangeArrowheads="1"/>
          </p:cNvSpPr>
          <p:nvPr/>
        </p:nvSpPr>
        <p:spPr bwMode="auto">
          <a:xfrm>
            <a:off x="1584325" y="4014788"/>
            <a:ext cx="1658938" cy="379412"/>
          </a:xfrm>
          <a:prstGeom prst="rect">
            <a:avLst/>
          </a:prstGeom>
          <a:solidFill>
            <a:srgbClr val="CCFFCC"/>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solidFill>
                  <a:schemeClr val="bg1"/>
                </a:solidFill>
                <a:latin typeface="Tahoma" pitchFamily="34" charset="0"/>
              </a:rPr>
              <a:t>Legal program</a:t>
            </a:r>
          </a:p>
        </p:txBody>
      </p:sp>
      <p:sp>
        <p:nvSpPr>
          <p:cNvPr id="762887" name="Text Box 7"/>
          <p:cNvSpPr txBox="1">
            <a:spLocks noChangeArrowheads="1"/>
          </p:cNvSpPr>
          <p:nvPr/>
        </p:nvSpPr>
        <p:spPr bwMode="auto">
          <a:xfrm>
            <a:off x="5651500" y="4021138"/>
            <a:ext cx="1735138" cy="379412"/>
          </a:xfrm>
          <a:prstGeom prst="rect">
            <a:avLst/>
          </a:prstGeom>
          <a:solidFill>
            <a:schemeClr va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solidFill>
                  <a:schemeClr val="bg1"/>
                </a:solidFill>
                <a:latin typeface="Tahoma" pitchFamily="34" charset="0"/>
              </a:rPr>
              <a:t>Illegal program</a:t>
            </a:r>
          </a:p>
        </p:txBody>
      </p:sp>
    </p:spTree>
    <p:extLst>
      <p:ext uri="{BB962C8B-B14F-4D97-AF65-F5344CB8AC3E}">
        <p14:creationId xmlns:p14="http://schemas.microsoft.com/office/powerpoint/2010/main" val="3761388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lstStyle/>
          <a:p>
            <a:r>
              <a:rPr lang="en-US" dirty="0" smtClean="0"/>
              <a:t>Lexical Analysis</a:t>
            </a:r>
            <a:endParaRPr lang="en-US" dirty="0"/>
          </a:p>
        </p:txBody>
      </p:sp>
      <p:sp>
        <p:nvSpPr>
          <p:cNvPr id="7" name="Slide Number Placeholder 6"/>
          <p:cNvSpPr>
            <a:spLocks noGrp="1"/>
          </p:cNvSpPr>
          <p:nvPr>
            <p:ph type="sldNum" sz="quarter" idx="12"/>
          </p:nvPr>
        </p:nvSpPr>
        <p:spPr/>
        <p:txBody>
          <a:bodyPr/>
          <a:lstStyle/>
          <a:p>
            <a:fld id="{C7C1A4DA-B9BC-49EA-A3E5-E57BF9272F6C}" type="slidenum">
              <a:rPr lang="en-US"/>
              <a:pPr/>
              <a:t>4</a:t>
            </a:fld>
            <a:endParaRPr lang="en-US"/>
          </a:p>
        </p:txBody>
      </p:sp>
      <p:sp>
        <p:nvSpPr>
          <p:cNvPr id="753668" name="Text Box 4"/>
          <p:cNvSpPr txBox="1">
            <a:spLocks noChangeArrowheads="1"/>
          </p:cNvSpPr>
          <p:nvPr/>
        </p:nvSpPr>
        <p:spPr bwMode="auto">
          <a:xfrm>
            <a:off x="1066800" y="6172200"/>
            <a:ext cx="6948487"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SzPct val="60000"/>
              <a:buFont typeface="Wingdings" pitchFamily="2" charset="2"/>
              <a:buNone/>
            </a:pPr>
            <a:r>
              <a:rPr lang="en-US" b="1" dirty="0">
                <a:latin typeface="Courier New" pitchFamily="49" charset="0"/>
                <a:cs typeface="Courier New" pitchFamily="49" charset="0"/>
              </a:rPr>
              <a:t>CLASS,CLASS_ID(Hello),LB,BOOLEAN,ID(state),SEMI …</a:t>
            </a:r>
          </a:p>
        </p:txBody>
      </p:sp>
      <p:sp>
        <p:nvSpPr>
          <p:cNvPr id="753669" name="AutoShape 5"/>
          <p:cNvSpPr>
            <a:spLocks noChangeArrowheads="1"/>
          </p:cNvSpPr>
          <p:nvPr/>
        </p:nvSpPr>
        <p:spPr bwMode="auto">
          <a:xfrm>
            <a:off x="4152007" y="5410200"/>
            <a:ext cx="395288" cy="647700"/>
          </a:xfrm>
          <a:prstGeom prst="downArrow">
            <a:avLst>
              <a:gd name="adj1" fmla="val 50000"/>
              <a:gd name="adj2" fmla="val 40964"/>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53671" name="Text Box 7"/>
          <p:cNvSpPr txBox="1">
            <a:spLocks noChangeArrowheads="1"/>
          </p:cNvSpPr>
          <p:nvPr/>
        </p:nvSpPr>
        <p:spPr bwMode="auto">
          <a:xfrm>
            <a:off x="5105400" y="1485900"/>
            <a:ext cx="3600450" cy="230505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SzPct val="60000"/>
              <a:buFont typeface="Wingdings" pitchFamily="2" charset="2"/>
              <a:buNone/>
            </a:pPr>
            <a:r>
              <a:rPr lang="en-US" dirty="0">
                <a:latin typeface="Tahoma" pitchFamily="34" charset="0"/>
              </a:rPr>
              <a:t>Issues in lexical </a:t>
            </a:r>
            <a:r>
              <a:rPr lang="en-US" dirty="0" smtClean="0">
                <a:latin typeface="Tahoma" pitchFamily="34" charset="0"/>
              </a:rPr>
              <a:t>analysis</a:t>
            </a:r>
            <a:endParaRPr lang="en-US" dirty="0">
              <a:latin typeface="Tahoma" pitchFamily="34" charset="0"/>
            </a:endParaRPr>
          </a:p>
          <a:p>
            <a:pPr>
              <a:spcBef>
                <a:spcPct val="50000"/>
              </a:spcBef>
              <a:buClr>
                <a:schemeClr val="folHlink"/>
              </a:buClr>
              <a:buSzPct val="60000"/>
              <a:buFont typeface="Wingdings" pitchFamily="2" charset="2"/>
              <a:buChar char="n"/>
            </a:pPr>
            <a:r>
              <a:rPr lang="en-US" dirty="0">
                <a:latin typeface="Tahoma" pitchFamily="34" charset="0"/>
              </a:rPr>
              <a:t> Language </a:t>
            </a:r>
            <a:r>
              <a:rPr lang="en-US" dirty="0" smtClean="0">
                <a:latin typeface="Tahoma" pitchFamily="34" charset="0"/>
              </a:rPr>
              <a:t>changes</a:t>
            </a:r>
            <a:endParaRPr lang="en-US" dirty="0">
              <a:latin typeface="Tahoma" pitchFamily="34" charset="0"/>
            </a:endParaRPr>
          </a:p>
          <a:p>
            <a:pPr lvl="1">
              <a:spcBef>
                <a:spcPct val="50000"/>
              </a:spcBef>
              <a:buClr>
                <a:schemeClr val="folHlink"/>
              </a:buClr>
              <a:buSzPct val="60000"/>
              <a:buFont typeface="Wingdings" pitchFamily="2" charset="2"/>
              <a:buChar char="n"/>
            </a:pPr>
            <a:r>
              <a:rPr lang="en-US" dirty="0">
                <a:latin typeface="Tahoma" pitchFamily="34" charset="0"/>
              </a:rPr>
              <a:t> New </a:t>
            </a:r>
            <a:r>
              <a:rPr lang="en-US" dirty="0" smtClean="0">
                <a:latin typeface="Tahoma" pitchFamily="34" charset="0"/>
              </a:rPr>
              <a:t>keywords</a:t>
            </a:r>
            <a:endParaRPr lang="en-US" dirty="0">
              <a:latin typeface="Tahoma" pitchFamily="34" charset="0"/>
            </a:endParaRPr>
          </a:p>
          <a:p>
            <a:pPr lvl="1">
              <a:spcBef>
                <a:spcPct val="50000"/>
              </a:spcBef>
              <a:buClr>
                <a:schemeClr val="folHlink"/>
              </a:buClr>
              <a:buSzPct val="60000"/>
              <a:buFont typeface="Wingdings" pitchFamily="2" charset="2"/>
              <a:buChar char="n"/>
            </a:pPr>
            <a:r>
              <a:rPr lang="en-US" dirty="0">
                <a:latin typeface="Tahoma" pitchFamily="34" charset="0"/>
              </a:rPr>
              <a:t> New </a:t>
            </a:r>
            <a:r>
              <a:rPr lang="en-US" dirty="0" smtClean="0">
                <a:latin typeface="Tahoma" pitchFamily="34" charset="0"/>
              </a:rPr>
              <a:t>operators</a:t>
            </a:r>
            <a:endParaRPr lang="en-US" dirty="0">
              <a:latin typeface="Tahoma" pitchFamily="34" charset="0"/>
            </a:endParaRPr>
          </a:p>
          <a:p>
            <a:pPr lvl="1">
              <a:spcBef>
                <a:spcPct val="50000"/>
              </a:spcBef>
              <a:buClr>
                <a:schemeClr val="folHlink"/>
              </a:buClr>
              <a:buSzPct val="60000"/>
              <a:buFont typeface="Wingdings" pitchFamily="2" charset="2"/>
              <a:buChar char="n"/>
            </a:pPr>
            <a:r>
              <a:rPr lang="en-US" dirty="0">
                <a:latin typeface="Tahoma" pitchFamily="34" charset="0"/>
              </a:rPr>
              <a:t> New meta-language</a:t>
            </a:r>
            <a:br>
              <a:rPr lang="en-US" dirty="0">
                <a:latin typeface="Tahoma" pitchFamily="34" charset="0"/>
              </a:rPr>
            </a:br>
            <a:r>
              <a:rPr lang="en-US" dirty="0">
                <a:latin typeface="Tahoma" pitchFamily="34" charset="0"/>
              </a:rPr>
              <a:t>  features, e.g., annotations</a:t>
            </a:r>
          </a:p>
        </p:txBody>
      </p:sp>
      <p:sp>
        <p:nvSpPr>
          <p:cNvPr id="2" name="Rounded Rectangle 1"/>
          <p:cNvSpPr/>
          <p:nvPr/>
        </p:nvSpPr>
        <p:spPr>
          <a:xfrm>
            <a:off x="609600" y="1379538"/>
            <a:ext cx="4343400" cy="3840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Clr>
                <a:schemeClr val="folHlink"/>
              </a:buClr>
              <a:buSzPct val="60000"/>
              <a:buFont typeface="Wingdings" pitchFamily="2" charset="2"/>
              <a:buNone/>
            </a:pPr>
            <a:r>
              <a:rPr lang="en-US" sz="1400" dirty="0">
                <a:latin typeface="Courier New" pitchFamily="49" charset="0"/>
                <a:cs typeface="Courier New" pitchFamily="49" charset="0"/>
              </a:rPr>
              <a:t>class Hello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boolean</a:t>
            </a:r>
            <a:r>
              <a:rPr lang="en-US" sz="1400" dirty="0">
                <a:latin typeface="Courier New" pitchFamily="49" charset="0"/>
                <a:cs typeface="Courier New" pitchFamily="49" charset="0"/>
              </a:rPr>
              <a:t> state;</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static void main(string[] </a:t>
            </a:r>
            <a:r>
              <a:rPr lang="en-US" sz="1400" dirty="0" err="1">
                <a:latin typeface="Courier New" pitchFamily="49" charset="0"/>
                <a:cs typeface="Courier New" pitchFamily="49" charset="0"/>
              </a:rPr>
              <a:t>args</a:t>
            </a:r>
            <a:r>
              <a:rPr lang="en-US" sz="1400" dirty="0">
                <a:latin typeface="Courier New" pitchFamily="49" charset="0"/>
                <a:cs typeface="Courier New" pitchFamily="49" charset="0"/>
              </a:rPr>
              <a:t>)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Hello h = new Hello();</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boolean</a:t>
            </a:r>
            <a:r>
              <a:rPr lang="en-US" sz="1400" dirty="0">
                <a:latin typeface="Courier New" pitchFamily="49" charset="0"/>
                <a:cs typeface="Courier New" pitchFamily="49" charset="0"/>
              </a:rPr>
              <a:t> s = </a:t>
            </a:r>
            <a:r>
              <a:rPr lang="en-US" sz="1400" dirty="0" err="1">
                <a:latin typeface="Courier New" pitchFamily="49" charset="0"/>
                <a:cs typeface="Courier New" pitchFamily="49" charset="0"/>
              </a:rPr>
              <a:t>h.rise</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Library.printb</a:t>
            </a:r>
            <a:r>
              <a:rPr lang="en-US" sz="1400" dirty="0">
                <a:latin typeface="Courier New" pitchFamily="49" charset="0"/>
                <a:cs typeface="Courier New" pitchFamily="49" charset="0"/>
              </a:rPr>
              <a:t>(s);</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h.setState</a:t>
            </a:r>
            <a:r>
              <a:rPr lang="en-US" sz="1400" dirty="0">
                <a:latin typeface="Courier New" pitchFamily="49" charset="0"/>
                <a:cs typeface="Courier New" pitchFamily="49" charset="0"/>
              </a:rPr>
              <a:t>(false);</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boolean</a:t>
            </a:r>
            <a:r>
              <a:rPr lang="en-US" sz="1400" dirty="0">
                <a:latin typeface="Courier New" pitchFamily="49" charset="0"/>
                <a:cs typeface="Courier New" pitchFamily="49" charset="0"/>
              </a:rPr>
              <a:t> rise()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boolean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oldState</a:t>
            </a:r>
            <a:r>
              <a:rPr lang="en-US" sz="1400" dirty="0">
                <a:latin typeface="Courier New" pitchFamily="49" charset="0"/>
                <a:cs typeface="Courier New" pitchFamily="49" charset="0"/>
              </a:rPr>
              <a:t> = state;</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state = true;</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return </a:t>
            </a:r>
            <a:r>
              <a:rPr lang="en-US" sz="1400" dirty="0" err="1">
                <a:latin typeface="Courier New" pitchFamily="49" charset="0"/>
                <a:cs typeface="Courier New" pitchFamily="49" charset="0"/>
              </a:rPr>
              <a:t>oldState</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void </a:t>
            </a:r>
            <a:r>
              <a:rPr lang="en-US" sz="1400" dirty="0" err="1">
                <a:latin typeface="Courier New" pitchFamily="49" charset="0"/>
                <a:cs typeface="Courier New" pitchFamily="49" charset="0"/>
              </a:rPr>
              <a:t>setState</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boolean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newState</a:t>
            </a:r>
            <a:r>
              <a:rPr lang="en-US" sz="1400" dirty="0">
                <a:latin typeface="Courier New" pitchFamily="49" charset="0"/>
                <a:cs typeface="Courier New" pitchFamily="49" charset="0"/>
              </a:rPr>
              <a:t>)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state = </a:t>
            </a:r>
            <a:r>
              <a:rPr lang="en-US" sz="1400" dirty="0" err="1">
                <a:latin typeface="Courier New" pitchFamily="49" charset="0"/>
                <a:cs typeface="Courier New" pitchFamily="49" charset="0"/>
              </a:rPr>
              <a:t>newState</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a:t>
            </a:r>
            <a:endParaRPr lang="en-US" sz="1400" dirty="0">
              <a:latin typeface="Courier New" pitchFamily="49" charset="0"/>
              <a:cs typeface="Courier New" pitchFamily="49" charset="0"/>
            </a:endParaRPr>
          </a:p>
        </p:txBody>
      </p:sp>
    </p:spTree>
    <p:extLst>
      <p:ext uri="{BB962C8B-B14F-4D97-AF65-F5344CB8AC3E}">
        <p14:creationId xmlns:p14="http://schemas.microsoft.com/office/powerpoint/2010/main" val="815258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36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366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8" grpId="0"/>
      <p:bldP spid="753669" grpId="0" animBg="1"/>
      <p:bldP spid="75367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039BC8-B578-418D-9B8E-DF869B29255C}" type="slidenum">
              <a:rPr lang="en-US"/>
              <a:pPr/>
              <a:t>40</a:t>
            </a:fld>
            <a:endParaRPr lang="en-US"/>
          </a:p>
        </p:txBody>
      </p:sp>
      <p:sp>
        <p:nvSpPr>
          <p:cNvPr id="763906" name="Rectangle 2"/>
          <p:cNvSpPr>
            <a:spLocks noGrp="1" noChangeArrowheads="1"/>
          </p:cNvSpPr>
          <p:nvPr>
            <p:ph type="title"/>
          </p:nvPr>
        </p:nvSpPr>
        <p:spPr/>
        <p:txBody>
          <a:bodyPr/>
          <a:lstStyle/>
          <a:p>
            <a:r>
              <a:rPr lang="en-US"/>
              <a:t>Answer</a:t>
            </a:r>
          </a:p>
        </p:txBody>
      </p:sp>
      <p:sp>
        <p:nvSpPr>
          <p:cNvPr id="763907" name="Rectangle 3"/>
          <p:cNvSpPr>
            <a:spLocks noGrp="1" noChangeArrowheads="1"/>
          </p:cNvSpPr>
          <p:nvPr>
            <p:ph type="body" idx="1"/>
          </p:nvPr>
        </p:nvSpPr>
        <p:spPr/>
        <p:txBody>
          <a:bodyPr/>
          <a:lstStyle/>
          <a:p>
            <a:r>
              <a:rPr lang="en-US"/>
              <a:t>The change affects the lexical analysis, syntax analysis and semantic analysis</a:t>
            </a:r>
          </a:p>
          <a:p>
            <a:endParaRPr lang="en-US"/>
          </a:p>
          <a:p>
            <a:r>
              <a:rPr lang="en-US"/>
              <a:t>Does not affect later phases</a:t>
            </a:r>
          </a:p>
          <a:p>
            <a:pPr lvl="1"/>
            <a:r>
              <a:rPr lang="en-US"/>
              <a:t>User semantic condition</a:t>
            </a:r>
          </a:p>
        </p:txBody>
      </p:sp>
    </p:spTree>
    <p:extLst>
      <p:ext uri="{BB962C8B-B14F-4D97-AF65-F5344CB8AC3E}">
        <p14:creationId xmlns:p14="http://schemas.microsoft.com/office/powerpoint/2010/main" val="1202896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EC2FA5A-57B5-45DC-B1D7-944328BC5AF9}" type="slidenum">
              <a:rPr lang="en-US"/>
              <a:pPr/>
              <a:t>41</a:t>
            </a:fld>
            <a:endParaRPr lang="en-US"/>
          </a:p>
        </p:txBody>
      </p:sp>
      <p:sp>
        <p:nvSpPr>
          <p:cNvPr id="764930" name="Rectangle 2"/>
          <p:cNvSpPr>
            <a:spLocks noGrp="1" noChangeArrowheads="1"/>
          </p:cNvSpPr>
          <p:nvPr>
            <p:ph type="title"/>
          </p:nvPr>
        </p:nvSpPr>
        <p:spPr/>
        <p:txBody>
          <a:bodyPr/>
          <a:lstStyle/>
          <a:p>
            <a:r>
              <a:rPr lang="en-US"/>
              <a:t>Changes to scanner</a:t>
            </a:r>
          </a:p>
        </p:txBody>
      </p:sp>
      <p:sp>
        <p:nvSpPr>
          <p:cNvPr id="764931" name="Rectangle 3"/>
          <p:cNvSpPr>
            <a:spLocks noGrp="1" noChangeArrowheads="1"/>
          </p:cNvSpPr>
          <p:nvPr>
            <p:ph type="body" idx="1"/>
          </p:nvPr>
        </p:nvSpPr>
        <p:spPr>
          <a:xfrm>
            <a:off x="457200" y="1600200"/>
            <a:ext cx="8229600" cy="2730500"/>
          </a:xfrm>
        </p:spPr>
        <p:txBody>
          <a:bodyPr/>
          <a:lstStyle/>
          <a:p>
            <a:r>
              <a:rPr lang="en-US" sz="2400" dirty="0"/>
              <a:t>Add pattern for @Override inside comment state patterns</a:t>
            </a:r>
          </a:p>
          <a:p>
            <a:r>
              <a:rPr lang="en-US" sz="2400" dirty="0" smtClean="0"/>
              <a:t>Change action for comments</a:t>
            </a:r>
          </a:p>
          <a:p>
            <a:pPr lvl="1"/>
            <a:r>
              <a:rPr lang="en-US" sz="2000" dirty="0" smtClean="0"/>
              <a:t>instead </a:t>
            </a:r>
            <a:r>
              <a:rPr lang="en-US" sz="2000" dirty="0"/>
              <a:t>of not returning any </a:t>
            </a:r>
            <a:r>
              <a:rPr lang="en-US" sz="2000" dirty="0" smtClean="0"/>
              <a:t>tokens, </a:t>
            </a:r>
            <a:r>
              <a:rPr lang="en-US" sz="2000" dirty="0"/>
              <a:t>we now return a token for the annotation</a:t>
            </a:r>
          </a:p>
        </p:txBody>
      </p:sp>
      <p:sp>
        <p:nvSpPr>
          <p:cNvPr id="764932" name="Text Box 4"/>
          <p:cNvSpPr txBox="1">
            <a:spLocks noChangeArrowheads="1"/>
          </p:cNvSpPr>
          <p:nvPr/>
        </p:nvSpPr>
        <p:spPr bwMode="auto">
          <a:xfrm>
            <a:off x="863600" y="4652963"/>
            <a:ext cx="73437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SzPct val="60000"/>
              <a:buFont typeface="Wingdings" pitchFamily="2" charset="2"/>
              <a:buNone/>
            </a:pPr>
            <a:r>
              <a:rPr lang="en-US" b="1">
                <a:latin typeface="Courier New" pitchFamily="49" charset="0"/>
                <a:cs typeface="Courier New" pitchFamily="49" charset="0"/>
              </a:rPr>
              <a:t>boolean override=false;</a:t>
            </a:r>
            <a:br>
              <a:rPr lang="en-US" b="1">
                <a:latin typeface="Courier New" pitchFamily="49" charset="0"/>
                <a:cs typeface="Courier New" pitchFamily="49" charset="0"/>
              </a:rPr>
            </a:br>
            <a:r>
              <a:rPr lang="en-US" b="1">
                <a:latin typeface="Courier New" pitchFamily="49" charset="0"/>
                <a:cs typeface="Courier New" pitchFamily="49" charset="0"/>
              </a:rPr>
              <a:t>%%</a:t>
            </a:r>
            <a:br>
              <a:rPr lang="en-US" b="1">
                <a:latin typeface="Courier New" pitchFamily="49" charset="0"/>
                <a:cs typeface="Courier New" pitchFamily="49" charset="0"/>
              </a:rPr>
            </a:br>
            <a:r>
              <a:rPr lang="en-US" b="1">
                <a:latin typeface="Courier New" pitchFamily="49" charset="0"/>
                <a:cs typeface="Courier New" pitchFamily="49" charset="0"/>
              </a:rPr>
              <a:t>&lt;INITIAL&gt; // { override=false; yybegin(comment); }</a:t>
            </a:r>
            <a:br>
              <a:rPr lang="en-US" b="1">
                <a:latin typeface="Courier New" pitchFamily="49" charset="0"/>
                <a:cs typeface="Courier New" pitchFamily="49" charset="0"/>
              </a:rPr>
            </a:br>
            <a:r>
              <a:rPr lang="en-US" b="1">
                <a:latin typeface="Courier New" pitchFamily="49" charset="0"/>
                <a:cs typeface="Courier New" pitchFamily="49" charset="0"/>
              </a:rPr>
              <a:t>&lt;comment&gt; @Override { override=true; }</a:t>
            </a:r>
            <a:br>
              <a:rPr lang="en-US" b="1">
                <a:latin typeface="Courier New" pitchFamily="49" charset="0"/>
                <a:cs typeface="Courier New" pitchFamily="49" charset="0"/>
              </a:rPr>
            </a:br>
            <a:r>
              <a:rPr lang="en-US" b="1">
                <a:latin typeface="Courier New" pitchFamily="49" charset="0"/>
                <a:cs typeface="Courier New" pitchFamily="49" charset="0"/>
              </a:rPr>
              <a:t>&lt;comment&gt; \n { if (override)</a:t>
            </a:r>
            <a:br>
              <a:rPr lang="en-US" b="1">
                <a:latin typeface="Courier New" pitchFamily="49" charset="0"/>
                <a:cs typeface="Courier New" pitchFamily="49" charset="0"/>
              </a:rPr>
            </a:br>
            <a:r>
              <a:rPr lang="en-US" b="1">
                <a:latin typeface="Courier New" pitchFamily="49" charset="0"/>
                <a:cs typeface="Courier New" pitchFamily="49" charset="0"/>
              </a:rPr>
              <a:t>                   return new Token(…,override,…)</a:t>
            </a:r>
            <a:br>
              <a:rPr lang="en-US" b="1">
                <a:latin typeface="Courier New" pitchFamily="49" charset="0"/>
                <a:cs typeface="Courier New" pitchFamily="49" charset="0"/>
              </a:rPr>
            </a:br>
            <a:r>
              <a:rPr lang="en-US" b="1">
                <a:latin typeface="Courier New" pitchFamily="49" charset="0"/>
                <a:cs typeface="Courier New" pitchFamily="49" charset="0"/>
              </a:rPr>
              <a:t>             }</a:t>
            </a:r>
          </a:p>
        </p:txBody>
      </p:sp>
    </p:spTree>
    <p:extLst>
      <p:ext uri="{BB962C8B-B14F-4D97-AF65-F5344CB8AC3E}">
        <p14:creationId xmlns:p14="http://schemas.microsoft.com/office/powerpoint/2010/main" val="3162781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4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E0659F-E6E6-4F55-94CB-4710F1849D6C}" type="slidenum">
              <a:rPr lang="en-US"/>
              <a:pPr/>
              <a:t>42</a:t>
            </a:fld>
            <a:endParaRPr lang="en-US"/>
          </a:p>
        </p:txBody>
      </p:sp>
      <p:sp>
        <p:nvSpPr>
          <p:cNvPr id="765954" name="Rectangle 2"/>
          <p:cNvSpPr>
            <a:spLocks noGrp="1" noChangeArrowheads="1"/>
          </p:cNvSpPr>
          <p:nvPr>
            <p:ph type="title"/>
          </p:nvPr>
        </p:nvSpPr>
        <p:spPr/>
        <p:txBody>
          <a:bodyPr/>
          <a:lstStyle/>
          <a:p>
            <a:r>
              <a:rPr lang="en-US"/>
              <a:t>Changes to parser and AST</a:t>
            </a:r>
          </a:p>
        </p:txBody>
      </p:sp>
      <p:sp>
        <p:nvSpPr>
          <p:cNvPr id="765955" name="Rectangle 3"/>
          <p:cNvSpPr>
            <a:spLocks noGrp="1" noChangeArrowheads="1"/>
          </p:cNvSpPr>
          <p:nvPr>
            <p:ph type="body" idx="1"/>
          </p:nvPr>
        </p:nvSpPr>
        <p:spPr/>
        <p:txBody>
          <a:bodyPr/>
          <a:lstStyle/>
          <a:p>
            <a:pPr>
              <a:buFont typeface="Wingdings" pitchFamily="2" charset="2"/>
              <a:buNone/>
            </a:pPr>
            <a:r>
              <a:rPr lang="en-US" sz="2400" b="1" i="1" dirty="0" smtClean="0"/>
              <a:t>PARSER</a:t>
            </a:r>
          </a:p>
          <a:p>
            <a:pPr>
              <a:buFont typeface="Wingdings" pitchFamily="2" charset="2"/>
              <a:buNone/>
            </a:pPr>
            <a:r>
              <a:rPr lang="en-US" sz="2400" dirty="0" smtClean="0"/>
              <a:t>method </a:t>
            </a:r>
            <a:r>
              <a:rPr lang="en-US" sz="2400" dirty="0">
                <a:latin typeface="Times New Roman" pitchFamily="18" charset="0"/>
                <a:cs typeface="Times New Roman" pitchFamily="18" charset="0"/>
                <a:sym typeface="Symbol" pitchFamily="18" charset="2"/>
              </a:rPr>
              <a:t></a:t>
            </a:r>
            <a:r>
              <a:rPr lang="en-US" sz="2400" dirty="0"/>
              <a:t> static type name </a:t>
            </a:r>
            <a:r>
              <a:rPr lang="en-US" sz="2400" dirty="0" err="1"/>
              <a:t>params</a:t>
            </a:r>
            <a:r>
              <a:rPr lang="en-US" sz="2400" dirty="0"/>
              <a:t> ‘{‘ </a:t>
            </a:r>
            <a:r>
              <a:rPr lang="en-US" sz="2400" dirty="0" err="1"/>
              <a:t>mbody</a:t>
            </a:r>
            <a:r>
              <a:rPr lang="en-US" sz="2400" dirty="0"/>
              <a:t> ‘}’</a:t>
            </a:r>
          </a:p>
          <a:p>
            <a:pPr>
              <a:buFont typeface="Wingdings" pitchFamily="2" charset="2"/>
              <a:buNone/>
            </a:pPr>
            <a:r>
              <a:rPr lang="en-US" sz="2400" dirty="0"/>
              <a:t>| type name </a:t>
            </a:r>
            <a:r>
              <a:rPr lang="en-US" sz="2400" dirty="0" err="1"/>
              <a:t>params</a:t>
            </a:r>
            <a:r>
              <a:rPr lang="en-US" sz="2400" dirty="0"/>
              <a:t> ‘{‘ </a:t>
            </a:r>
            <a:r>
              <a:rPr lang="en-US" sz="2400" dirty="0" err="1"/>
              <a:t>mbody</a:t>
            </a:r>
            <a:r>
              <a:rPr lang="en-US" sz="2400" dirty="0"/>
              <a:t> ‘}’</a:t>
            </a:r>
          </a:p>
          <a:p>
            <a:pPr>
              <a:buFont typeface="Wingdings" pitchFamily="2" charset="2"/>
              <a:buNone/>
            </a:pPr>
            <a:r>
              <a:rPr lang="en-US" sz="2400" dirty="0">
                <a:solidFill>
                  <a:srgbClr val="FFFF00"/>
                </a:solidFill>
              </a:rPr>
              <a:t>| OVERRIDE type name </a:t>
            </a:r>
            <a:r>
              <a:rPr lang="en-US" sz="2400" dirty="0" err="1">
                <a:solidFill>
                  <a:srgbClr val="FFFF00"/>
                </a:solidFill>
              </a:rPr>
              <a:t>params</a:t>
            </a:r>
            <a:r>
              <a:rPr lang="en-US" sz="2400" dirty="0">
                <a:solidFill>
                  <a:srgbClr val="FFFF00"/>
                </a:solidFill>
              </a:rPr>
              <a:t> ‘{‘ </a:t>
            </a:r>
            <a:r>
              <a:rPr lang="en-US" sz="2400" dirty="0" err="1">
                <a:solidFill>
                  <a:srgbClr val="FFFF00"/>
                </a:solidFill>
              </a:rPr>
              <a:t>mbody</a:t>
            </a:r>
            <a:r>
              <a:rPr lang="en-US" sz="2400" dirty="0">
                <a:solidFill>
                  <a:srgbClr val="FFFF00"/>
                </a:solidFill>
              </a:rPr>
              <a:t> ‘}’</a:t>
            </a:r>
          </a:p>
          <a:p>
            <a:pPr lvl="1"/>
            <a:endParaRPr lang="en-US" sz="2000" dirty="0"/>
          </a:p>
          <a:p>
            <a:pPr>
              <a:buFont typeface="Wingdings" pitchFamily="2" charset="2"/>
              <a:buNone/>
            </a:pPr>
            <a:endParaRPr lang="en-US" sz="2400" b="1" i="1" dirty="0" smtClean="0"/>
          </a:p>
          <a:p>
            <a:pPr>
              <a:buFont typeface="Wingdings" pitchFamily="2" charset="2"/>
              <a:buNone/>
            </a:pPr>
            <a:r>
              <a:rPr lang="en-US" sz="2400" b="1" i="1" dirty="0" smtClean="0"/>
              <a:t>AST</a:t>
            </a:r>
            <a:endParaRPr lang="en-US" sz="2400" b="1" i="1" dirty="0"/>
          </a:p>
          <a:p>
            <a:pPr>
              <a:buFont typeface="Wingdings" pitchFamily="2" charset="2"/>
              <a:buNone/>
            </a:pPr>
            <a:r>
              <a:rPr lang="en-US" sz="2400" dirty="0"/>
              <a:t>Add a Boolean flag to the method AST node to indicate that the method is annotated</a:t>
            </a:r>
          </a:p>
        </p:txBody>
      </p:sp>
    </p:spTree>
    <p:extLst>
      <p:ext uri="{BB962C8B-B14F-4D97-AF65-F5344CB8AC3E}">
        <p14:creationId xmlns:p14="http://schemas.microsoft.com/office/powerpoint/2010/main" val="2627164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595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5955">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5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5F49D6-586B-487D-9814-9ACFEFBD0F5B}" type="slidenum">
              <a:rPr lang="en-US"/>
              <a:pPr/>
              <a:t>43</a:t>
            </a:fld>
            <a:endParaRPr lang="en-US"/>
          </a:p>
        </p:txBody>
      </p:sp>
      <p:sp>
        <p:nvSpPr>
          <p:cNvPr id="766978" name="Rectangle 2"/>
          <p:cNvSpPr>
            <a:spLocks noGrp="1" noChangeArrowheads="1"/>
          </p:cNvSpPr>
          <p:nvPr>
            <p:ph type="title"/>
          </p:nvPr>
        </p:nvSpPr>
        <p:spPr/>
        <p:txBody>
          <a:bodyPr/>
          <a:lstStyle/>
          <a:p>
            <a:r>
              <a:rPr lang="en-US"/>
              <a:t>Changes to semantic analysis</a:t>
            </a:r>
          </a:p>
        </p:txBody>
      </p:sp>
      <p:sp>
        <p:nvSpPr>
          <p:cNvPr id="766979" name="Rectangle 3"/>
          <p:cNvSpPr>
            <a:spLocks noGrp="1" noChangeArrowheads="1"/>
          </p:cNvSpPr>
          <p:nvPr>
            <p:ph type="body" idx="1"/>
          </p:nvPr>
        </p:nvSpPr>
        <p:spPr/>
        <p:txBody>
          <a:bodyPr/>
          <a:lstStyle/>
          <a:p>
            <a:pPr marL="609600" indent="-609600">
              <a:lnSpc>
                <a:spcPct val="90000"/>
              </a:lnSpc>
            </a:pPr>
            <a:r>
              <a:rPr lang="en-US" sz="2400" dirty="0"/>
              <a:t>Suppose we have an override annotation </a:t>
            </a:r>
            <a:r>
              <a:rPr lang="en-US" sz="2400" dirty="0" smtClean="0"/>
              <a:t>for a </a:t>
            </a:r>
            <a:r>
              <a:rPr lang="en-US" sz="2400" dirty="0"/>
              <a:t>method </a:t>
            </a:r>
            <a:r>
              <a:rPr lang="en-US" sz="2400" i="1" dirty="0"/>
              <a:t>m</a:t>
            </a:r>
            <a:r>
              <a:rPr lang="en-US" sz="2400" dirty="0"/>
              <a:t> in class </a:t>
            </a:r>
            <a:r>
              <a:rPr lang="en-US" sz="2400" i="1" dirty="0"/>
              <a:t>A</a:t>
            </a:r>
          </a:p>
          <a:p>
            <a:pPr marL="609600" indent="-609600">
              <a:lnSpc>
                <a:spcPct val="90000"/>
              </a:lnSpc>
            </a:pPr>
            <a:endParaRPr lang="en-US" sz="2400" i="1" dirty="0"/>
          </a:p>
          <a:p>
            <a:pPr marL="609600" indent="-609600">
              <a:lnSpc>
                <a:spcPct val="90000"/>
              </a:lnSpc>
            </a:pPr>
            <a:r>
              <a:rPr lang="en-US" sz="2400" dirty="0"/>
              <a:t>We check the following semantic conditions</a:t>
            </a:r>
          </a:p>
          <a:p>
            <a:pPr marL="990600" lvl="1" indent="-533400">
              <a:lnSpc>
                <a:spcPct val="90000"/>
              </a:lnSpc>
              <a:buFont typeface="Wingdings" pitchFamily="2" charset="2"/>
              <a:buAutoNum type="arabicPeriod"/>
            </a:pPr>
            <a:r>
              <a:rPr lang="en-US" sz="2000" dirty="0"/>
              <a:t>class </a:t>
            </a:r>
            <a:r>
              <a:rPr lang="en-US" sz="2000" i="1" dirty="0"/>
              <a:t>A</a:t>
            </a:r>
            <a:r>
              <a:rPr lang="en-US" sz="2000" dirty="0"/>
              <a:t> extends a superclass (otherwise it does not make sense to override a method)</a:t>
            </a:r>
          </a:p>
          <a:p>
            <a:pPr marL="990600" lvl="1" indent="-533400">
              <a:lnSpc>
                <a:spcPct val="90000"/>
              </a:lnSpc>
              <a:buFont typeface="Wingdings" pitchFamily="2" charset="2"/>
              <a:buAutoNum type="arabicPeriod"/>
            </a:pPr>
            <a:r>
              <a:rPr lang="en-US" sz="2000" dirty="0"/>
              <a:t>Traverse the </a:t>
            </a:r>
            <a:r>
              <a:rPr lang="en-US" sz="2000" dirty="0" err="1"/>
              <a:t>superclasses</a:t>
            </a:r>
            <a:r>
              <a:rPr lang="en-US" sz="2000" dirty="0"/>
              <a:t> of A by going up the class hierarchy until we find the first method </a:t>
            </a:r>
            <a:r>
              <a:rPr lang="en-US" sz="2000" i="1" dirty="0"/>
              <a:t>m</a:t>
            </a:r>
            <a:r>
              <a:rPr lang="en-US" sz="2000" dirty="0"/>
              <a:t> and check that it has the same signature as </a:t>
            </a:r>
            <a:r>
              <a:rPr lang="en-US" sz="2000" i="1" dirty="0" err="1"/>
              <a:t>A.m</a:t>
            </a:r>
            <a:r>
              <a:rPr lang="en-US" sz="2000" dirty="0"/>
              <a:t/>
            </a:r>
            <a:br>
              <a:rPr lang="en-US" sz="2000" dirty="0"/>
            </a:br>
            <a:r>
              <a:rPr lang="en-US" sz="2000" dirty="0"/>
              <a:t>If we fail to find such a method we report an error</a:t>
            </a:r>
            <a:endParaRPr lang="en-US" sz="2000" i="1" dirty="0"/>
          </a:p>
        </p:txBody>
      </p:sp>
    </p:spTree>
    <p:extLst>
      <p:ext uri="{BB962C8B-B14F-4D97-AF65-F5344CB8AC3E}">
        <p14:creationId xmlns:p14="http://schemas.microsoft.com/office/powerpoint/2010/main" val="3956350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7443A1D0-D5F6-4A3A-B773-7F9812BC68F5}" type="slidenum">
              <a:rPr lang="en-US"/>
              <a:pPr/>
              <a:t>44</a:t>
            </a:fld>
            <a:endParaRPr lang="en-US"/>
          </a:p>
        </p:txBody>
      </p:sp>
      <p:sp>
        <p:nvSpPr>
          <p:cNvPr id="813058" name="Rectangle 2"/>
          <p:cNvSpPr>
            <a:spLocks noGrp="1" noChangeArrowheads="1"/>
          </p:cNvSpPr>
          <p:nvPr>
            <p:ph type="title"/>
          </p:nvPr>
        </p:nvSpPr>
        <p:spPr/>
        <p:txBody>
          <a:bodyPr/>
          <a:lstStyle/>
          <a:p>
            <a:r>
              <a:rPr lang="en-US"/>
              <a:t>Intermediate representation</a:t>
            </a:r>
          </a:p>
        </p:txBody>
      </p:sp>
      <p:sp>
        <p:nvSpPr>
          <p:cNvPr id="813059" name="Rectangle 3"/>
          <p:cNvSpPr>
            <a:spLocks noGrp="1" noChangeArrowheads="1"/>
          </p:cNvSpPr>
          <p:nvPr>
            <p:ph type="body" idx="1"/>
          </p:nvPr>
        </p:nvSpPr>
        <p:spPr>
          <a:xfrm>
            <a:off x="457200" y="1600200"/>
            <a:ext cx="8229600" cy="2790825"/>
          </a:xfrm>
        </p:spPr>
        <p:txBody>
          <a:bodyPr/>
          <a:lstStyle/>
          <a:p>
            <a:r>
              <a:rPr lang="en-US" sz="2800"/>
              <a:t>Allows language-independent, machine independent optimizations and transformations</a:t>
            </a:r>
          </a:p>
          <a:p>
            <a:r>
              <a:rPr lang="en-US" sz="2800"/>
              <a:t>Easy to translate from AST</a:t>
            </a:r>
          </a:p>
          <a:p>
            <a:r>
              <a:rPr lang="en-US" sz="2800"/>
              <a:t>Easy to translate to assembly</a:t>
            </a:r>
          </a:p>
        </p:txBody>
      </p:sp>
      <p:sp>
        <p:nvSpPr>
          <p:cNvPr id="813060" name="Text Box 4"/>
          <p:cNvSpPr txBox="1">
            <a:spLocks noChangeArrowheads="1"/>
          </p:cNvSpPr>
          <p:nvPr/>
        </p:nvSpPr>
        <p:spPr bwMode="auto">
          <a:xfrm>
            <a:off x="2159000" y="5443538"/>
            <a:ext cx="581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latin typeface="Tahoma" pitchFamily="34" charset="0"/>
              </a:rPr>
              <a:t>AST</a:t>
            </a:r>
          </a:p>
        </p:txBody>
      </p:sp>
      <p:sp>
        <p:nvSpPr>
          <p:cNvPr id="813061" name="Text Box 5"/>
          <p:cNvSpPr txBox="1">
            <a:spLocks noChangeArrowheads="1"/>
          </p:cNvSpPr>
          <p:nvPr/>
        </p:nvSpPr>
        <p:spPr bwMode="auto">
          <a:xfrm>
            <a:off x="4103688" y="5443538"/>
            <a:ext cx="411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latin typeface="Tahoma" pitchFamily="34" charset="0"/>
              </a:rPr>
              <a:t>IR</a:t>
            </a:r>
          </a:p>
        </p:txBody>
      </p:sp>
      <p:cxnSp>
        <p:nvCxnSpPr>
          <p:cNvPr id="813062" name="AutoShape 6"/>
          <p:cNvCxnSpPr>
            <a:cxnSpLocks noChangeShapeType="1"/>
            <a:stCxn id="813060" idx="3"/>
            <a:endCxn id="813061" idx="1"/>
          </p:cNvCxnSpPr>
          <p:nvPr/>
        </p:nvCxnSpPr>
        <p:spPr bwMode="auto">
          <a:xfrm>
            <a:off x="2740025" y="5627688"/>
            <a:ext cx="1363663" cy="0"/>
          </a:xfrm>
          <a:prstGeom prst="straightConnector1">
            <a:avLst/>
          </a:prstGeom>
          <a:noFill/>
          <a:ln w="28575">
            <a:solidFill>
              <a:schemeClr val="tx1"/>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3063" name="AutoShape 7"/>
          <p:cNvCxnSpPr>
            <a:cxnSpLocks noChangeShapeType="1"/>
            <a:stCxn id="813061" idx="1"/>
            <a:endCxn id="813061" idx="3"/>
          </p:cNvCxnSpPr>
          <p:nvPr/>
        </p:nvCxnSpPr>
        <p:spPr bwMode="auto">
          <a:xfrm rot="10800000" flipH="1" flipV="1">
            <a:off x="4103688" y="5627688"/>
            <a:ext cx="411162" cy="1587"/>
          </a:xfrm>
          <a:prstGeom prst="curvedConnector5">
            <a:avLst>
              <a:gd name="adj1" fmla="val -55597"/>
              <a:gd name="adj2" fmla="val -32700000"/>
              <a:gd name="adj3" fmla="val 155213"/>
            </a:avLst>
          </a:prstGeom>
          <a:noFill/>
          <a:ln w="28575">
            <a:solidFill>
              <a:schemeClr val="tx1"/>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3064" name="Text Box 8"/>
          <p:cNvSpPr txBox="1">
            <a:spLocks noChangeArrowheads="1"/>
          </p:cNvSpPr>
          <p:nvPr/>
        </p:nvSpPr>
        <p:spPr bwMode="auto">
          <a:xfrm>
            <a:off x="5399088" y="4683125"/>
            <a:ext cx="1004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latin typeface="Tahoma" pitchFamily="34" charset="0"/>
              </a:rPr>
              <a:t>Pentium</a:t>
            </a:r>
          </a:p>
        </p:txBody>
      </p:sp>
      <p:sp>
        <p:nvSpPr>
          <p:cNvPr id="813065" name="Text Box 9"/>
          <p:cNvSpPr txBox="1">
            <a:spLocks noChangeArrowheads="1"/>
          </p:cNvSpPr>
          <p:nvPr/>
        </p:nvSpPr>
        <p:spPr bwMode="auto">
          <a:xfrm>
            <a:off x="5399088" y="5438775"/>
            <a:ext cx="1620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latin typeface="Tahoma" pitchFamily="34" charset="0"/>
              </a:rPr>
              <a:t>Java bytecode</a:t>
            </a:r>
          </a:p>
        </p:txBody>
      </p:sp>
      <p:sp>
        <p:nvSpPr>
          <p:cNvPr id="813066" name="Text Box 10"/>
          <p:cNvSpPr txBox="1">
            <a:spLocks noChangeArrowheads="1"/>
          </p:cNvSpPr>
          <p:nvPr/>
        </p:nvSpPr>
        <p:spPr bwMode="auto">
          <a:xfrm>
            <a:off x="5435600" y="61579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latin typeface="Tahoma" pitchFamily="34" charset="0"/>
              </a:rPr>
              <a:t>Sparc</a:t>
            </a:r>
          </a:p>
        </p:txBody>
      </p:sp>
      <p:cxnSp>
        <p:nvCxnSpPr>
          <p:cNvPr id="813067" name="AutoShape 11"/>
          <p:cNvCxnSpPr>
            <a:cxnSpLocks noChangeShapeType="1"/>
            <a:stCxn id="813061" idx="3"/>
            <a:endCxn id="813064" idx="1"/>
          </p:cNvCxnSpPr>
          <p:nvPr/>
        </p:nvCxnSpPr>
        <p:spPr bwMode="auto">
          <a:xfrm flipV="1">
            <a:off x="4514850" y="4867275"/>
            <a:ext cx="884238" cy="760413"/>
          </a:xfrm>
          <a:prstGeom prst="straightConnector1">
            <a:avLst/>
          </a:prstGeom>
          <a:noFill/>
          <a:ln w="28575">
            <a:solidFill>
              <a:schemeClr val="tx1"/>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3068" name="AutoShape 12"/>
          <p:cNvCxnSpPr>
            <a:cxnSpLocks noChangeShapeType="1"/>
            <a:stCxn id="813061" idx="3"/>
            <a:endCxn id="813065" idx="1"/>
          </p:cNvCxnSpPr>
          <p:nvPr/>
        </p:nvCxnSpPr>
        <p:spPr bwMode="auto">
          <a:xfrm flipV="1">
            <a:off x="4514850" y="5622925"/>
            <a:ext cx="884238" cy="4763"/>
          </a:xfrm>
          <a:prstGeom prst="straightConnector1">
            <a:avLst/>
          </a:prstGeom>
          <a:noFill/>
          <a:ln w="28575">
            <a:solidFill>
              <a:schemeClr val="tx1"/>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3069" name="AutoShape 13"/>
          <p:cNvCxnSpPr>
            <a:cxnSpLocks noChangeShapeType="1"/>
            <a:stCxn id="813061" idx="3"/>
            <a:endCxn id="813066" idx="1"/>
          </p:cNvCxnSpPr>
          <p:nvPr/>
        </p:nvCxnSpPr>
        <p:spPr bwMode="auto">
          <a:xfrm>
            <a:off x="4514850" y="5627688"/>
            <a:ext cx="920750" cy="714375"/>
          </a:xfrm>
          <a:prstGeom prst="straightConnector1">
            <a:avLst/>
          </a:prstGeom>
          <a:noFill/>
          <a:ln w="28575">
            <a:solidFill>
              <a:schemeClr val="tx1"/>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3070" name="Text Box 14"/>
          <p:cNvSpPr txBox="1">
            <a:spLocks noChangeArrowheads="1"/>
          </p:cNvSpPr>
          <p:nvPr/>
        </p:nvSpPr>
        <p:spPr bwMode="auto">
          <a:xfrm>
            <a:off x="3743325" y="4762500"/>
            <a:ext cx="1030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latin typeface="Tahoma" pitchFamily="34" charset="0"/>
              </a:rPr>
              <a:t>optimize</a:t>
            </a:r>
          </a:p>
        </p:txBody>
      </p:sp>
    </p:spTree>
    <p:extLst>
      <p:ext uri="{BB962C8B-B14F-4D97-AF65-F5344CB8AC3E}">
        <p14:creationId xmlns:p14="http://schemas.microsoft.com/office/powerpoint/2010/main" val="2653540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p:txBody>
          <a:bodyPr/>
          <a:lstStyle/>
          <a:p>
            <a:r>
              <a:rPr lang="en-US"/>
              <a:t>Translation to IR</a:t>
            </a:r>
          </a:p>
        </p:txBody>
      </p:sp>
      <p:sp>
        <p:nvSpPr>
          <p:cNvPr id="814083" name="Rectangle 3"/>
          <p:cNvSpPr>
            <a:spLocks noGrp="1" noChangeArrowheads="1"/>
          </p:cNvSpPr>
          <p:nvPr>
            <p:ph idx="1"/>
          </p:nvPr>
        </p:nvSpPr>
        <p:spPr/>
        <p:txBody>
          <a:bodyPr/>
          <a:lstStyle/>
          <a:p>
            <a:r>
              <a:rPr lang="en-US" sz="2800" dirty="0"/>
              <a:t>Accept AST and translate functions into lists of instructions</a:t>
            </a:r>
          </a:p>
          <a:p>
            <a:pPr lvl="1"/>
            <a:r>
              <a:rPr lang="en-US" sz="2400" dirty="0"/>
              <a:t>Compute offsets for fields and virtual functions</a:t>
            </a:r>
          </a:p>
          <a:p>
            <a:r>
              <a:rPr lang="en-US" sz="2800" dirty="0"/>
              <a:t>Dispatch vectors</a:t>
            </a:r>
          </a:p>
          <a:p>
            <a:r>
              <a:rPr lang="en-US" sz="2800" dirty="0"/>
              <a:t>Register allocation</a:t>
            </a:r>
          </a:p>
        </p:txBody>
      </p:sp>
      <p:sp>
        <p:nvSpPr>
          <p:cNvPr id="4" name="Slide Number Placeholder 3"/>
          <p:cNvSpPr>
            <a:spLocks noGrp="1"/>
          </p:cNvSpPr>
          <p:nvPr>
            <p:ph type="sldNum" sz="quarter" idx="12"/>
          </p:nvPr>
        </p:nvSpPr>
        <p:spPr/>
        <p:txBody>
          <a:bodyPr/>
          <a:lstStyle/>
          <a:p>
            <a:fld id="{FD6D2DA7-1109-48F8-BD19-4EFF059590D5}" type="slidenum">
              <a:rPr lang="en-US"/>
              <a:pPr/>
              <a:t>45</a:t>
            </a:fld>
            <a:endParaRPr lang="en-US"/>
          </a:p>
        </p:txBody>
      </p:sp>
    </p:spTree>
    <p:extLst>
      <p:ext uri="{BB962C8B-B14F-4D97-AF65-F5344CB8AC3E}">
        <p14:creationId xmlns:p14="http://schemas.microsoft.com/office/powerpoint/2010/main" val="316777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936ADD6-F57B-4654-B888-712633503DF2}" type="slidenum">
              <a:rPr lang="en-US"/>
              <a:pPr/>
              <a:t>46</a:t>
            </a:fld>
            <a:endParaRPr lang="en-US"/>
          </a:p>
        </p:txBody>
      </p:sp>
      <p:sp>
        <p:nvSpPr>
          <p:cNvPr id="768002" name="Rectangle 2"/>
          <p:cNvSpPr>
            <a:spLocks noGrp="1" noChangeArrowheads="1"/>
          </p:cNvSpPr>
          <p:nvPr>
            <p:ph type="title"/>
          </p:nvPr>
        </p:nvSpPr>
        <p:spPr/>
        <p:txBody>
          <a:bodyPr/>
          <a:lstStyle/>
          <a:p>
            <a:r>
              <a:rPr lang="en-US" dirty="0" smtClean="0"/>
              <a:t>Q13: Translation </a:t>
            </a:r>
            <a:r>
              <a:rPr lang="en-US" dirty="0"/>
              <a:t>to IR</a:t>
            </a:r>
          </a:p>
        </p:txBody>
      </p:sp>
      <p:sp>
        <p:nvSpPr>
          <p:cNvPr id="768003" name="Rectangle 3"/>
          <p:cNvSpPr>
            <a:spLocks noGrp="1" noChangeArrowheads="1"/>
          </p:cNvSpPr>
          <p:nvPr>
            <p:ph type="body" idx="1"/>
          </p:nvPr>
        </p:nvSpPr>
        <p:spPr>
          <a:xfrm>
            <a:off x="395288" y="1470025"/>
            <a:ext cx="8353425" cy="1196975"/>
          </a:xfrm>
        </p:spPr>
        <p:txBody>
          <a:bodyPr/>
          <a:lstStyle/>
          <a:p>
            <a:pPr>
              <a:buFont typeface="Wingdings" pitchFamily="2" charset="2"/>
              <a:buNone/>
            </a:pPr>
            <a:r>
              <a:rPr lang="en-US" dirty="0"/>
              <a:t>Question: </a:t>
            </a:r>
            <a:r>
              <a:rPr lang="en-US" dirty="0" smtClean="0"/>
              <a:t>write the </a:t>
            </a:r>
            <a:r>
              <a:rPr lang="en-US" dirty="0"/>
              <a:t>method tables for </a:t>
            </a:r>
            <a:r>
              <a:rPr lang="en-US" b="1" dirty="0">
                <a:latin typeface="Courier New" pitchFamily="49" charset="0"/>
                <a:cs typeface="Courier New" pitchFamily="49" charset="0"/>
              </a:rPr>
              <a:t>Rectangle</a:t>
            </a:r>
            <a:r>
              <a:rPr lang="en-US" dirty="0"/>
              <a:t> and </a:t>
            </a:r>
            <a:r>
              <a:rPr lang="en-US" b="1" dirty="0">
                <a:latin typeface="Courier New" pitchFamily="49" charset="0"/>
                <a:cs typeface="Courier New" pitchFamily="49" charset="0"/>
              </a:rPr>
              <a:t>Square</a:t>
            </a:r>
          </a:p>
        </p:txBody>
      </p:sp>
      <p:sp>
        <p:nvSpPr>
          <p:cNvPr id="768004" name="Text Box 4"/>
          <p:cNvSpPr txBox="1">
            <a:spLocks noChangeArrowheads="1"/>
          </p:cNvSpPr>
          <p:nvPr/>
        </p:nvSpPr>
        <p:spPr bwMode="auto">
          <a:xfrm>
            <a:off x="827088" y="2781300"/>
            <a:ext cx="752475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SzPct val="60000"/>
              <a:buFont typeface="Wingdings" pitchFamily="2" charset="2"/>
              <a:buNone/>
            </a:pPr>
            <a:r>
              <a:rPr lang="en-US" sz="1600" dirty="0">
                <a:latin typeface="Courier New" pitchFamily="49" charset="0"/>
                <a:cs typeface="Courier New" pitchFamily="49" charset="0"/>
              </a:rPr>
              <a:t>class Shape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boolean</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isShape</a:t>
            </a:r>
            <a:r>
              <a:rPr lang="en-US" sz="1600" dirty="0">
                <a:latin typeface="Courier New" pitchFamily="49" charset="0"/>
                <a:cs typeface="Courier New" pitchFamily="49" charset="0"/>
              </a:rPr>
              <a:t>() {return true;}</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boolean</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isRectangle</a:t>
            </a:r>
            <a:r>
              <a:rPr lang="en-US" sz="1600" dirty="0">
                <a:latin typeface="Courier New" pitchFamily="49" charset="0"/>
                <a:cs typeface="Courier New" pitchFamily="49" charset="0"/>
              </a:rPr>
              <a:t>() {return false;}</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boolean</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isSquare</a:t>
            </a:r>
            <a:r>
              <a:rPr lang="en-US" sz="1600" dirty="0">
                <a:latin typeface="Courier New" pitchFamily="49" charset="0"/>
                <a:cs typeface="Courier New" pitchFamily="49" charset="0"/>
              </a:rPr>
              <a:t>() {return false;}</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double </a:t>
            </a:r>
            <a:r>
              <a:rPr lang="en-US" sz="1600" dirty="0" err="1">
                <a:latin typeface="Courier New" pitchFamily="49" charset="0"/>
                <a:cs typeface="Courier New" pitchFamily="49" charset="0"/>
              </a:rPr>
              <a:t>surfaceArea</a:t>
            </a:r>
            <a:r>
              <a:rPr lang="en-US" sz="1600" dirty="0">
                <a:latin typeface="Courier New" pitchFamily="49" charset="0"/>
                <a:cs typeface="Courier New" pitchFamily="49" charset="0"/>
              </a:rPr>
              <a:t>()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a:t>
            </a:r>
            <a:br>
              <a:rPr lang="en-US" sz="1600" dirty="0">
                <a:latin typeface="Courier New" pitchFamily="49" charset="0"/>
                <a:cs typeface="Courier New" pitchFamily="49" charset="0"/>
              </a:rPr>
            </a:br>
            <a:r>
              <a:rPr lang="en-US" sz="1600" dirty="0">
                <a:latin typeface="Courier New" pitchFamily="49" charset="0"/>
                <a:cs typeface="Courier New" pitchFamily="49" charset="0"/>
              </a:rPr>
              <a:t>class Rectangle extends Shape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double </a:t>
            </a:r>
            <a:r>
              <a:rPr lang="en-US" sz="1600" dirty="0" err="1">
                <a:latin typeface="Courier New" pitchFamily="49" charset="0"/>
                <a:cs typeface="Courier New" pitchFamily="49" charset="0"/>
              </a:rPr>
              <a:t>surfaceArea</a:t>
            </a:r>
            <a:r>
              <a:rPr lang="en-US" sz="1600" dirty="0">
                <a:latin typeface="Courier New" pitchFamily="49" charset="0"/>
                <a:cs typeface="Courier New" pitchFamily="49" charset="0"/>
              </a:rPr>
              <a:t>()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boolean</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isRectangle</a:t>
            </a:r>
            <a:r>
              <a:rPr lang="en-US" sz="1600" dirty="0">
                <a:latin typeface="Courier New" pitchFamily="49" charset="0"/>
                <a:cs typeface="Courier New" pitchFamily="49" charset="0"/>
              </a:rPr>
              <a:t>() {return true;}</a:t>
            </a:r>
            <a:br>
              <a:rPr lang="en-US" sz="1600" dirty="0">
                <a:latin typeface="Courier New" pitchFamily="49" charset="0"/>
                <a:cs typeface="Courier New" pitchFamily="49" charset="0"/>
              </a:rPr>
            </a:br>
            <a:r>
              <a:rPr lang="en-US" sz="1600" dirty="0">
                <a:latin typeface="Courier New" pitchFamily="49" charset="0"/>
                <a:cs typeface="Courier New" pitchFamily="49" charset="0"/>
              </a:rPr>
              <a:t>}</a:t>
            </a:r>
            <a:br>
              <a:rPr lang="en-US" sz="1600" dirty="0">
                <a:latin typeface="Courier New" pitchFamily="49" charset="0"/>
                <a:cs typeface="Courier New" pitchFamily="49" charset="0"/>
              </a:rPr>
            </a:br>
            <a:r>
              <a:rPr lang="en-US" sz="1600" dirty="0">
                <a:latin typeface="Courier New" pitchFamily="49" charset="0"/>
                <a:cs typeface="Courier New" pitchFamily="49" charset="0"/>
              </a:rPr>
              <a:t>class Square extends Rectangle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boolean</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isSquare</a:t>
            </a:r>
            <a:r>
              <a:rPr lang="en-US" sz="1600" dirty="0">
                <a:latin typeface="Courier New" pitchFamily="49" charset="0"/>
                <a:cs typeface="Courier New" pitchFamily="49" charset="0"/>
              </a:rPr>
              <a:t>() {return true;}</a:t>
            </a:r>
            <a:br>
              <a:rPr lang="en-US" sz="1600" dirty="0">
                <a:latin typeface="Courier New" pitchFamily="49" charset="0"/>
                <a:cs typeface="Courier New" pitchFamily="49" charset="0"/>
              </a:rPr>
            </a:br>
            <a:r>
              <a:rPr lang="en-US" sz="1600" dirty="0">
                <a:latin typeface="Courier New" pitchFamily="49" charset="0"/>
                <a:cs typeface="Courier New" pitchFamily="49" charset="0"/>
              </a:rPr>
              <a:t>}</a:t>
            </a:r>
          </a:p>
        </p:txBody>
      </p:sp>
    </p:spTree>
    <p:extLst>
      <p:ext uri="{BB962C8B-B14F-4D97-AF65-F5344CB8AC3E}">
        <p14:creationId xmlns:p14="http://schemas.microsoft.com/office/powerpoint/2010/main" val="13439134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p:txBody>
          <a:bodyPr/>
          <a:lstStyle/>
          <a:p>
            <a:r>
              <a:rPr lang="en-US"/>
              <a:t>Answer</a:t>
            </a:r>
          </a:p>
        </p:txBody>
      </p:sp>
      <p:graphicFrame>
        <p:nvGraphicFramePr>
          <p:cNvPr id="769027" name="Group 3"/>
          <p:cNvGraphicFramePr>
            <a:graphicFrameLocks noGrp="1"/>
          </p:cNvGraphicFramePr>
          <p:nvPr>
            <p:ph idx="1"/>
          </p:nvPr>
        </p:nvGraphicFramePr>
        <p:xfrm>
          <a:off x="1628775" y="2530475"/>
          <a:ext cx="2624138" cy="3132139"/>
        </p:xfrm>
        <a:graphic>
          <a:graphicData uri="http://schemas.openxmlformats.org/drawingml/2006/table">
            <a:tbl>
              <a:tblPr/>
              <a:tblGrid>
                <a:gridCol w="2624138"/>
              </a:tblGrid>
              <a:tr h="7826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dirty="0" err="1" smtClean="0">
                          <a:ln>
                            <a:noFill/>
                          </a:ln>
                          <a:solidFill>
                            <a:schemeClr val="tx2"/>
                          </a:solidFill>
                          <a:effectLst/>
                          <a:latin typeface="Arial" charset="0"/>
                          <a:cs typeface="Arial" charset="0"/>
                        </a:rPr>
                        <a:t>Shape</a:t>
                      </a:r>
                      <a:r>
                        <a:rPr kumimoji="0" lang="en-US" sz="1800" b="0" i="0" u="none" strike="noStrike" cap="none" normalizeH="0" baseline="0" dirty="0" err="1" smtClean="0">
                          <a:ln>
                            <a:noFill/>
                          </a:ln>
                          <a:solidFill>
                            <a:schemeClr val="tx1"/>
                          </a:solidFill>
                          <a:effectLst/>
                          <a:latin typeface="Arial" charset="0"/>
                          <a:cs typeface="Arial" charset="0"/>
                        </a:rPr>
                        <a:t>_isShape</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2"/>
                          </a:solidFill>
                          <a:effectLst/>
                          <a:latin typeface="Arial" charset="0"/>
                          <a:cs typeface="Arial" charset="0"/>
                        </a:rPr>
                        <a:t>Rectangle</a:t>
                      </a:r>
                      <a:r>
                        <a:rPr kumimoji="0" lang="en-US" sz="1800" b="0" i="0" u="none" strike="noStrike" cap="none" normalizeH="0" baseline="0" smtClean="0">
                          <a:ln>
                            <a:noFill/>
                          </a:ln>
                          <a:solidFill>
                            <a:schemeClr val="tx1"/>
                          </a:solidFill>
                          <a:effectLst/>
                          <a:latin typeface="Arial" charset="0"/>
                          <a:cs typeface="Arial" charset="0"/>
                        </a:rPr>
                        <a:t>_isRectangle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2"/>
                          </a:solidFill>
                          <a:effectLst/>
                          <a:latin typeface="Arial" charset="0"/>
                          <a:cs typeface="Arial" charset="0"/>
                        </a:rPr>
                        <a:t>Shape</a:t>
                      </a:r>
                      <a:r>
                        <a:rPr kumimoji="0" lang="en-US" sz="1800" b="0" i="0" u="none" strike="noStrike" cap="none" normalizeH="0" baseline="0" smtClean="0">
                          <a:ln>
                            <a:noFill/>
                          </a:ln>
                          <a:solidFill>
                            <a:schemeClr val="tx1"/>
                          </a:solidFill>
                          <a:effectLst/>
                          <a:latin typeface="Arial" charset="0"/>
                          <a:cs typeface="Arial" charset="0"/>
                        </a:rPr>
                        <a:t>_isSqaure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2"/>
                          </a:solidFill>
                          <a:effectLst/>
                          <a:latin typeface="Arial" charset="0"/>
                          <a:cs typeface="Arial" charset="0"/>
                        </a:rPr>
                        <a:t>Rectangle</a:t>
                      </a:r>
                      <a:r>
                        <a:rPr kumimoji="0" lang="en-US" sz="1800" b="0" i="0" u="none" strike="noStrike" cap="none" normalizeH="0" baseline="0" smtClean="0">
                          <a:ln>
                            <a:noFill/>
                          </a:ln>
                          <a:solidFill>
                            <a:schemeClr val="tx1"/>
                          </a:solidFill>
                          <a:effectLst/>
                          <a:latin typeface="Arial" charset="0"/>
                          <a:cs typeface="Arial" charset="0"/>
                        </a:rPr>
                        <a:t>_surfaceArea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69039" name="Group 15"/>
          <p:cNvGraphicFramePr>
            <a:graphicFrameLocks noGrp="1"/>
          </p:cNvGraphicFramePr>
          <p:nvPr/>
        </p:nvGraphicFramePr>
        <p:xfrm>
          <a:off x="4895850" y="2312988"/>
          <a:ext cx="2663825" cy="3132139"/>
        </p:xfrm>
        <a:graphic>
          <a:graphicData uri="http://schemas.openxmlformats.org/drawingml/2006/table">
            <a:tbl>
              <a:tblPr/>
              <a:tblGrid>
                <a:gridCol w="2663825"/>
              </a:tblGrid>
              <a:tr h="7826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2"/>
                          </a:solidFill>
                          <a:effectLst/>
                          <a:latin typeface="Arial" charset="0"/>
                          <a:cs typeface="Arial" charset="0"/>
                        </a:rPr>
                        <a:t>Shape</a:t>
                      </a:r>
                      <a:r>
                        <a:rPr kumimoji="0" lang="en-US" sz="1800" b="0" i="0" u="none" strike="noStrike" cap="none" normalizeH="0" baseline="0" smtClean="0">
                          <a:ln>
                            <a:noFill/>
                          </a:ln>
                          <a:solidFill>
                            <a:schemeClr val="tx1"/>
                          </a:solidFill>
                          <a:effectLst/>
                          <a:latin typeface="Arial" charset="0"/>
                          <a:cs typeface="Arial" charset="0"/>
                        </a:rPr>
                        <a:t>_isShape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2"/>
                          </a:solidFill>
                          <a:effectLst/>
                          <a:latin typeface="Arial" charset="0"/>
                          <a:cs typeface="Arial" charset="0"/>
                        </a:rPr>
                        <a:t>Rectangle</a:t>
                      </a:r>
                      <a:r>
                        <a:rPr kumimoji="0" lang="en-US" sz="1800" b="0" i="0" u="none" strike="noStrike" cap="none" normalizeH="0" baseline="0" smtClean="0">
                          <a:ln>
                            <a:noFill/>
                          </a:ln>
                          <a:solidFill>
                            <a:schemeClr val="tx1"/>
                          </a:solidFill>
                          <a:effectLst/>
                          <a:latin typeface="Arial" charset="0"/>
                          <a:cs typeface="Arial" charset="0"/>
                        </a:rPr>
                        <a:t>_isRectangle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2"/>
                          </a:solidFill>
                          <a:effectLst/>
                          <a:latin typeface="Arial" charset="0"/>
                          <a:cs typeface="Arial" charset="0"/>
                        </a:rPr>
                        <a:t>Sqaure</a:t>
                      </a:r>
                      <a:r>
                        <a:rPr kumimoji="0" lang="en-US" sz="1800" b="0" i="0" u="none" strike="noStrike" cap="none" normalizeH="0" baseline="0" smtClean="0">
                          <a:ln>
                            <a:noFill/>
                          </a:ln>
                          <a:solidFill>
                            <a:schemeClr val="tx1"/>
                          </a:solidFill>
                          <a:effectLst/>
                          <a:latin typeface="Arial" charset="0"/>
                          <a:cs typeface="Arial" charset="0"/>
                        </a:rPr>
                        <a:t>_isSqaure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0" i="0" u="none" strike="noStrike" cap="none" normalizeH="0" baseline="0" smtClean="0">
                          <a:ln>
                            <a:noFill/>
                          </a:ln>
                          <a:solidFill>
                            <a:schemeClr val="tx2"/>
                          </a:solidFill>
                          <a:effectLst/>
                          <a:latin typeface="Arial" charset="0"/>
                          <a:cs typeface="Arial" charset="0"/>
                        </a:rPr>
                        <a:t>Rectangle</a:t>
                      </a:r>
                      <a:r>
                        <a:rPr kumimoji="0" lang="en-US" sz="1800" b="0" i="0" u="none" strike="noStrike" cap="none" normalizeH="0" baseline="0" smtClean="0">
                          <a:ln>
                            <a:noFill/>
                          </a:ln>
                          <a:solidFill>
                            <a:schemeClr val="tx1"/>
                          </a:solidFill>
                          <a:effectLst/>
                          <a:latin typeface="Arial" charset="0"/>
                          <a:cs typeface="Arial" charset="0"/>
                        </a:rPr>
                        <a:t>_surfaceArea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69051" name="Text Box 27"/>
          <p:cNvSpPr txBox="1">
            <a:spLocks noChangeArrowheads="1"/>
          </p:cNvSpPr>
          <p:nvPr/>
        </p:nvSpPr>
        <p:spPr bwMode="auto">
          <a:xfrm>
            <a:off x="1476375" y="1773238"/>
            <a:ext cx="285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latin typeface="Tahoma" pitchFamily="34" charset="0"/>
              </a:rPr>
              <a:t>Method table for rectangle</a:t>
            </a:r>
          </a:p>
        </p:txBody>
      </p:sp>
      <p:sp>
        <p:nvSpPr>
          <p:cNvPr id="769052" name="Text Box 28"/>
          <p:cNvSpPr txBox="1">
            <a:spLocks noChangeArrowheads="1"/>
          </p:cNvSpPr>
          <p:nvPr/>
        </p:nvSpPr>
        <p:spPr bwMode="auto">
          <a:xfrm>
            <a:off x="4913313" y="1773238"/>
            <a:ext cx="2605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latin typeface="Tahoma" pitchFamily="34" charset="0"/>
              </a:rPr>
              <a:t>Method table for square</a:t>
            </a:r>
          </a:p>
        </p:txBody>
      </p:sp>
    </p:spTree>
    <p:extLst>
      <p:ext uri="{BB962C8B-B14F-4D97-AF65-F5344CB8AC3E}">
        <p14:creationId xmlns:p14="http://schemas.microsoft.com/office/powerpoint/2010/main" val="2441543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06E708F-3C9A-442F-A484-84EACCDA91B5}" type="slidenum">
              <a:rPr lang="he-IL" altLang="en-US"/>
              <a:pPr/>
              <a:t>48</a:t>
            </a:fld>
            <a:endParaRPr lang="en-US" altLang="en-US"/>
          </a:p>
        </p:txBody>
      </p:sp>
      <p:sp>
        <p:nvSpPr>
          <p:cNvPr id="552962" name="Rectangle 2"/>
          <p:cNvSpPr>
            <a:spLocks noGrp="1" noChangeArrowheads="1"/>
          </p:cNvSpPr>
          <p:nvPr>
            <p:ph type="title"/>
          </p:nvPr>
        </p:nvSpPr>
        <p:spPr>
          <a:xfrm>
            <a:off x="914400" y="533400"/>
            <a:ext cx="7772400" cy="914400"/>
          </a:xfrm>
        </p:spPr>
        <p:txBody>
          <a:bodyPr/>
          <a:lstStyle/>
          <a:p>
            <a:r>
              <a:rPr lang="en-GB" dirty="0" smtClean="0"/>
              <a:t>Q14: Semantic Analysis</a:t>
            </a:r>
            <a:endParaRPr lang="en-US" dirty="0"/>
          </a:p>
        </p:txBody>
      </p:sp>
      <p:sp>
        <p:nvSpPr>
          <p:cNvPr id="552963" name="Rectangle 3"/>
          <p:cNvSpPr>
            <a:spLocks noGrp="1" noChangeArrowheads="1"/>
          </p:cNvSpPr>
          <p:nvPr>
            <p:ph type="body" idx="1"/>
          </p:nvPr>
        </p:nvSpPr>
        <p:spPr/>
        <p:txBody>
          <a:bodyPr/>
          <a:lstStyle/>
          <a:p>
            <a:pPr marL="609600" indent="-609600">
              <a:buFontTx/>
              <a:buNone/>
            </a:pPr>
            <a:r>
              <a:rPr lang="en-GB"/>
              <a:t>6.3 The following declarations are given for a language that uses name equivalence.</a:t>
            </a:r>
          </a:p>
          <a:p>
            <a:pPr marL="990600" lvl="1" indent="-533400">
              <a:buFontTx/>
              <a:buNone/>
            </a:pPr>
            <a:r>
              <a:rPr lang="en-GB"/>
              <a:t>	</a:t>
            </a:r>
          </a:p>
          <a:p>
            <a:pPr marL="990600" lvl="1" indent="-533400">
              <a:buFontTx/>
              <a:buNone/>
            </a:pPr>
            <a:r>
              <a:rPr lang="en-GB"/>
              <a:t>	</a:t>
            </a:r>
            <a:r>
              <a:rPr lang="en-GB" sz="2000" b="1">
                <a:latin typeface="Courier New" pitchFamily="49" charset="0"/>
              </a:rPr>
              <a:t>A, B: array [1..10] of int;</a:t>
            </a:r>
          </a:p>
          <a:p>
            <a:pPr marL="990600" lvl="1" indent="-533400">
              <a:buFontTx/>
              <a:buNone/>
            </a:pPr>
            <a:r>
              <a:rPr lang="en-GB" sz="2000" b="1">
                <a:latin typeface="Courier New" pitchFamily="49" charset="0"/>
              </a:rPr>
              <a:t>	C : array [1..10] of int;</a:t>
            </a:r>
          </a:p>
          <a:p>
            <a:pPr marL="990600" lvl="1" indent="-533400">
              <a:buFontTx/>
              <a:buNone/>
            </a:pPr>
            <a:r>
              <a:rPr lang="en-GB" sz="2000" b="1">
                <a:latin typeface="Courier New" pitchFamily="49" charset="0"/>
              </a:rPr>
              <a:t>	D : array [1..10] of int;</a:t>
            </a:r>
          </a:p>
          <a:p>
            <a:pPr marL="990600" lvl="1" indent="-533400">
              <a:buFontTx/>
              <a:buNone/>
            </a:pPr>
            <a:endParaRPr lang="en-GB" sz="2800">
              <a:sym typeface="Symbol" pitchFamily="18" charset="2"/>
            </a:endParaRPr>
          </a:p>
          <a:p>
            <a:pPr marL="609600" indent="-609600">
              <a:buFontTx/>
              <a:buNone/>
            </a:pPr>
            <a:r>
              <a:rPr lang="en-GB">
                <a:sym typeface="Symbol" pitchFamily="18" charset="2"/>
              </a:rPr>
              <a:t>	Which of these four variables have the same type?</a:t>
            </a:r>
            <a:endParaRPr lang="en-US">
              <a:sym typeface="Symbol" pitchFamily="18" charset="2"/>
            </a:endParaRPr>
          </a:p>
        </p:txBody>
      </p:sp>
    </p:spTree>
    <p:extLst>
      <p:ext uri="{BB962C8B-B14F-4D97-AF65-F5344CB8AC3E}">
        <p14:creationId xmlns:p14="http://schemas.microsoft.com/office/powerpoint/2010/main" val="308205113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D06753D-9BEA-4DFB-910F-7DCC133057D2}" type="slidenum">
              <a:rPr lang="he-IL" altLang="en-US"/>
              <a:pPr/>
              <a:t>49</a:t>
            </a:fld>
            <a:endParaRPr lang="en-US" altLang="en-US"/>
          </a:p>
        </p:txBody>
      </p:sp>
      <p:sp>
        <p:nvSpPr>
          <p:cNvPr id="557058" name="Rectangle 2"/>
          <p:cNvSpPr>
            <a:spLocks noGrp="1" noChangeArrowheads="1"/>
          </p:cNvSpPr>
          <p:nvPr>
            <p:ph type="title"/>
          </p:nvPr>
        </p:nvSpPr>
        <p:spPr/>
        <p:txBody>
          <a:bodyPr/>
          <a:lstStyle/>
          <a:p>
            <a:r>
              <a:rPr lang="en-GB" dirty="0"/>
              <a:t>Answer </a:t>
            </a:r>
            <a:r>
              <a:rPr lang="en-GB" dirty="0" smtClean="0"/>
              <a:t>Q14</a:t>
            </a:r>
            <a:endParaRPr lang="en-US" dirty="0"/>
          </a:p>
        </p:txBody>
      </p:sp>
      <p:sp>
        <p:nvSpPr>
          <p:cNvPr id="557059" name="Rectangle 3"/>
          <p:cNvSpPr>
            <a:spLocks noGrp="1" noChangeArrowheads="1"/>
          </p:cNvSpPr>
          <p:nvPr>
            <p:ph type="body" idx="1"/>
          </p:nvPr>
        </p:nvSpPr>
        <p:spPr/>
        <p:txBody>
          <a:bodyPr/>
          <a:lstStyle/>
          <a:p>
            <a:pPr marL="609600" indent="-609600">
              <a:buFontTx/>
              <a:buNone/>
            </a:pPr>
            <a:r>
              <a:rPr lang="en-GB"/>
              <a:t>6.3 The following declarations are given for a language that uses name equivalence.</a:t>
            </a:r>
          </a:p>
          <a:p>
            <a:pPr marL="990600" lvl="1" indent="-533400">
              <a:buFontTx/>
              <a:buNone/>
            </a:pPr>
            <a:r>
              <a:rPr lang="en-GB"/>
              <a:t>	</a:t>
            </a:r>
          </a:p>
          <a:p>
            <a:pPr marL="990600" lvl="1" indent="-533400">
              <a:buFontTx/>
              <a:buNone/>
            </a:pPr>
            <a:r>
              <a:rPr lang="en-GB"/>
              <a:t>	</a:t>
            </a:r>
            <a:r>
              <a:rPr lang="en-GB" sz="2000" b="1">
                <a:latin typeface="Courier New" pitchFamily="49" charset="0"/>
              </a:rPr>
              <a:t>A, B: array [1..10] of int;</a:t>
            </a:r>
          </a:p>
          <a:p>
            <a:pPr marL="990600" lvl="1" indent="-533400">
              <a:buFontTx/>
              <a:buNone/>
            </a:pPr>
            <a:r>
              <a:rPr lang="en-GB" sz="2000" b="1">
                <a:latin typeface="Courier New" pitchFamily="49" charset="0"/>
              </a:rPr>
              <a:t>	C : array [1..10] of int;</a:t>
            </a:r>
          </a:p>
          <a:p>
            <a:pPr marL="990600" lvl="1" indent="-533400">
              <a:buFontTx/>
              <a:buNone/>
            </a:pPr>
            <a:r>
              <a:rPr lang="en-GB" sz="2000" b="1">
                <a:latin typeface="Courier New" pitchFamily="49" charset="0"/>
              </a:rPr>
              <a:t>	D : array [1..10] of int;</a:t>
            </a:r>
          </a:p>
          <a:p>
            <a:pPr marL="990600" lvl="1" indent="-533400">
              <a:buFontTx/>
              <a:buNone/>
            </a:pPr>
            <a:endParaRPr lang="en-GB" sz="2800">
              <a:sym typeface="Symbol" pitchFamily="18" charset="2"/>
            </a:endParaRPr>
          </a:p>
          <a:p>
            <a:pPr marL="609600" indent="-609600">
              <a:buFontTx/>
              <a:buNone/>
            </a:pPr>
            <a:r>
              <a:rPr lang="en-GB">
                <a:solidFill>
                  <a:schemeClr val="tx2"/>
                </a:solidFill>
                <a:sym typeface="Symbol" pitchFamily="18" charset="2"/>
              </a:rPr>
              <a:t>	A and B </a:t>
            </a:r>
            <a:endParaRPr lang="en-US">
              <a:solidFill>
                <a:schemeClr val="tx2"/>
              </a:solidFill>
              <a:sym typeface="Symbol" pitchFamily="18" charset="2"/>
            </a:endParaRPr>
          </a:p>
        </p:txBody>
      </p:sp>
    </p:spTree>
    <p:extLst>
      <p:ext uri="{BB962C8B-B14F-4D97-AF65-F5344CB8AC3E}">
        <p14:creationId xmlns:p14="http://schemas.microsoft.com/office/powerpoint/2010/main" val="7842599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7DB6DBC-2A37-4318-B9EF-ACBDB685CACE}" type="slidenum">
              <a:rPr lang="en-US"/>
              <a:pPr/>
              <a:t>5</a:t>
            </a:fld>
            <a:endParaRPr lang="en-US"/>
          </a:p>
        </p:txBody>
      </p:sp>
      <p:sp>
        <p:nvSpPr>
          <p:cNvPr id="793602" name="Rectangle 2"/>
          <p:cNvSpPr>
            <a:spLocks noGrp="1" noChangeArrowheads="1"/>
          </p:cNvSpPr>
          <p:nvPr>
            <p:ph type="title"/>
          </p:nvPr>
        </p:nvSpPr>
        <p:spPr/>
        <p:txBody>
          <a:bodyPr/>
          <a:lstStyle/>
          <a:p>
            <a:r>
              <a:rPr lang="en-US"/>
              <a:t>Parsing</a:t>
            </a:r>
          </a:p>
        </p:txBody>
      </p:sp>
      <p:sp>
        <p:nvSpPr>
          <p:cNvPr id="793603" name="Rectangle 3"/>
          <p:cNvSpPr>
            <a:spLocks noGrp="1" noChangeArrowheads="1"/>
          </p:cNvSpPr>
          <p:nvPr>
            <p:ph type="body" idx="1"/>
          </p:nvPr>
        </p:nvSpPr>
        <p:spPr/>
        <p:txBody>
          <a:bodyPr/>
          <a:lstStyle/>
          <a:p>
            <a:r>
              <a:rPr lang="en-US" sz="2800" dirty="0"/>
              <a:t>Input</a:t>
            </a:r>
          </a:p>
          <a:p>
            <a:pPr lvl="1"/>
            <a:r>
              <a:rPr lang="en-US" sz="2400" dirty="0"/>
              <a:t>A context free grammar</a:t>
            </a:r>
          </a:p>
          <a:p>
            <a:pPr lvl="1"/>
            <a:r>
              <a:rPr lang="en-US" sz="2400" dirty="0"/>
              <a:t>A stream of </a:t>
            </a:r>
            <a:r>
              <a:rPr lang="en-US" sz="2400" dirty="0" smtClean="0"/>
              <a:t>tokens</a:t>
            </a:r>
            <a:endParaRPr lang="en-US" sz="2200" dirty="0"/>
          </a:p>
          <a:p>
            <a:r>
              <a:rPr lang="en-US" sz="2800" dirty="0"/>
              <a:t>Output</a:t>
            </a:r>
          </a:p>
          <a:p>
            <a:pPr lvl="1"/>
            <a:r>
              <a:rPr lang="en-US" sz="2400" dirty="0"/>
              <a:t>An abstract syntax tree or error</a:t>
            </a:r>
          </a:p>
          <a:p>
            <a:pPr>
              <a:buFont typeface="Wingdings" pitchFamily="2" charset="2"/>
              <a:buNone/>
            </a:pPr>
            <a:endParaRPr lang="en-US" dirty="0"/>
          </a:p>
        </p:txBody>
      </p:sp>
    </p:spTree>
    <p:extLst>
      <p:ext uri="{BB962C8B-B14F-4D97-AF65-F5344CB8AC3E}">
        <p14:creationId xmlns:p14="http://schemas.microsoft.com/office/powerpoint/2010/main" val="25977299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B5F6DCD-5C7B-4AC3-BF23-37338264F846}" type="slidenum">
              <a:rPr lang="he-IL" altLang="en-US"/>
              <a:pPr/>
              <a:t>50</a:t>
            </a:fld>
            <a:endParaRPr lang="en-US" altLang="en-US"/>
          </a:p>
        </p:txBody>
      </p:sp>
      <p:sp>
        <p:nvSpPr>
          <p:cNvPr id="576514" name="Rectangle 2"/>
          <p:cNvSpPr>
            <a:spLocks noGrp="1" noChangeArrowheads="1"/>
          </p:cNvSpPr>
          <p:nvPr>
            <p:ph type="title"/>
          </p:nvPr>
        </p:nvSpPr>
        <p:spPr/>
        <p:txBody>
          <a:bodyPr/>
          <a:lstStyle/>
          <a:p>
            <a:r>
              <a:rPr lang="en-US" dirty="0" smtClean="0"/>
              <a:t>Q15</a:t>
            </a:r>
            <a:endParaRPr lang="en-US" dirty="0"/>
          </a:p>
        </p:txBody>
      </p:sp>
      <p:sp>
        <p:nvSpPr>
          <p:cNvPr id="576516" name="Rectangle 4"/>
          <p:cNvSpPr>
            <a:spLocks noChangeArrowheads="1"/>
          </p:cNvSpPr>
          <p:nvPr/>
        </p:nvSpPr>
        <p:spPr bwMode="auto">
          <a:xfrm>
            <a:off x="533400" y="1447800"/>
            <a:ext cx="457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Courier New" pitchFamily="49" charset="0"/>
                <a:cs typeface="Courier New" pitchFamily="49" charset="0"/>
              </a:rPr>
              <a:t>class A {...};</a:t>
            </a:r>
          </a:p>
          <a:p>
            <a:r>
              <a:rPr lang="en-US">
                <a:latin typeface="Courier New" pitchFamily="49" charset="0"/>
                <a:cs typeface="Courier New" pitchFamily="49" charset="0"/>
              </a:rPr>
              <a:t>class B extends A {...};</a:t>
            </a:r>
          </a:p>
          <a:p>
            <a:r>
              <a:rPr lang="en-US">
                <a:latin typeface="Courier New" pitchFamily="49" charset="0"/>
                <a:cs typeface="Courier New" pitchFamily="49" charset="0"/>
              </a:rPr>
              <a:t>B[] bArray = new B[10];</a:t>
            </a:r>
          </a:p>
          <a:p>
            <a:r>
              <a:rPr lang="en-US">
                <a:latin typeface="Courier New" pitchFamily="49" charset="0"/>
                <a:cs typeface="Courier New" pitchFamily="49" charset="0"/>
              </a:rPr>
              <a:t>A[] aArray = bArray;</a:t>
            </a:r>
          </a:p>
          <a:p>
            <a:r>
              <a:rPr lang="en-US">
                <a:latin typeface="Courier New" pitchFamily="49" charset="0"/>
                <a:cs typeface="Courier New" pitchFamily="49" charset="0"/>
              </a:rPr>
              <a:t>A x =new A();</a:t>
            </a:r>
          </a:p>
          <a:p>
            <a:r>
              <a:rPr lang="en-US">
                <a:latin typeface="Courier New" pitchFamily="49" charset="0"/>
                <a:cs typeface="Courier New" pitchFamily="49" charset="0"/>
              </a:rPr>
              <a:t>if (...)x =new B();</a:t>
            </a:r>
          </a:p>
          <a:p>
            <a:r>
              <a:rPr lang="en-US">
                <a:latin typeface="Courier New" pitchFamily="49" charset="0"/>
                <a:cs typeface="Courier New" pitchFamily="49" charset="0"/>
              </a:rPr>
              <a:t>aArray[5]=x;</a:t>
            </a:r>
          </a:p>
        </p:txBody>
      </p:sp>
      <p:sp>
        <p:nvSpPr>
          <p:cNvPr id="576517" name="Rectangle 5"/>
          <p:cNvSpPr>
            <a:spLocks noChangeArrowheads="1"/>
          </p:cNvSpPr>
          <p:nvPr/>
        </p:nvSpPr>
        <p:spPr bwMode="auto">
          <a:xfrm>
            <a:off x="457200" y="4419600"/>
            <a:ext cx="8229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t>(a) Explain why line 4 of the Java code, A[] </a:t>
            </a:r>
            <a:r>
              <a:rPr lang="en-US" sz="1800" dirty="0" err="1"/>
              <a:t>aArray</a:t>
            </a:r>
            <a:r>
              <a:rPr lang="en-US" sz="1800" dirty="0"/>
              <a:t> =</a:t>
            </a:r>
            <a:r>
              <a:rPr lang="en-US" sz="1800" dirty="0" err="1"/>
              <a:t>bArray</a:t>
            </a:r>
            <a:r>
              <a:rPr lang="en-US" sz="1800" dirty="0"/>
              <a:t>; is considered well-typed in Java.</a:t>
            </a:r>
          </a:p>
          <a:p>
            <a:r>
              <a:rPr lang="en-US" sz="1800" dirty="0"/>
              <a:t>(b) Under what conditions could the assignment </a:t>
            </a:r>
            <a:r>
              <a:rPr lang="en-US" sz="1800" dirty="0" err="1"/>
              <a:t>aArray</a:t>
            </a:r>
            <a:r>
              <a:rPr lang="en-US" sz="1800" dirty="0"/>
              <a:t>[5]=x; lead to a run-time type error? Explain.</a:t>
            </a:r>
          </a:p>
          <a:p>
            <a:r>
              <a:rPr lang="en-US" sz="1800" dirty="0"/>
              <a:t>(c) What does Java do to manage this problem with the assignment </a:t>
            </a:r>
            <a:r>
              <a:rPr lang="en-US" sz="1800" dirty="0" err="1" smtClean="0"/>
              <a:t>aArray</a:t>
            </a:r>
            <a:r>
              <a:rPr lang="en-US" sz="1800" dirty="0" smtClean="0"/>
              <a:t>[5</a:t>
            </a:r>
            <a:r>
              <a:rPr lang="en-US" sz="1800" dirty="0"/>
              <a:t>]=x?</a:t>
            </a:r>
          </a:p>
        </p:txBody>
      </p:sp>
    </p:spTree>
    <p:extLst>
      <p:ext uri="{BB962C8B-B14F-4D97-AF65-F5344CB8AC3E}">
        <p14:creationId xmlns:p14="http://schemas.microsoft.com/office/powerpoint/2010/main" val="1910534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FF9CC00-4765-45DA-8482-77DF4E1DFFF8}" type="slidenum">
              <a:rPr lang="he-IL" altLang="en-US"/>
              <a:pPr/>
              <a:t>51</a:t>
            </a:fld>
            <a:endParaRPr lang="en-US" altLang="en-US"/>
          </a:p>
        </p:txBody>
      </p:sp>
      <p:sp>
        <p:nvSpPr>
          <p:cNvPr id="580610" name="Rectangle 2"/>
          <p:cNvSpPr>
            <a:spLocks noGrp="1" noChangeArrowheads="1"/>
          </p:cNvSpPr>
          <p:nvPr>
            <p:ph type="title"/>
          </p:nvPr>
        </p:nvSpPr>
        <p:spPr/>
        <p:txBody>
          <a:bodyPr/>
          <a:lstStyle/>
          <a:p>
            <a:r>
              <a:rPr lang="en-US" dirty="0" smtClean="0"/>
              <a:t>Q16</a:t>
            </a:r>
            <a:endParaRPr lang="en-US" dirty="0"/>
          </a:p>
        </p:txBody>
      </p:sp>
      <p:sp>
        <p:nvSpPr>
          <p:cNvPr id="580611" name="Rectangle 3"/>
          <p:cNvSpPr>
            <a:spLocks noGrp="1" noChangeArrowheads="1"/>
          </p:cNvSpPr>
          <p:nvPr>
            <p:ph type="body" idx="1"/>
          </p:nvPr>
        </p:nvSpPr>
        <p:spPr/>
        <p:txBody>
          <a:bodyPr/>
          <a:lstStyle/>
          <a:p>
            <a:r>
              <a:rPr lang="en-US" sz="2400" dirty="0"/>
              <a:t>Add support of access qualifiers to </a:t>
            </a:r>
            <a:r>
              <a:rPr lang="en-US" sz="2400" dirty="0" smtClean="0"/>
              <a:t>a Java-like </a:t>
            </a:r>
            <a:r>
              <a:rPr lang="en-US" sz="2400" dirty="0" err="1" smtClean="0"/>
              <a:t>langauge</a:t>
            </a:r>
            <a:endParaRPr lang="en-US" sz="2400" dirty="0"/>
          </a:p>
          <a:p>
            <a:pPr lvl="1"/>
            <a:r>
              <a:rPr lang="en-US" sz="2000" dirty="0"/>
              <a:t>Allow methods to be defined as public or private </a:t>
            </a:r>
          </a:p>
          <a:p>
            <a:pPr lvl="1"/>
            <a:r>
              <a:rPr lang="en-US" sz="2000" dirty="0"/>
              <a:t>Public --- method accessible to all classes</a:t>
            </a:r>
          </a:p>
          <a:p>
            <a:pPr lvl="1"/>
            <a:r>
              <a:rPr lang="en-US" sz="2000" dirty="0"/>
              <a:t>Private --- method accessible only to its own class</a:t>
            </a:r>
          </a:p>
          <a:p>
            <a:pPr lvl="1"/>
            <a:r>
              <a:rPr lang="en-US" sz="2000" dirty="0"/>
              <a:t>Assume that subclasses cannot modify the accessibility defined by a superclass (e.g., a method defined private by a superclass cannot be made private by an overriding implementation)</a:t>
            </a:r>
          </a:p>
          <a:p>
            <a:endParaRPr lang="en-US" sz="2400" dirty="0" smtClean="0"/>
          </a:p>
          <a:p>
            <a:r>
              <a:rPr lang="en-US" sz="2400" dirty="0" smtClean="0"/>
              <a:t>Why </a:t>
            </a:r>
            <a:r>
              <a:rPr lang="en-US" sz="2400" dirty="0"/>
              <a:t>is it helpful to have the assumption that access qualifiers are not modified by subclasses?</a:t>
            </a:r>
          </a:p>
        </p:txBody>
      </p:sp>
    </p:spTree>
    <p:extLst>
      <p:ext uri="{BB962C8B-B14F-4D97-AF65-F5344CB8AC3E}">
        <p14:creationId xmlns:p14="http://schemas.microsoft.com/office/powerpoint/2010/main" val="562401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0B0D4C4-A783-4DFA-94E6-81EFA980F3ED}" type="slidenum">
              <a:rPr lang="he-IL" altLang="en-US"/>
              <a:pPr/>
              <a:t>52</a:t>
            </a:fld>
            <a:endParaRPr lang="en-US" altLang="en-US"/>
          </a:p>
        </p:txBody>
      </p:sp>
      <p:sp>
        <p:nvSpPr>
          <p:cNvPr id="577538" name="Rectangle 2"/>
          <p:cNvSpPr>
            <a:spLocks noGrp="1" noChangeArrowheads="1"/>
          </p:cNvSpPr>
          <p:nvPr>
            <p:ph type="title"/>
          </p:nvPr>
        </p:nvSpPr>
        <p:spPr/>
        <p:txBody>
          <a:bodyPr/>
          <a:lstStyle/>
          <a:p>
            <a:r>
              <a:rPr lang="en-US"/>
              <a:t>Disclaimer</a:t>
            </a:r>
          </a:p>
        </p:txBody>
      </p:sp>
      <p:sp>
        <p:nvSpPr>
          <p:cNvPr id="577539" name="Rectangle 3"/>
          <p:cNvSpPr>
            <a:spLocks noGrp="1" noChangeArrowheads="1"/>
          </p:cNvSpPr>
          <p:nvPr>
            <p:ph type="body" idx="1"/>
          </p:nvPr>
        </p:nvSpPr>
        <p:spPr/>
        <p:txBody>
          <a:bodyPr/>
          <a:lstStyle/>
          <a:p>
            <a:pPr>
              <a:buFontTx/>
              <a:buNone/>
            </a:pPr>
            <a:r>
              <a:rPr lang="en-US" dirty="0"/>
              <a:t>Questions provided here are just a sample of reasonable questions and do not cover all course material.</a:t>
            </a:r>
          </a:p>
          <a:p>
            <a:pPr>
              <a:buFontTx/>
              <a:buNone/>
            </a:pPr>
            <a:endParaRPr lang="en-US" dirty="0" smtClean="0"/>
          </a:p>
          <a:p>
            <a:pPr>
              <a:buFontTx/>
              <a:buNone/>
            </a:pPr>
            <a:r>
              <a:rPr lang="en-US" i="1" dirty="0" smtClean="0"/>
              <a:t>In </a:t>
            </a:r>
            <a:r>
              <a:rPr lang="en-US" i="1" dirty="0"/>
              <a:t>particular, emphasis in this collection was on parsing, neglecting other topics.</a:t>
            </a:r>
          </a:p>
        </p:txBody>
      </p:sp>
    </p:spTree>
    <p:extLst>
      <p:ext uri="{BB962C8B-B14F-4D97-AF65-F5344CB8AC3E}">
        <p14:creationId xmlns:p14="http://schemas.microsoft.com/office/powerpoint/2010/main" val="2149172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3911378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4B272C-DEEC-4948-9890-0BACDC7FCA51}" type="slidenum">
              <a:rPr lang="he-IL" altLang="en-US"/>
              <a:pPr/>
              <a:t>54</a:t>
            </a:fld>
            <a:endParaRPr lang="en-US" altLang="en-US"/>
          </a:p>
        </p:txBody>
      </p:sp>
      <p:sp>
        <p:nvSpPr>
          <p:cNvPr id="581634" name="Rectangle 2"/>
          <p:cNvSpPr>
            <a:spLocks noGrp="1" noChangeArrowheads="1"/>
          </p:cNvSpPr>
          <p:nvPr>
            <p:ph type="title"/>
          </p:nvPr>
        </p:nvSpPr>
        <p:spPr/>
        <p:txBody>
          <a:bodyPr/>
          <a:lstStyle/>
          <a:p>
            <a:r>
              <a:rPr lang="en-US" dirty="0" smtClean="0"/>
              <a:t>Q17 </a:t>
            </a:r>
            <a:endParaRPr lang="en-US" dirty="0"/>
          </a:p>
        </p:txBody>
      </p:sp>
      <p:sp>
        <p:nvSpPr>
          <p:cNvPr id="581635" name="Rectangle 3"/>
          <p:cNvSpPr>
            <a:spLocks noGrp="1" noChangeArrowheads="1"/>
          </p:cNvSpPr>
          <p:nvPr>
            <p:ph type="body" idx="1"/>
          </p:nvPr>
        </p:nvSpPr>
        <p:spPr/>
        <p:txBody>
          <a:bodyPr/>
          <a:lstStyle/>
          <a:p>
            <a:pPr>
              <a:lnSpc>
                <a:spcPct val="80000"/>
              </a:lnSpc>
              <a:buFontTx/>
              <a:buNone/>
            </a:pPr>
            <a:r>
              <a:rPr lang="en-US" sz="2400"/>
              <a:t>Calculate nullable, FIRST and FOLLOW sets for the following grammar</a:t>
            </a:r>
          </a:p>
          <a:p>
            <a:pPr>
              <a:lnSpc>
                <a:spcPct val="80000"/>
              </a:lnSpc>
              <a:buFontTx/>
              <a:buNone/>
            </a:pPr>
            <a:endParaRPr lang="en-US" sz="2400"/>
          </a:p>
          <a:p>
            <a:pPr>
              <a:lnSpc>
                <a:spcPct val="80000"/>
              </a:lnSpc>
              <a:buFontTx/>
              <a:buNone/>
            </a:pPr>
            <a:r>
              <a:rPr lang="en-US" sz="2400"/>
              <a:t>S </a:t>
            </a:r>
            <a:r>
              <a:rPr lang="en-US" sz="2400">
                <a:sym typeface="Symbol" pitchFamily="18" charset="2"/>
              </a:rPr>
              <a:t></a:t>
            </a:r>
            <a:r>
              <a:rPr lang="en-US" sz="2400"/>
              <a:t> uBDz</a:t>
            </a:r>
          </a:p>
          <a:p>
            <a:pPr>
              <a:lnSpc>
                <a:spcPct val="80000"/>
              </a:lnSpc>
              <a:buFontTx/>
              <a:buNone/>
            </a:pPr>
            <a:r>
              <a:rPr lang="en-US" sz="2400"/>
              <a:t>B </a:t>
            </a:r>
            <a:r>
              <a:rPr lang="en-US" sz="2400">
                <a:sym typeface="Symbol" pitchFamily="18" charset="2"/>
              </a:rPr>
              <a:t></a:t>
            </a:r>
            <a:r>
              <a:rPr lang="en-US" sz="2400"/>
              <a:t> Bv</a:t>
            </a:r>
          </a:p>
          <a:p>
            <a:pPr>
              <a:lnSpc>
                <a:spcPct val="80000"/>
              </a:lnSpc>
              <a:buFontTx/>
              <a:buNone/>
            </a:pPr>
            <a:r>
              <a:rPr lang="en-US" sz="2400"/>
              <a:t>B </a:t>
            </a:r>
            <a:r>
              <a:rPr lang="en-US" sz="2400">
                <a:sym typeface="Symbol" pitchFamily="18" charset="2"/>
              </a:rPr>
              <a:t></a:t>
            </a:r>
            <a:r>
              <a:rPr lang="en-US" sz="2400"/>
              <a:t> w</a:t>
            </a:r>
          </a:p>
          <a:p>
            <a:pPr>
              <a:lnSpc>
                <a:spcPct val="80000"/>
              </a:lnSpc>
              <a:buFontTx/>
              <a:buNone/>
            </a:pPr>
            <a:r>
              <a:rPr lang="en-US" sz="2400"/>
              <a:t>D </a:t>
            </a:r>
            <a:r>
              <a:rPr lang="en-US" sz="2400">
                <a:sym typeface="Symbol" pitchFamily="18" charset="2"/>
              </a:rPr>
              <a:t></a:t>
            </a:r>
            <a:r>
              <a:rPr lang="en-US" sz="2400"/>
              <a:t> EF</a:t>
            </a:r>
          </a:p>
          <a:p>
            <a:pPr>
              <a:lnSpc>
                <a:spcPct val="80000"/>
              </a:lnSpc>
              <a:buFontTx/>
              <a:buNone/>
            </a:pPr>
            <a:r>
              <a:rPr lang="en-US" sz="2400"/>
              <a:t>E </a:t>
            </a:r>
            <a:r>
              <a:rPr lang="en-US" sz="2400">
                <a:sym typeface="Symbol" pitchFamily="18" charset="2"/>
              </a:rPr>
              <a:t></a:t>
            </a:r>
            <a:r>
              <a:rPr lang="en-US" sz="2400"/>
              <a:t> y</a:t>
            </a:r>
          </a:p>
          <a:p>
            <a:pPr>
              <a:lnSpc>
                <a:spcPct val="80000"/>
              </a:lnSpc>
              <a:buFontTx/>
              <a:buNone/>
            </a:pPr>
            <a:r>
              <a:rPr lang="en-US" sz="2400"/>
              <a:t>E </a:t>
            </a:r>
            <a:r>
              <a:rPr lang="en-US" sz="2400">
                <a:sym typeface="Symbol" pitchFamily="18" charset="2"/>
              </a:rPr>
              <a:t> </a:t>
            </a:r>
            <a:r>
              <a:rPr lang="en-US" sz="2400">
                <a:sym typeface="Math A" pitchFamily="18" charset="2"/>
              </a:rPr>
              <a:t></a:t>
            </a:r>
          </a:p>
          <a:p>
            <a:pPr>
              <a:lnSpc>
                <a:spcPct val="80000"/>
              </a:lnSpc>
              <a:buFontTx/>
              <a:buNone/>
            </a:pPr>
            <a:r>
              <a:rPr lang="en-US" sz="2400"/>
              <a:t>F </a:t>
            </a:r>
            <a:r>
              <a:rPr lang="en-US" sz="2400">
                <a:sym typeface="Symbol" pitchFamily="18" charset="2"/>
              </a:rPr>
              <a:t></a:t>
            </a:r>
            <a:r>
              <a:rPr lang="en-US" sz="2400"/>
              <a:t> x</a:t>
            </a:r>
          </a:p>
          <a:p>
            <a:pPr>
              <a:lnSpc>
                <a:spcPct val="80000"/>
              </a:lnSpc>
              <a:buFontTx/>
              <a:buNone/>
            </a:pPr>
            <a:r>
              <a:rPr lang="en-US" sz="2400"/>
              <a:t>F </a:t>
            </a:r>
            <a:r>
              <a:rPr lang="en-US" sz="2400">
                <a:sym typeface="Symbol" pitchFamily="18" charset="2"/>
              </a:rPr>
              <a:t> </a:t>
            </a:r>
            <a:r>
              <a:rPr lang="en-US" sz="2400">
                <a:sym typeface="Math A" pitchFamily="18" charset="2"/>
              </a:rPr>
              <a:t></a:t>
            </a:r>
          </a:p>
        </p:txBody>
      </p:sp>
    </p:spTree>
    <p:extLst>
      <p:ext uri="{BB962C8B-B14F-4D97-AF65-F5344CB8AC3E}">
        <p14:creationId xmlns:p14="http://schemas.microsoft.com/office/powerpoint/2010/main" val="3131149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en-US" dirty="0"/>
              <a:t>Answer </a:t>
            </a:r>
            <a:r>
              <a:rPr lang="en-US" dirty="0" smtClean="0"/>
              <a:t>Q17</a:t>
            </a:r>
            <a:endParaRPr lang="en-US" dirty="0"/>
          </a:p>
        </p:txBody>
      </p:sp>
      <p:graphicFrame>
        <p:nvGraphicFramePr>
          <p:cNvPr id="582702" name="Group 46"/>
          <p:cNvGraphicFramePr>
            <a:graphicFrameLocks noGrp="1"/>
          </p:cNvGraphicFramePr>
          <p:nvPr>
            <p:ph sz="half" idx="2"/>
          </p:nvPr>
        </p:nvGraphicFramePr>
        <p:xfrm>
          <a:off x="1371600" y="1600200"/>
          <a:ext cx="6324600" cy="4778376"/>
        </p:xfrm>
        <a:graphic>
          <a:graphicData uri="http://schemas.openxmlformats.org/drawingml/2006/table">
            <a:tbl>
              <a:tblPr/>
              <a:tblGrid>
                <a:gridCol w="1581150"/>
                <a:gridCol w="1581150"/>
                <a:gridCol w="1581150"/>
                <a:gridCol w="1581150"/>
              </a:tblGrid>
              <a:tr h="7969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1" lang="en-US" sz="24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s-ES" sz="2400" b="0" i="0" u="none" strike="noStrike" cap="none" normalizeH="0" baseline="0" smtClean="0">
                          <a:ln>
                            <a:noFill/>
                          </a:ln>
                          <a:solidFill>
                            <a:schemeClr val="tx1"/>
                          </a:solidFill>
                          <a:effectLst/>
                          <a:latin typeface="Tahoma" pitchFamily="34" charset="0"/>
                        </a:rPr>
                        <a:t>nullable</a:t>
                      </a:r>
                      <a:endParaRPr kumimoji="1"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s-ES" sz="2400" b="0" i="0" u="none" strike="noStrike" cap="none" normalizeH="0" baseline="0" smtClean="0">
                          <a:ln>
                            <a:noFill/>
                          </a:ln>
                          <a:solidFill>
                            <a:schemeClr val="tx1"/>
                          </a:solidFill>
                          <a:effectLst/>
                          <a:latin typeface="Tahoma" pitchFamily="34" charset="0"/>
                        </a:rPr>
                        <a:t>FIRST</a:t>
                      </a:r>
                      <a:endParaRPr kumimoji="1"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s-ES" sz="2400" b="0" i="0" u="none" strike="noStrike" cap="none" normalizeH="0" baseline="0" smtClean="0">
                          <a:ln>
                            <a:noFill/>
                          </a:ln>
                          <a:solidFill>
                            <a:schemeClr val="tx1"/>
                          </a:solidFill>
                          <a:effectLst/>
                          <a:latin typeface="Tahoma" pitchFamily="34" charset="0"/>
                        </a:rPr>
                        <a:t>FOLLOW</a:t>
                      </a:r>
                      <a:endParaRPr kumimoji="1"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33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s-ES" sz="2400" b="0" i="0" u="none" strike="noStrike" cap="none" normalizeH="0" baseline="0" smtClean="0">
                          <a:ln>
                            <a:noFill/>
                          </a:ln>
                          <a:solidFill>
                            <a:schemeClr val="tx1"/>
                          </a:solidFill>
                          <a:effectLst/>
                          <a:latin typeface="Tahoma" pitchFamily="34" charset="0"/>
                        </a:rPr>
                        <a:t>B</a:t>
                      </a:r>
                      <a:endParaRPr kumimoji="1" lang="en-US" sz="2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v,x,y,z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9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x,y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33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x,z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9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9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1" lang="en-US" sz="2400" b="0" i="0" u="none" strike="noStrike" cap="none" normalizeH="0" baseline="0" smtClean="0">
                          <a:ln>
                            <a:noFill/>
                          </a:ln>
                          <a:solidFill>
                            <a:schemeClr val="tx1"/>
                          </a:solidFill>
                          <a:effectLst/>
                          <a:latin typeface="Tahoma"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1"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86150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E31EFF8-52C4-4ADC-B632-FFDF73B2C055}" type="slidenum">
              <a:rPr lang="he-IL" altLang="en-US"/>
              <a:pPr/>
              <a:t>56</a:t>
            </a:fld>
            <a:endParaRPr lang="en-US" altLang="en-US"/>
          </a:p>
        </p:txBody>
      </p:sp>
      <p:sp>
        <p:nvSpPr>
          <p:cNvPr id="584706" name="Rectangle 2"/>
          <p:cNvSpPr>
            <a:spLocks noGrp="1" noChangeArrowheads="1"/>
          </p:cNvSpPr>
          <p:nvPr>
            <p:ph type="title"/>
          </p:nvPr>
        </p:nvSpPr>
        <p:spPr/>
        <p:txBody>
          <a:bodyPr/>
          <a:lstStyle/>
          <a:p>
            <a:r>
              <a:rPr lang="en-US" sz="3400" dirty="0" smtClean="0"/>
              <a:t>Q18 </a:t>
            </a:r>
            <a:r>
              <a:rPr lang="en-US" sz="3400" dirty="0"/>
              <a:t>Problem 3.8 from [</a:t>
            </a:r>
            <a:r>
              <a:rPr lang="en-US" sz="3400" dirty="0" err="1"/>
              <a:t>Appel</a:t>
            </a:r>
            <a:r>
              <a:rPr lang="en-US" sz="3400" dirty="0"/>
              <a:t>]</a:t>
            </a:r>
          </a:p>
        </p:txBody>
      </p:sp>
      <p:sp>
        <p:nvSpPr>
          <p:cNvPr id="584707" name="Rectangle 3"/>
          <p:cNvSpPr>
            <a:spLocks noGrp="1" noChangeArrowheads="1"/>
          </p:cNvSpPr>
          <p:nvPr>
            <p:ph type="body" idx="1"/>
          </p:nvPr>
        </p:nvSpPr>
        <p:spPr>
          <a:xfrm>
            <a:off x="457200" y="1447800"/>
            <a:ext cx="8178800" cy="4171950"/>
          </a:xfrm>
        </p:spPr>
        <p:txBody>
          <a:bodyPr/>
          <a:lstStyle/>
          <a:p>
            <a:pPr>
              <a:lnSpc>
                <a:spcPct val="80000"/>
              </a:lnSpc>
              <a:buFontTx/>
              <a:buNone/>
            </a:pPr>
            <a:endParaRPr lang="en-US" sz="2400"/>
          </a:p>
          <a:p>
            <a:pPr>
              <a:lnSpc>
                <a:spcPct val="80000"/>
              </a:lnSpc>
              <a:buFontTx/>
              <a:buNone/>
            </a:pPr>
            <a:r>
              <a:rPr lang="en-US" sz="2400"/>
              <a:t>A simple left-recursive grammar:</a:t>
            </a:r>
          </a:p>
          <a:p>
            <a:pPr>
              <a:lnSpc>
                <a:spcPct val="80000"/>
              </a:lnSpc>
              <a:buFontTx/>
              <a:buNone/>
            </a:pPr>
            <a:r>
              <a:rPr lang="en-US" sz="2400"/>
              <a:t>  S </a:t>
            </a:r>
            <a:r>
              <a:rPr lang="en-US" sz="2400">
                <a:sym typeface="Symbol" pitchFamily="18" charset="2"/>
              </a:rPr>
              <a:t></a:t>
            </a:r>
            <a:r>
              <a:rPr lang="en-US" sz="2400"/>
              <a:t> S + a</a:t>
            </a:r>
          </a:p>
          <a:p>
            <a:pPr>
              <a:lnSpc>
                <a:spcPct val="80000"/>
              </a:lnSpc>
              <a:buFontTx/>
              <a:buNone/>
            </a:pPr>
            <a:r>
              <a:rPr lang="en-US" sz="2400"/>
              <a:t>  S </a:t>
            </a:r>
            <a:r>
              <a:rPr lang="en-US" sz="2400">
                <a:sym typeface="Symbol" pitchFamily="18" charset="2"/>
              </a:rPr>
              <a:t></a:t>
            </a:r>
            <a:r>
              <a:rPr lang="en-US" sz="2400"/>
              <a:t> a</a:t>
            </a:r>
          </a:p>
          <a:p>
            <a:pPr>
              <a:lnSpc>
                <a:spcPct val="80000"/>
              </a:lnSpc>
              <a:buFontTx/>
              <a:buNone/>
            </a:pPr>
            <a:endParaRPr lang="en-US" sz="2400"/>
          </a:p>
          <a:p>
            <a:pPr>
              <a:lnSpc>
                <a:spcPct val="80000"/>
              </a:lnSpc>
              <a:buFontTx/>
              <a:buNone/>
            </a:pPr>
            <a:r>
              <a:rPr lang="en-US" sz="2400"/>
              <a:t>A simple right-recursive grammar that accepts the same language:</a:t>
            </a:r>
          </a:p>
          <a:p>
            <a:pPr>
              <a:lnSpc>
                <a:spcPct val="80000"/>
              </a:lnSpc>
              <a:buFontTx/>
              <a:buNone/>
            </a:pPr>
            <a:r>
              <a:rPr lang="en-US" sz="2400"/>
              <a:t>  S </a:t>
            </a:r>
            <a:r>
              <a:rPr lang="en-US" sz="2400">
                <a:sym typeface="Symbol" pitchFamily="18" charset="2"/>
              </a:rPr>
              <a:t></a:t>
            </a:r>
            <a:r>
              <a:rPr lang="en-US" sz="2400"/>
              <a:t> a + S</a:t>
            </a:r>
          </a:p>
          <a:p>
            <a:pPr>
              <a:lnSpc>
                <a:spcPct val="80000"/>
              </a:lnSpc>
              <a:buFontTx/>
              <a:buNone/>
            </a:pPr>
            <a:r>
              <a:rPr lang="en-US" sz="2400"/>
              <a:t>  S </a:t>
            </a:r>
            <a:r>
              <a:rPr lang="en-US" sz="2400">
                <a:sym typeface="Symbol" pitchFamily="18" charset="2"/>
              </a:rPr>
              <a:t></a:t>
            </a:r>
            <a:r>
              <a:rPr lang="en-US" sz="2400"/>
              <a:t> a</a:t>
            </a:r>
          </a:p>
          <a:p>
            <a:pPr>
              <a:lnSpc>
                <a:spcPct val="80000"/>
              </a:lnSpc>
              <a:buFontTx/>
              <a:buNone/>
            </a:pPr>
            <a:endParaRPr lang="en-US" sz="2400"/>
          </a:p>
          <a:p>
            <a:pPr>
              <a:lnSpc>
                <a:spcPct val="80000"/>
              </a:lnSpc>
              <a:buFontTx/>
              <a:buNone/>
            </a:pPr>
            <a:r>
              <a:rPr lang="en-US" sz="2400"/>
              <a:t>Which has better behavior for shift-reduce parsing?</a:t>
            </a:r>
          </a:p>
        </p:txBody>
      </p:sp>
    </p:spTree>
    <p:extLst>
      <p:ext uri="{BB962C8B-B14F-4D97-AF65-F5344CB8AC3E}">
        <p14:creationId xmlns:p14="http://schemas.microsoft.com/office/powerpoint/2010/main" val="2455304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D9BE9E0-DD15-4B60-9195-2365C2417FCC}" type="slidenum">
              <a:rPr lang="he-IL" altLang="en-US"/>
              <a:pPr/>
              <a:t>57</a:t>
            </a:fld>
            <a:endParaRPr lang="en-US" altLang="en-US"/>
          </a:p>
        </p:txBody>
      </p:sp>
      <p:sp>
        <p:nvSpPr>
          <p:cNvPr id="585730" name="Rectangle 2"/>
          <p:cNvSpPr>
            <a:spLocks noGrp="1" noChangeArrowheads="1"/>
          </p:cNvSpPr>
          <p:nvPr>
            <p:ph type="title"/>
          </p:nvPr>
        </p:nvSpPr>
        <p:spPr/>
        <p:txBody>
          <a:bodyPr/>
          <a:lstStyle/>
          <a:p>
            <a:r>
              <a:rPr lang="en-US" dirty="0"/>
              <a:t>Answer </a:t>
            </a:r>
            <a:r>
              <a:rPr lang="en-US" dirty="0" smtClean="0"/>
              <a:t>Q18</a:t>
            </a:r>
            <a:endParaRPr lang="en-US" dirty="0"/>
          </a:p>
        </p:txBody>
      </p:sp>
      <p:sp>
        <p:nvSpPr>
          <p:cNvPr id="585731" name="Rectangle 3"/>
          <p:cNvSpPr>
            <a:spLocks noGrp="1" noChangeArrowheads="1"/>
          </p:cNvSpPr>
          <p:nvPr>
            <p:ph type="body" idx="1"/>
          </p:nvPr>
        </p:nvSpPr>
        <p:spPr>
          <a:xfrm>
            <a:off x="457200" y="1371600"/>
            <a:ext cx="6477000" cy="5105400"/>
          </a:xfrm>
        </p:spPr>
        <p:txBody>
          <a:bodyPr>
            <a:normAutofit fontScale="92500" lnSpcReduction="20000"/>
          </a:bodyPr>
          <a:lstStyle/>
          <a:p>
            <a:pPr>
              <a:lnSpc>
                <a:spcPct val="80000"/>
              </a:lnSpc>
              <a:buFontTx/>
              <a:buNone/>
            </a:pPr>
            <a:r>
              <a:rPr lang="en-US" sz="1600"/>
              <a:t>Consider the input string: a+a+a+a+a</a:t>
            </a:r>
          </a:p>
          <a:p>
            <a:pPr>
              <a:lnSpc>
                <a:spcPct val="80000"/>
              </a:lnSpc>
              <a:buFontTx/>
              <a:buNone/>
            </a:pPr>
            <a:endParaRPr lang="en-US" sz="1600"/>
          </a:p>
          <a:p>
            <a:pPr>
              <a:lnSpc>
                <a:spcPct val="80000"/>
              </a:lnSpc>
              <a:buFontTx/>
              <a:buNone/>
            </a:pPr>
            <a:r>
              <a:rPr lang="en-US" sz="1600"/>
              <a:t>For the left-recursive case, the stack looks like:</a:t>
            </a:r>
          </a:p>
          <a:p>
            <a:pPr>
              <a:lnSpc>
                <a:spcPct val="80000"/>
              </a:lnSpc>
              <a:buFontTx/>
              <a:buNone/>
            </a:pPr>
            <a:r>
              <a:rPr lang="en-US" sz="1600"/>
              <a:t>  a (reduce)</a:t>
            </a:r>
          </a:p>
          <a:p>
            <a:pPr>
              <a:lnSpc>
                <a:spcPct val="80000"/>
              </a:lnSpc>
              <a:buFontTx/>
              <a:buNone/>
            </a:pPr>
            <a:r>
              <a:rPr lang="en-US" sz="1600"/>
              <a:t>  S</a:t>
            </a:r>
          </a:p>
          <a:p>
            <a:pPr>
              <a:lnSpc>
                <a:spcPct val="80000"/>
              </a:lnSpc>
              <a:buFontTx/>
              <a:buNone/>
            </a:pPr>
            <a:r>
              <a:rPr lang="en-US" sz="1600"/>
              <a:t>  S +</a:t>
            </a:r>
          </a:p>
          <a:p>
            <a:pPr>
              <a:lnSpc>
                <a:spcPct val="80000"/>
              </a:lnSpc>
              <a:buFontTx/>
              <a:buNone/>
            </a:pPr>
            <a:r>
              <a:rPr lang="en-US" sz="1600"/>
              <a:t>  S + a (reduce)</a:t>
            </a:r>
          </a:p>
          <a:p>
            <a:pPr>
              <a:lnSpc>
                <a:spcPct val="80000"/>
              </a:lnSpc>
              <a:buFontTx/>
              <a:buNone/>
            </a:pPr>
            <a:r>
              <a:rPr lang="en-US" sz="1600"/>
              <a:t>  S </a:t>
            </a:r>
          </a:p>
          <a:p>
            <a:pPr>
              <a:lnSpc>
                <a:spcPct val="80000"/>
              </a:lnSpc>
              <a:buFontTx/>
              <a:buNone/>
            </a:pPr>
            <a:r>
              <a:rPr lang="en-US" sz="1600"/>
              <a:t>  S +</a:t>
            </a:r>
          </a:p>
          <a:p>
            <a:pPr>
              <a:lnSpc>
                <a:spcPct val="80000"/>
              </a:lnSpc>
              <a:buFontTx/>
              <a:buNone/>
            </a:pPr>
            <a:r>
              <a:rPr lang="en-US" sz="1600"/>
              <a:t>  S + a (reduce)</a:t>
            </a:r>
          </a:p>
          <a:p>
            <a:pPr>
              <a:lnSpc>
                <a:spcPct val="80000"/>
              </a:lnSpc>
              <a:buFontTx/>
              <a:buNone/>
            </a:pPr>
            <a:r>
              <a:rPr lang="en-US" sz="1600"/>
              <a:t>  S </a:t>
            </a:r>
          </a:p>
          <a:p>
            <a:pPr>
              <a:lnSpc>
                <a:spcPct val="80000"/>
              </a:lnSpc>
              <a:buFontTx/>
              <a:buNone/>
            </a:pPr>
            <a:r>
              <a:rPr lang="en-US" sz="1600"/>
              <a:t>  S +</a:t>
            </a:r>
          </a:p>
          <a:p>
            <a:pPr>
              <a:lnSpc>
                <a:spcPct val="80000"/>
              </a:lnSpc>
              <a:buFontTx/>
              <a:buNone/>
            </a:pPr>
            <a:r>
              <a:rPr lang="en-US" sz="1600"/>
              <a:t>  S + a (reduce)</a:t>
            </a:r>
          </a:p>
          <a:p>
            <a:pPr>
              <a:lnSpc>
                <a:spcPct val="80000"/>
              </a:lnSpc>
              <a:buFontTx/>
              <a:buNone/>
            </a:pPr>
            <a:r>
              <a:rPr lang="en-US" sz="1600"/>
              <a:t>  S </a:t>
            </a:r>
          </a:p>
          <a:p>
            <a:pPr>
              <a:lnSpc>
                <a:spcPct val="80000"/>
              </a:lnSpc>
              <a:buFontTx/>
              <a:buNone/>
            </a:pPr>
            <a:r>
              <a:rPr lang="en-US" sz="1600"/>
              <a:t>  S +</a:t>
            </a:r>
          </a:p>
          <a:p>
            <a:pPr>
              <a:lnSpc>
                <a:spcPct val="80000"/>
              </a:lnSpc>
              <a:buFontTx/>
              <a:buNone/>
            </a:pPr>
            <a:r>
              <a:rPr lang="en-US" sz="1600"/>
              <a:t>  S + a (reduce)</a:t>
            </a:r>
          </a:p>
          <a:p>
            <a:pPr>
              <a:lnSpc>
                <a:spcPct val="80000"/>
              </a:lnSpc>
              <a:buFontTx/>
              <a:buNone/>
            </a:pPr>
            <a:r>
              <a:rPr lang="en-US" sz="1600"/>
              <a:t>  S</a:t>
            </a:r>
          </a:p>
          <a:p>
            <a:pPr>
              <a:lnSpc>
                <a:spcPct val="80000"/>
              </a:lnSpc>
              <a:buFontTx/>
              <a:buNone/>
            </a:pPr>
            <a:endParaRPr lang="en-US" sz="1600"/>
          </a:p>
          <a:p>
            <a:pPr>
              <a:lnSpc>
                <a:spcPct val="80000"/>
              </a:lnSpc>
              <a:buFontTx/>
              <a:buNone/>
            </a:pPr>
            <a:r>
              <a:rPr lang="en-US" sz="1600"/>
              <a:t>The stack never has more than three items on it. In general, with</a:t>
            </a:r>
          </a:p>
          <a:p>
            <a:pPr>
              <a:lnSpc>
                <a:spcPct val="80000"/>
              </a:lnSpc>
              <a:buFontTx/>
              <a:buNone/>
            </a:pPr>
            <a:r>
              <a:rPr lang="en-US" sz="1600"/>
              <a:t>LR-parsing of left-recursive grammars, an input string of length O(n)</a:t>
            </a:r>
          </a:p>
          <a:p>
            <a:pPr>
              <a:lnSpc>
                <a:spcPct val="80000"/>
              </a:lnSpc>
              <a:buFontTx/>
              <a:buNone/>
            </a:pPr>
            <a:r>
              <a:rPr lang="en-US" sz="1600"/>
              <a:t>requires only O(1) space on the stack.</a:t>
            </a:r>
          </a:p>
          <a:p>
            <a:pPr>
              <a:lnSpc>
                <a:spcPct val="80000"/>
              </a:lnSpc>
              <a:buFontTx/>
              <a:buNone/>
            </a:pPr>
            <a:endParaRPr lang="en-US" sz="1600"/>
          </a:p>
        </p:txBody>
      </p:sp>
    </p:spTree>
    <p:extLst>
      <p:ext uri="{BB962C8B-B14F-4D97-AF65-F5344CB8AC3E}">
        <p14:creationId xmlns:p14="http://schemas.microsoft.com/office/powerpoint/2010/main" val="2035542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317E995-5976-43E0-8761-20B434ABFC58}" type="slidenum">
              <a:rPr lang="he-IL" altLang="en-US"/>
              <a:pPr/>
              <a:t>58</a:t>
            </a:fld>
            <a:endParaRPr lang="en-US" altLang="en-US"/>
          </a:p>
        </p:txBody>
      </p:sp>
      <p:sp>
        <p:nvSpPr>
          <p:cNvPr id="586754" name="Rectangle 2"/>
          <p:cNvSpPr>
            <a:spLocks noGrp="1" noChangeArrowheads="1"/>
          </p:cNvSpPr>
          <p:nvPr>
            <p:ph type="title"/>
          </p:nvPr>
        </p:nvSpPr>
        <p:spPr/>
        <p:txBody>
          <a:bodyPr/>
          <a:lstStyle/>
          <a:p>
            <a:r>
              <a:rPr lang="en-US" dirty="0"/>
              <a:t>Answer </a:t>
            </a:r>
            <a:r>
              <a:rPr lang="en-US" dirty="0" smtClean="0"/>
              <a:t>Q18</a:t>
            </a:r>
            <a:endParaRPr lang="en-US" dirty="0"/>
          </a:p>
        </p:txBody>
      </p:sp>
      <p:sp>
        <p:nvSpPr>
          <p:cNvPr id="586755" name="Rectangle 3"/>
          <p:cNvSpPr>
            <a:spLocks noGrp="1" noChangeArrowheads="1"/>
          </p:cNvSpPr>
          <p:nvPr>
            <p:ph type="body" idx="1"/>
          </p:nvPr>
        </p:nvSpPr>
        <p:spPr>
          <a:xfrm>
            <a:off x="457200" y="1371600"/>
            <a:ext cx="7848600" cy="5105400"/>
          </a:xfrm>
        </p:spPr>
        <p:txBody>
          <a:bodyPr>
            <a:normAutofit lnSpcReduction="10000"/>
          </a:bodyPr>
          <a:lstStyle/>
          <a:p>
            <a:pPr>
              <a:lnSpc>
                <a:spcPct val="80000"/>
              </a:lnSpc>
              <a:buFontTx/>
              <a:buNone/>
            </a:pPr>
            <a:r>
              <a:rPr lang="en-US" sz="1800"/>
              <a:t> </a:t>
            </a:r>
            <a:r>
              <a:rPr lang="en-US" sz="1600"/>
              <a:t>For the right-recursive case, the stack looks like:</a:t>
            </a:r>
          </a:p>
          <a:p>
            <a:pPr>
              <a:lnSpc>
                <a:spcPct val="80000"/>
              </a:lnSpc>
              <a:buFontTx/>
              <a:buNone/>
            </a:pPr>
            <a:r>
              <a:rPr lang="en-US" sz="1600"/>
              <a:t>  a </a:t>
            </a:r>
          </a:p>
          <a:p>
            <a:pPr>
              <a:lnSpc>
                <a:spcPct val="80000"/>
              </a:lnSpc>
              <a:buFontTx/>
              <a:buNone/>
            </a:pPr>
            <a:r>
              <a:rPr lang="en-US" sz="1600"/>
              <a:t>  a +</a:t>
            </a:r>
          </a:p>
          <a:p>
            <a:pPr>
              <a:lnSpc>
                <a:spcPct val="80000"/>
              </a:lnSpc>
              <a:buFontTx/>
              <a:buNone/>
            </a:pPr>
            <a:r>
              <a:rPr lang="en-US" sz="1600"/>
              <a:t>  a + a </a:t>
            </a:r>
          </a:p>
          <a:p>
            <a:pPr>
              <a:lnSpc>
                <a:spcPct val="80000"/>
              </a:lnSpc>
              <a:buFontTx/>
              <a:buNone/>
            </a:pPr>
            <a:r>
              <a:rPr lang="en-US" sz="1600"/>
              <a:t>  a + a + </a:t>
            </a:r>
          </a:p>
          <a:p>
            <a:pPr>
              <a:lnSpc>
                <a:spcPct val="80000"/>
              </a:lnSpc>
              <a:buFontTx/>
              <a:buNone/>
            </a:pPr>
            <a:r>
              <a:rPr lang="en-US" sz="1600"/>
              <a:t>  a + a + a</a:t>
            </a:r>
          </a:p>
          <a:p>
            <a:pPr>
              <a:lnSpc>
                <a:spcPct val="80000"/>
              </a:lnSpc>
              <a:buFontTx/>
              <a:buNone/>
            </a:pPr>
            <a:r>
              <a:rPr lang="en-US" sz="1600"/>
              <a:t>  a + a + a </a:t>
            </a:r>
          </a:p>
          <a:p>
            <a:pPr>
              <a:lnSpc>
                <a:spcPct val="80000"/>
              </a:lnSpc>
              <a:buFontTx/>
              <a:buNone/>
            </a:pPr>
            <a:r>
              <a:rPr lang="en-US" sz="1600"/>
              <a:t>  a + a + a + a</a:t>
            </a:r>
          </a:p>
          <a:p>
            <a:pPr>
              <a:lnSpc>
                <a:spcPct val="80000"/>
              </a:lnSpc>
              <a:buFontTx/>
              <a:buNone/>
            </a:pPr>
            <a:r>
              <a:rPr lang="en-US" sz="1600"/>
              <a:t>  a + a + a + a +</a:t>
            </a:r>
          </a:p>
          <a:p>
            <a:pPr>
              <a:lnSpc>
                <a:spcPct val="80000"/>
              </a:lnSpc>
              <a:buFontTx/>
              <a:buNone/>
            </a:pPr>
            <a:r>
              <a:rPr lang="en-US" sz="1600"/>
              <a:t>  a + a + a + a + a (reduce)</a:t>
            </a:r>
          </a:p>
          <a:p>
            <a:pPr>
              <a:lnSpc>
                <a:spcPct val="80000"/>
              </a:lnSpc>
              <a:buFontTx/>
              <a:buNone/>
            </a:pPr>
            <a:r>
              <a:rPr lang="en-US" sz="1600"/>
              <a:t>  a + a + a + a + S (reduce)</a:t>
            </a:r>
          </a:p>
          <a:p>
            <a:pPr>
              <a:lnSpc>
                <a:spcPct val="80000"/>
              </a:lnSpc>
              <a:buFontTx/>
              <a:buNone/>
            </a:pPr>
            <a:r>
              <a:rPr lang="en-US" sz="1600"/>
              <a:t>  a + a + a + S (reduce)</a:t>
            </a:r>
          </a:p>
          <a:p>
            <a:pPr>
              <a:lnSpc>
                <a:spcPct val="80000"/>
              </a:lnSpc>
              <a:buFontTx/>
              <a:buNone/>
            </a:pPr>
            <a:r>
              <a:rPr lang="en-US" sz="1600"/>
              <a:t>  a + a + S (reduce)</a:t>
            </a:r>
          </a:p>
          <a:p>
            <a:pPr>
              <a:lnSpc>
                <a:spcPct val="80000"/>
              </a:lnSpc>
              <a:buFontTx/>
              <a:buNone/>
            </a:pPr>
            <a:r>
              <a:rPr lang="en-US" sz="1600"/>
              <a:t>  a + S (reduce)</a:t>
            </a:r>
          </a:p>
          <a:p>
            <a:pPr>
              <a:lnSpc>
                <a:spcPct val="80000"/>
              </a:lnSpc>
              <a:buFontTx/>
              <a:buNone/>
            </a:pPr>
            <a:r>
              <a:rPr lang="en-US" sz="1600"/>
              <a:t>  S</a:t>
            </a:r>
          </a:p>
          <a:p>
            <a:pPr>
              <a:lnSpc>
                <a:spcPct val="80000"/>
              </a:lnSpc>
              <a:buFontTx/>
              <a:buNone/>
            </a:pPr>
            <a:endParaRPr lang="en-US" sz="1600"/>
          </a:p>
          <a:p>
            <a:pPr>
              <a:lnSpc>
                <a:spcPct val="80000"/>
              </a:lnSpc>
              <a:buFontTx/>
              <a:buNone/>
            </a:pPr>
            <a:r>
              <a:rPr lang="en-US" sz="1600"/>
              <a:t>The stack grows as large as the input string. In general, with LR-parsing</a:t>
            </a:r>
          </a:p>
          <a:p>
            <a:pPr>
              <a:lnSpc>
                <a:spcPct val="80000"/>
              </a:lnSpc>
              <a:buFontTx/>
              <a:buNone/>
            </a:pPr>
            <a:r>
              <a:rPr lang="en-US" sz="1600"/>
              <a:t>of right-recursive grammars, an input string of length O(n) requires </a:t>
            </a:r>
          </a:p>
          <a:p>
            <a:pPr>
              <a:lnSpc>
                <a:spcPct val="80000"/>
              </a:lnSpc>
              <a:buFontTx/>
              <a:buNone/>
            </a:pPr>
            <a:r>
              <a:rPr lang="en-US" sz="1600"/>
              <a:t>O(n) space on the stack.</a:t>
            </a:r>
            <a:endParaRPr lang="en-US" sz="1800"/>
          </a:p>
        </p:txBody>
      </p:sp>
      <p:sp>
        <p:nvSpPr>
          <p:cNvPr id="586756" name="Text Box 4"/>
          <p:cNvSpPr txBox="1">
            <a:spLocks noChangeArrowheads="1"/>
          </p:cNvSpPr>
          <p:nvPr/>
        </p:nvSpPr>
        <p:spPr bwMode="auto">
          <a:xfrm>
            <a:off x="676275" y="6415088"/>
            <a:ext cx="7629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(taken from http://science.slc.edu/~msiff/old-courses/compilers/notes/parse.html)</a:t>
            </a:r>
          </a:p>
        </p:txBody>
      </p:sp>
    </p:spTree>
    <p:extLst>
      <p:ext uri="{BB962C8B-B14F-4D97-AF65-F5344CB8AC3E}">
        <p14:creationId xmlns:p14="http://schemas.microsoft.com/office/powerpoint/2010/main" val="31989167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19A519D-D90C-4CF2-9895-A54866C3C29C}" type="slidenum">
              <a:rPr lang="he-IL" altLang="en-US"/>
              <a:pPr/>
              <a:t>59</a:t>
            </a:fld>
            <a:endParaRPr lang="en-US" altLang="en-US"/>
          </a:p>
        </p:txBody>
      </p:sp>
      <p:sp>
        <p:nvSpPr>
          <p:cNvPr id="546818" name="Rectangle 2"/>
          <p:cNvSpPr>
            <a:spLocks noGrp="1" noChangeArrowheads="1"/>
          </p:cNvSpPr>
          <p:nvPr>
            <p:ph type="title"/>
          </p:nvPr>
        </p:nvSpPr>
        <p:spPr/>
        <p:txBody>
          <a:bodyPr/>
          <a:lstStyle/>
          <a:p>
            <a:r>
              <a:rPr lang="en-US" dirty="0" smtClean="0"/>
              <a:t>Q19</a:t>
            </a:r>
            <a:endParaRPr lang="en-US" dirty="0"/>
          </a:p>
        </p:txBody>
      </p:sp>
      <p:sp>
        <p:nvSpPr>
          <p:cNvPr id="546819" name="Rectangle 3"/>
          <p:cNvSpPr>
            <a:spLocks noGrp="1" noChangeArrowheads="1"/>
          </p:cNvSpPr>
          <p:nvPr>
            <p:ph type="body" idx="1"/>
          </p:nvPr>
        </p:nvSpPr>
        <p:spPr/>
        <p:txBody>
          <a:bodyPr/>
          <a:lstStyle/>
          <a:p>
            <a:r>
              <a:rPr lang="en-US"/>
              <a:t>derive the LALR(1) automaton (and ACTION/GOTO table) for the following grammar:</a:t>
            </a:r>
          </a:p>
          <a:p>
            <a:endParaRPr lang="en-US" sz="1400"/>
          </a:p>
          <a:p>
            <a:pPr lvl="2">
              <a:buFontTx/>
              <a:buNone/>
            </a:pPr>
            <a:r>
              <a:rPr lang="en-US" sz="2400">
                <a:solidFill>
                  <a:schemeClr val="tx2"/>
                </a:solidFill>
              </a:rPr>
              <a:t>S </a:t>
            </a:r>
            <a:r>
              <a:rPr lang="en-US" sz="2400">
                <a:solidFill>
                  <a:schemeClr val="tx2"/>
                </a:solidFill>
                <a:sym typeface="Symbol" pitchFamily="18" charset="2"/>
              </a:rPr>
              <a:t> A | x b</a:t>
            </a:r>
            <a:endParaRPr lang="en-GB" sz="2400">
              <a:solidFill>
                <a:schemeClr val="tx2"/>
              </a:solidFill>
              <a:sym typeface="Symbol" pitchFamily="18" charset="2"/>
            </a:endParaRPr>
          </a:p>
          <a:p>
            <a:pPr lvl="2">
              <a:buFontTx/>
              <a:buNone/>
            </a:pPr>
            <a:r>
              <a:rPr lang="en-US" sz="2400">
                <a:solidFill>
                  <a:schemeClr val="tx2"/>
                </a:solidFill>
                <a:sym typeface="Symbol" pitchFamily="18" charset="2"/>
              </a:rPr>
              <a:t>A  a A b  |  x</a:t>
            </a:r>
          </a:p>
          <a:p>
            <a:pPr lvl="2">
              <a:buFontTx/>
              <a:buNone/>
            </a:pPr>
            <a:endParaRPr lang="en-US" sz="1400">
              <a:solidFill>
                <a:schemeClr val="tx2"/>
              </a:solidFill>
              <a:sym typeface="Symbol" pitchFamily="18" charset="2"/>
            </a:endParaRPr>
          </a:p>
        </p:txBody>
      </p:sp>
    </p:spTree>
    <p:extLst>
      <p:ext uri="{BB962C8B-B14F-4D97-AF65-F5344CB8AC3E}">
        <p14:creationId xmlns:p14="http://schemas.microsoft.com/office/powerpoint/2010/main" val="38884088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fld id="{807A69BB-2342-4EAA-860E-80CD8515EE17}" type="slidenum">
              <a:rPr lang="en-US"/>
              <a:pPr/>
              <a:t>6</a:t>
            </a:fld>
            <a:endParaRPr lang="en-US"/>
          </a:p>
        </p:txBody>
      </p:sp>
      <p:sp>
        <p:nvSpPr>
          <p:cNvPr id="754690" name="Rectangle 2"/>
          <p:cNvSpPr>
            <a:spLocks noGrp="1" noChangeArrowheads="1"/>
          </p:cNvSpPr>
          <p:nvPr>
            <p:ph type="title"/>
          </p:nvPr>
        </p:nvSpPr>
        <p:spPr/>
        <p:txBody>
          <a:bodyPr/>
          <a:lstStyle/>
          <a:p>
            <a:r>
              <a:rPr lang="en-US" dirty="0"/>
              <a:t>Parsing and AST</a:t>
            </a:r>
          </a:p>
        </p:txBody>
      </p:sp>
      <p:sp>
        <p:nvSpPr>
          <p:cNvPr id="754715" name="Text Box 27"/>
          <p:cNvSpPr txBox="1">
            <a:spLocks noChangeArrowheads="1"/>
          </p:cNvSpPr>
          <p:nvPr/>
        </p:nvSpPr>
        <p:spPr bwMode="auto">
          <a:xfrm>
            <a:off x="287338" y="1341438"/>
            <a:ext cx="4860925" cy="274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SzPct val="60000"/>
              <a:buFont typeface="Wingdings" pitchFamily="2" charset="2"/>
              <a:buNone/>
            </a:pPr>
            <a:r>
              <a:rPr lang="en-US" sz="1200" b="1">
                <a:latin typeface="Courier New" pitchFamily="49" charset="0"/>
                <a:cs typeface="Courier New" pitchFamily="49" charset="0"/>
              </a:rPr>
              <a:t>CLASS,CLASS_ID(Hello),LB,BOOLEAN,ID(state),SEMI …</a:t>
            </a:r>
          </a:p>
        </p:txBody>
      </p:sp>
      <p:grpSp>
        <p:nvGrpSpPr>
          <p:cNvPr id="754718" name="Group 30"/>
          <p:cNvGrpSpPr>
            <a:grpSpLocks/>
          </p:cNvGrpSpPr>
          <p:nvPr/>
        </p:nvGrpSpPr>
        <p:grpSpPr bwMode="auto">
          <a:xfrm>
            <a:off x="428626" y="1736725"/>
            <a:ext cx="5160962" cy="4932363"/>
            <a:chOff x="270" y="1094"/>
            <a:chExt cx="3251" cy="3107"/>
          </a:xfrm>
        </p:grpSpPr>
        <p:sp>
          <p:nvSpPr>
            <p:cNvPr id="754691" name="Text Box 3"/>
            <p:cNvSpPr txBox="1">
              <a:spLocks noChangeArrowheads="1"/>
            </p:cNvSpPr>
            <p:nvPr/>
          </p:nvSpPr>
          <p:spPr bwMode="auto">
            <a:xfrm>
              <a:off x="919" y="1607"/>
              <a:ext cx="3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dirty="0" err="1">
                  <a:cs typeface="Times New Roman" pitchFamily="18" charset="0"/>
                </a:rPr>
                <a:t>prog</a:t>
              </a:r>
              <a:endParaRPr lang="en-US" dirty="0">
                <a:cs typeface="Times New Roman" pitchFamily="18" charset="0"/>
              </a:endParaRPr>
            </a:p>
          </p:txBody>
        </p:sp>
        <p:sp>
          <p:nvSpPr>
            <p:cNvPr id="754692" name="Text Box 4"/>
            <p:cNvSpPr txBox="1">
              <a:spLocks noChangeArrowheads="1"/>
            </p:cNvSpPr>
            <p:nvPr/>
          </p:nvSpPr>
          <p:spPr bwMode="auto">
            <a:xfrm>
              <a:off x="793" y="1982"/>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class_list</a:t>
              </a:r>
            </a:p>
          </p:txBody>
        </p:sp>
        <p:cxnSp>
          <p:nvCxnSpPr>
            <p:cNvPr id="754693" name="AutoShape 5"/>
            <p:cNvCxnSpPr>
              <a:cxnSpLocks noChangeShapeType="1"/>
              <a:stCxn id="754691" idx="2"/>
              <a:endCxn id="754692" idx="0"/>
            </p:cNvCxnSpPr>
            <p:nvPr/>
          </p:nvCxnSpPr>
          <p:spPr bwMode="auto">
            <a:xfrm flipH="1">
              <a:off x="1115" y="1840"/>
              <a:ext cx="2" cy="142"/>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4694" name="Text Box 6"/>
            <p:cNvSpPr txBox="1">
              <a:spLocks noChangeArrowheads="1"/>
            </p:cNvSpPr>
            <p:nvPr/>
          </p:nvSpPr>
          <p:spPr bwMode="auto">
            <a:xfrm>
              <a:off x="914" y="2368"/>
              <a:ext cx="40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class</a:t>
              </a:r>
            </a:p>
          </p:txBody>
        </p:sp>
        <p:cxnSp>
          <p:nvCxnSpPr>
            <p:cNvPr id="754695" name="AutoShape 7"/>
            <p:cNvCxnSpPr>
              <a:cxnSpLocks noChangeShapeType="1"/>
              <a:stCxn id="754692" idx="2"/>
              <a:endCxn id="754694" idx="0"/>
            </p:cNvCxnSpPr>
            <p:nvPr/>
          </p:nvCxnSpPr>
          <p:spPr bwMode="auto">
            <a:xfrm>
              <a:off x="1115" y="2213"/>
              <a:ext cx="0" cy="155"/>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4696" name="Text Box 8"/>
            <p:cNvSpPr txBox="1">
              <a:spLocks noChangeArrowheads="1"/>
            </p:cNvSpPr>
            <p:nvPr/>
          </p:nvSpPr>
          <p:spPr bwMode="auto">
            <a:xfrm>
              <a:off x="528" y="2708"/>
              <a:ext cx="117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field_method_list</a:t>
              </a:r>
            </a:p>
          </p:txBody>
        </p:sp>
        <p:cxnSp>
          <p:nvCxnSpPr>
            <p:cNvPr id="754697" name="AutoShape 9"/>
            <p:cNvCxnSpPr>
              <a:cxnSpLocks noChangeShapeType="1"/>
              <a:stCxn id="754694" idx="2"/>
              <a:endCxn id="754696" idx="0"/>
            </p:cNvCxnSpPr>
            <p:nvPr/>
          </p:nvCxnSpPr>
          <p:spPr bwMode="auto">
            <a:xfrm>
              <a:off x="1115" y="2601"/>
              <a:ext cx="0" cy="107"/>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4698" name="Text Box 10"/>
            <p:cNvSpPr txBox="1">
              <a:spLocks noChangeArrowheads="1"/>
            </p:cNvSpPr>
            <p:nvPr/>
          </p:nvSpPr>
          <p:spPr bwMode="auto">
            <a:xfrm>
              <a:off x="849" y="3138"/>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field</a:t>
              </a:r>
            </a:p>
          </p:txBody>
        </p:sp>
        <p:cxnSp>
          <p:nvCxnSpPr>
            <p:cNvPr id="754699" name="AutoShape 11"/>
            <p:cNvCxnSpPr>
              <a:cxnSpLocks noChangeShapeType="1"/>
              <a:stCxn id="754696" idx="2"/>
              <a:endCxn id="754698" idx="0"/>
            </p:cNvCxnSpPr>
            <p:nvPr/>
          </p:nvCxnSpPr>
          <p:spPr bwMode="auto">
            <a:xfrm flipH="1">
              <a:off x="1039" y="2941"/>
              <a:ext cx="76" cy="197"/>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4700" name="Text Box 12"/>
            <p:cNvSpPr txBox="1">
              <a:spLocks noChangeArrowheads="1"/>
            </p:cNvSpPr>
            <p:nvPr/>
          </p:nvSpPr>
          <p:spPr bwMode="auto">
            <a:xfrm>
              <a:off x="1420" y="3138"/>
              <a:ext cx="117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field_method_list</a:t>
              </a:r>
            </a:p>
          </p:txBody>
        </p:sp>
        <p:cxnSp>
          <p:nvCxnSpPr>
            <p:cNvPr id="754701" name="AutoShape 13"/>
            <p:cNvCxnSpPr>
              <a:cxnSpLocks noChangeShapeType="1"/>
              <a:stCxn id="754696" idx="2"/>
              <a:endCxn id="754700" idx="0"/>
            </p:cNvCxnSpPr>
            <p:nvPr/>
          </p:nvCxnSpPr>
          <p:spPr bwMode="auto">
            <a:xfrm>
              <a:off x="1115" y="2941"/>
              <a:ext cx="892" cy="197"/>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4702" name="Text Box 14"/>
            <p:cNvSpPr txBox="1">
              <a:spLocks noChangeArrowheads="1"/>
            </p:cNvSpPr>
            <p:nvPr/>
          </p:nvSpPr>
          <p:spPr bwMode="auto">
            <a:xfrm>
              <a:off x="460" y="3501"/>
              <a:ext cx="38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type</a:t>
              </a:r>
            </a:p>
          </p:txBody>
        </p:sp>
        <p:sp>
          <p:nvSpPr>
            <p:cNvPr id="754703" name="Text Box 15"/>
            <p:cNvSpPr txBox="1">
              <a:spLocks noChangeArrowheads="1"/>
            </p:cNvSpPr>
            <p:nvPr/>
          </p:nvSpPr>
          <p:spPr bwMode="auto">
            <a:xfrm>
              <a:off x="879" y="3505"/>
              <a:ext cx="6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ID(state)</a:t>
              </a:r>
            </a:p>
          </p:txBody>
        </p:sp>
        <p:sp>
          <p:nvSpPr>
            <p:cNvPr id="754704" name="Text Box 16"/>
            <p:cNvSpPr txBox="1">
              <a:spLocks noChangeArrowheads="1"/>
            </p:cNvSpPr>
            <p:nvPr/>
          </p:nvSpPr>
          <p:spPr bwMode="auto">
            <a:xfrm>
              <a:off x="270" y="3860"/>
              <a:ext cx="7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BOOLEAN</a:t>
              </a:r>
            </a:p>
          </p:txBody>
        </p:sp>
        <p:cxnSp>
          <p:nvCxnSpPr>
            <p:cNvPr id="754705" name="AutoShape 17"/>
            <p:cNvCxnSpPr>
              <a:cxnSpLocks noChangeShapeType="1"/>
              <a:stCxn id="754702" idx="2"/>
              <a:endCxn id="754704" idx="0"/>
            </p:cNvCxnSpPr>
            <p:nvPr/>
          </p:nvCxnSpPr>
          <p:spPr bwMode="auto">
            <a:xfrm flipH="1">
              <a:off x="651" y="3734"/>
              <a:ext cx="2" cy="126"/>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4706" name="AutoShape 18"/>
            <p:cNvCxnSpPr>
              <a:cxnSpLocks noChangeShapeType="1"/>
              <a:stCxn id="754698" idx="2"/>
              <a:endCxn id="754702" idx="0"/>
            </p:cNvCxnSpPr>
            <p:nvPr/>
          </p:nvCxnSpPr>
          <p:spPr bwMode="auto">
            <a:xfrm flipH="1">
              <a:off x="653" y="3369"/>
              <a:ext cx="386" cy="132"/>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4707" name="AutoShape 19"/>
            <p:cNvCxnSpPr>
              <a:cxnSpLocks noChangeShapeType="1"/>
              <a:stCxn id="754698" idx="2"/>
              <a:endCxn id="754703" idx="0"/>
            </p:cNvCxnSpPr>
            <p:nvPr/>
          </p:nvCxnSpPr>
          <p:spPr bwMode="auto">
            <a:xfrm>
              <a:off x="1039" y="3369"/>
              <a:ext cx="159" cy="136"/>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4708" name="Text Box 20"/>
            <p:cNvSpPr txBox="1">
              <a:spLocks noChangeArrowheads="1"/>
            </p:cNvSpPr>
            <p:nvPr/>
          </p:nvSpPr>
          <p:spPr bwMode="auto">
            <a:xfrm>
              <a:off x="1673" y="3479"/>
              <a:ext cx="59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method</a:t>
              </a:r>
            </a:p>
          </p:txBody>
        </p:sp>
        <p:sp>
          <p:nvSpPr>
            <p:cNvPr id="754709" name="Text Box 21"/>
            <p:cNvSpPr txBox="1">
              <a:spLocks noChangeArrowheads="1"/>
            </p:cNvSpPr>
            <p:nvPr/>
          </p:nvSpPr>
          <p:spPr bwMode="auto">
            <a:xfrm>
              <a:off x="2347" y="3683"/>
              <a:ext cx="117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field_method_list</a:t>
              </a:r>
            </a:p>
          </p:txBody>
        </p:sp>
        <p:cxnSp>
          <p:nvCxnSpPr>
            <p:cNvPr id="754710" name="AutoShape 22"/>
            <p:cNvCxnSpPr>
              <a:cxnSpLocks noChangeShapeType="1"/>
              <a:stCxn id="754700" idx="2"/>
              <a:endCxn id="754708" idx="0"/>
            </p:cNvCxnSpPr>
            <p:nvPr/>
          </p:nvCxnSpPr>
          <p:spPr bwMode="auto">
            <a:xfrm flipH="1">
              <a:off x="1970" y="3371"/>
              <a:ext cx="37" cy="108"/>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4711" name="AutoShape 23"/>
            <p:cNvCxnSpPr>
              <a:cxnSpLocks noChangeShapeType="1"/>
              <a:stCxn id="754700" idx="2"/>
              <a:endCxn id="754709" idx="0"/>
            </p:cNvCxnSpPr>
            <p:nvPr/>
          </p:nvCxnSpPr>
          <p:spPr bwMode="auto">
            <a:xfrm>
              <a:off x="2007" y="3371"/>
              <a:ext cx="927" cy="312"/>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4712" name="Text Box 24"/>
            <p:cNvSpPr txBox="1">
              <a:spLocks noChangeArrowheads="1"/>
            </p:cNvSpPr>
            <p:nvPr/>
          </p:nvSpPr>
          <p:spPr bwMode="auto">
            <a:xfrm rot="5400000">
              <a:off x="2845" y="3955"/>
              <a:ext cx="26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latin typeface="Times New Roman" pitchFamily="18" charset="0"/>
                  <a:cs typeface="Times New Roman" pitchFamily="18" charset="0"/>
                </a:rPr>
                <a:t>…</a:t>
              </a:r>
            </a:p>
          </p:txBody>
        </p:sp>
        <p:sp>
          <p:nvSpPr>
            <p:cNvPr id="754713" name="Text Box 25"/>
            <p:cNvSpPr txBox="1">
              <a:spLocks noChangeArrowheads="1"/>
            </p:cNvSpPr>
            <p:nvPr/>
          </p:nvSpPr>
          <p:spPr bwMode="auto">
            <a:xfrm rot="5400000">
              <a:off x="1878" y="3697"/>
              <a:ext cx="26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latin typeface="Times New Roman" pitchFamily="18" charset="0"/>
                  <a:cs typeface="Times New Roman" pitchFamily="18" charset="0"/>
                </a:rPr>
                <a:t>…</a:t>
              </a:r>
            </a:p>
          </p:txBody>
        </p:sp>
        <p:sp>
          <p:nvSpPr>
            <p:cNvPr id="754714" name="Text Box 26"/>
            <p:cNvSpPr txBox="1">
              <a:spLocks noChangeArrowheads="1"/>
            </p:cNvSpPr>
            <p:nvPr/>
          </p:nvSpPr>
          <p:spPr bwMode="auto">
            <a:xfrm>
              <a:off x="1292" y="1094"/>
              <a:ext cx="195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chemeClr val="folHlink"/>
                </a:buClr>
                <a:buSzPct val="60000"/>
                <a:buFont typeface="Wingdings" pitchFamily="2" charset="2"/>
                <a:buNone/>
              </a:pPr>
              <a:r>
                <a:rPr lang="en-US" dirty="0">
                  <a:cs typeface="Times New Roman" pitchFamily="18" charset="0"/>
                </a:rPr>
                <a:t>parser uses stream of tokens</a:t>
              </a:r>
              <a:br>
                <a:rPr lang="en-US" dirty="0">
                  <a:cs typeface="Times New Roman" pitchFamily="18" charset="0"/>
                </a:rPr>
              </a:br>
              <a:r>
                <a:rPr lang="en-US" dirty="0">
                  <a:cs typeface="Times New Roman" pitchFamily="18" charset="0"/>
                </a:rPr>
                <a:t>and generate derivation tree</a:t>
              </a:r>
            </a:p>
          </p:txBody>
        </p:sp>
        <p:sp>
          <p:nvSpPr>
            <p:cNvPr id="754716" name="AutoShape 28"/>
            <p:cNvSpPr>
              <a:spLocks noChangeArrowheads="1"/>
            </p:cNvSpPr>
            <p:nvPr/>
          </p:nvSpPr>
          <p:spPr bwMode="auto">
            <a:xfrm>
              <a:off x="998" y="1094"/>
              <a:ext cx="249" cy="408"/>
            </a:xfrm>
            <a:prstGeom prst="downArrow">
              <a:avLst>
                <a:gd name="adj1" fmla="val 50000"/>
                <a:gd name="adj2" fmla="val 40964"/>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754717" name="Text Box 29"/>
          <p:cNvSpPr txBox="1">
            <a:spLocks noChangeArrowheads="1"/>
          </p:cNvSpPr>
          <p:nvPr/>
        </p:nvSpPr>
        <p:spPr bwMode="auto">
          <a:xfrm>
            <a:off x="5588997" y="1686674"/>
            <a:ext cx="3132138" cy="4128284"/>
          </a:xfrm>
          <a:prstGeom prst="round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SzPct val="60000"/>
              <a:buFont typeface="Wingdings" pitchFamily="2" charset="2"/>
              <a:buChar char="n"/>
            </a:pPr>
            <a:r>
              <a:rPr lang="en-US" dirty="0" smtClean="0"/>
              <a:t> Grammars: LL(1), LR(0), SLR(1), LALR(1), LR(1)</a:t>
            </a:r>
          </a:p>
          <a:p>
            <a:pPr>
              <a:spcBef>
                <a:spcPct val="50000"/>
              </a:spcBef>
              <a:buClr>
                <a:schemeClr val="folHlink"/>
              </a:buClr>
              <a:buSzPct val="60000"/>
              <a:buFont typeface="Wingdings" pitchFamily="2" charset="2"/>
              <a:buChar char="n"/>
            </a:pPr>
            <a:r>
              <a:rPr lang="en-US" dirty="0" smtClean="0"/>
              <a:t> Building parsers</a:t>
            </a:r>
          </a:p>
          <a:p>
            <a:pPr lvl="1">
              <a:spcBef>
                <a:spcPct val="50000"/>
              </a:spcBef>
              <a:buClr>
                <a:schemeClr val="folHlink"/>
              </a:buClr>
              <a:buSzPct val="60000"/>
              <a:buFont typeface="Wingdings" pitchFamily="2" charset="2"/>
              <a:buChar char="n"/>
            </a:pPr>
            <a:r>
              <a:rPr lang="en-US" dirty="0" smtClean="0"/>
              <a:t> Transition diagram</a:t>
            </a:r>
          </a:p>
          <a:p>
            <a:pPr lvl="1">
              <a:spcBef>
                <a:spcPct val="50000"/>
              </a:spcBef>
              <a:buClr>
                <a:schemeClr val="folHlink"/>
              </a:buClr>
              <a:buSzPct val="60000"/>
              <a:buFont typeface="Wingdings" pitchFamily="2" charset="2"/>
              <a:buChar char="n"/>
            </a:pPr>
            <a:r>
              <a:rPr lang="en-US" dirty="0" smtClean="0"/>
              <a:t> Parse table</a:t>
            </a:r>
          </a:p>
          <a:p>
            <a:pPr lvl="1">
              <a:spcBef>
                <a:spcPct val="50000"/>
              </a:spcBef>
              <a:buClr>
                <a:schemeClr val="folHlink"/>
              </a:buClr>
              <a:buSzPct val="60000"/>
              <a:buFont typeface="Wingdings" pitchFamily="2" charset="2"/>
              <a:buChar char="n"/>
            </a:pPr>
            <a:r>
              <a:rPr lang="en-US" dirty="0" smtClean="0"/>
              <a:t> Running automaton</a:t>
            </a:r>
          </a:p>
          <a:p>
            <a:pPr>
              <a:spcBef>
                <a:spcPct val="50000"/>
              </a:spcBef>
              <a:buClr>
                <a:schemeClr val="folHlink"/>
              </a:buClr>
              <a:buSzPct val="60000"/>
              <a:buFont typeface="Wingdings" pitchFamily="2" charset="2"/>
              <a:buChar char="n"/>
            </a:pPr>
            <a:r>
              <a:rPr lang="en-US" dirty="0" smtClean="0"/>
              <a:t> Conflict resolution</a:t>
            </a:r>
          </a:p>
          <a:p>
            <a:pPr>
              <a:spcBef>
                <a:spcPct val="50000"/>
              </a:spcBef>
              <a:buClr>
                <a:schemeClr val="folHlink"/>
              </a:buClr>
              <a:buSzPct val="60000"/>
              <a:buFont typeface="Wingdings" pitchFamily="2" charset="2"/>
              <a:buChar char="n"/>
            </a:pPr>
            <a:r>
              <a:rPr lang="en-US" dirty="0" smtClean="0"/>
              <a:t> Write LR grammar for a language</a:t>
            </a:r>
          </a:p>
          <a:p>
            <a:pPr>
              <a:spcBef>
                <a:spcPct val="50000"/>
              </a:spcBef>
              <a:buClr>
                <a:schemeClr val="folHlink"/>
              </a:buClr>
              <a:buSzPct val="60000"/>
              <a:buFont typeface="Wingdings" pitchFamily="2" charset="2"/>
              <a:buChar char="n"/>
            </a:pPr>
            <a:r>
              <a:rPr lang="en-US" dirty="0" smtClean="0"/>
              <a:t> Ambiguity</a:t>
            </a:r>
            <a:endParaRPr lang="en-US" dirty="0"/>
          </a:p>
        </p:txBody>
      </p:sp>
    </p:spTree>
    <p:extLst>
      <p:ext uri="{BB962C8B-B14F-4D97-AF65-F5344CB8AC3E}">
        <p14:creationId xmlns:p14="http://schemas.microsoft.com/office/powerpoint/2010/main" val="3865896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47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4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7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2"/>
          </p:nvPr>
        </p:nvSpPr>
        <p:spPr/>
        <p:txBody>
          <a:bodyPr/>
          <a:lstStyle/>
          <a:p>
            <a:fld id="{926E43D1-1AFA-49DB-864D-0A7E64E7BD34}" type="slidenum">
              <a:rPr lang="he-IL" altLang="en-US"/>
              <a:pPr/>
              <a:t>60</a:t>
            </a:fld>
            <a:endParaRPr lang="en-US" altLang="en-US"/>
          </a:p>
        </p:txBody>
      </p:sp>
      <p:sp>
        <p:nvSpPr>
          <p:cNvPr id="542722" name="Oval 2"/>
          <p:cNvSpPr>
            <a:spLocks noChangeArrowheads="1"/>
          </p:cNvSpPr>
          <p:nvPr/>
        </p:nvSpPr>
        <p:spPr bwMode="auto">
          <a:xfrm>
            <a:off x="5619750" y="1782763"/>
            <a:ext cx="1962150" cy="666750"/>
          </a:xfrm>
          <a:prstGeom prst="ellipse">
            <a:avLst/>
          </a:prstGeom>
          <a:noFill/>
          <a:ln w="63500" cmpd="dbl"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2725" name="Oval 5"/>
          <p:cNvSpPr>
            <a:spLocks noChangeArrowheads="1"/>
          </p:cNvSpPr>
          <p:nvPr/>
        </p:nvSpPr>
        <p:spPr bwMode="auto">
          <a:xfrm>
            <a:off x="3732213" y="5907088"/>
            <a:ext cx="2363787" cy="666750"/>
          </a:xfrm>
          <a:prstGeom prst="ellipse">
            <a:avLst/>
          </a:prstGeom>
          <a:noFill/>
          <a:ln w="63500" cmpd="dbl"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2726" name="Text Box 6"/>
          <p:cNvSpPr txBox="1">
            <a:spLocks noChangeArrowheads="1"/>
          </p:cNvSpPr>
          <p:nvPr/>
        </p:nvSpPr>
        <p:spPr bwMode="auto">
          <a:xfrm>
            <a:off x="3765550" y="6034088"/>
            <a:ext cx="19764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A  a A b </a:t>
            </a:r>
            <a:endParaRPr kumimoji="1" lang="en-GB" sz="1800">
              <a:latin typeface="Arial" charset="0"/>
              <a:sym typeface="Symbol" pitchFamily="18" charset="2"/>
            </a:endParaRPr>
          </a:p>
        </p:txBody>
      </p:sp>
      <p:sp>
        <p:nvSpPr>
          <p:cNvPr id="542728" name="Text Box 8"/>
          <p:cNvSpPr txBox="1">
            <a:spLocks noChangeArrowheads="1"/>
          </p:cNvSpPr>
          <p:nvPr/>
        </p:nvSpPr>
        <p:spPr bwMode="auto">
          <a:xfrm>
            <a:off x="3767138" y="6027738"/>
            <a:ext cx="2405062"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A  a A b  {</a:t>
            </a:r>
            <a:r>
              <a:rPr kumimoji="1" lang="en-GB" sz="1800">
                <a:latin typeface="Arial" charset="0"/>
                <a:sym typeface="Symbol" pitchFamily="18" charset="2"/>
              </a:rPr>
              <a:t>b,</a:t>
            </a:r>
            <a:r>
              <a:rPr kumimoji="1" lang="en-US" sz="1800">
                <a:latin typeface="Arial" charset="0"/>
                <a:sym typeface="Symbol" pitchFamily="18" charset="2"/>
              </a:rPr>
              <a:t>$}</a:t>
            </a:r>
            <a:endParaRPr kumimoji="1" lang="en-GB" sz="1800">
              <a:latin typeface="Arial" charset="0"/>
              <a:sym typeface="Symbol" pitchFamily="18" charset="2"/>
            </a:endParaRPr>
          </a:p>
        </p:txBody>
      </p:sp>
      <p:sp>
        <p:nvSpPr>
          <p:cNvPr id="542729" name="Rectangle 9"/>
          <p:cNvSpPr>
            <a:spLocks noGrp="1" noChangeArrowheads="1"/>
          </p:cNvSpPr>
          <p:nvPr>
            <p:ph type="title"/>
          </p:nvPr>
        </p:nvSpPr>
        <p:spPr/>
        <p:txBody>
          <a:bodyPr/>
          <a:lstStyle/>
          <a:p>
            <a:r>
              <a:rPr lang="en-US" sz="3400" dirty="0"/>
              <a:t>Answer </a:t>
            </a:r>
            <a:r>
              <a:rPr lang="en-US" sz="3400" dirty="0" smtClean="0"/>
              <a:t>Q19 </a:t>
            </a:r>
            <a:r>
              <a:rPr lang="en-US" sz="3400" dirty="0"/>
              <a:t>- LALR(1) automaton</a:t>
            </a:r>
            <a:endParaRPr lang="en-GB" sz="3400" dirty="0"/>
          </a:p>
        </p:txBody>
      </p:sp>
      <p:sp>
        <p:nvSpPr>
          <p:cNvPr id="542730" name="Text Box 10"/>
          <p:cNvSpPr txBox="1">
            <a:spLocks noChangeArrowheads="1"/>
          </p:cNvSpPr>
          <p:nvPr/>
        </p:nvSpPr>
        <p:spPr bwMode="auto">
          <a:xfrm>
            <a:off x="819150" y="2587625"/>
            <a:ext cx="1924050"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115000"/>
            </a:pPr>
            <a:r>
              <a:rPr kumimoji="1" lang="en-US" sz="1800">
                <a:latin typeface="Arial" charset="0"/>
              </a:rPr>
              <a:t>S </a:t>
            </a:r>
            <a:r>
              <a:rPr kumimoji="1" lang="en-US" sz="1800">
                <a:latin typeface="Arial" charset="0"/>
                <a:sym typeface="Symbol" pitchFamily="18" charset="2"/>
              </a:rPr>
              <a:t>  A {$}</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S   x b {$} </a:t>
            </a:r>
          </a:p>
          <a:p>
            <a:pPr>
              <a:spcBef>
                <a:spcPct val="20000"/>
              </a:spcBef>
              <a:buClr>
                <a:schemeClr val="accent2"/>
              </a:buClr>
              <a:buSzPct val="115000"/>
            </a:pPr>
            <a:r>
              <a:rPr kumimoji="1" lang="en-US" sz="1800">
                <a:latin typeface="Arial" charset="0"/>
                <a:sym typeface="Symbol" pitchFamily="18" charset="2"/>
              </a:rPr>
              <a:t>A   a A b {b,$}</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A   x {b,$}</a:t>
            </a:r>
            <a:endParaRPr kumimoji="1" lang="en-GB" sz="1800">
              <a:latin typeface="Arial" charset="0"/>
              <a:sym typeface="Symbol" pitchFamily="18" charset="2"/>
            </a:endParaRPr>
          </a:p>
        </p:txBody>
      </p:sp>
      <p:sp>
        <p:nvSpPr>
          <p:cNvPr id="542731" name="Text Box 11"/>
          <p:cNvSpPr txBox="1">
            <a:spLocks noChangeArrowheads="1"/>
          </p:cNvSpPr>
          <p:nvPr/>
        </p:nvSpPr>
        <p:spPr bwMode="auto">
          <a:xfrm>
            <a:off x="215900" y="2482850"/>
            <a:ext cx="463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1800">
                <a:latin typeface="Arial" charset="0"/>
              </a:rPr>
              <a:t>S0</a:t>
            </a:r>
            <a:endParaRPr kumimoji="1" lang="en-GB" sz="1800">
              <a:latin typeface="Arial" charset="0"/>
            </a:endParaRPr>
          </a:p>
        </p:txBody>
      </p:sp>
      <p:sp>
        <p:nvSpPr>
          <p:cNvPr id="542732" name="Text Box 12"/>
          <p:cNvSpPr txBox="1">
            <a:spLocks noChangeArrowheads="1"/>
          </p:cNvSpPr>
          <p:nvPr/>
        </p:nvSpPr>
        <p:spPr bwMode="auto">
          <a:xfrm>
            <a:off x="3803650" y="2819400"/>
            <a:ext cx="1987550"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sz="1800">
                <a:latin typeface="Arial" charset="0"/>
                <a:sym typeface="Symbol" pitchFamily="18" charset="2"/>
              </a:rPr>
              <a:t>A  a  A b {b,$} </a:t>
            </a:r>
          </a:p>
          <a:p>
            <a:pPr>
              <a:spcBef>
                <a:spcPct val="20000"/>
              </a:spcBef>
              <a:buClr>
                <a:schemeClr val="accent2"/>
              </a:buClr>
              <a:buSzPct val="115000"/>
            </a:pPr>
            <a:r>
              <a:rPr kumimoji="1" lang="en-US" sz="1800">
                <a:latin typeface="Arial" charset="0"/>
                <a:sym typeface="Symbol" pitchFamily="18" charset="2"/>
              </a:rPr>
              <a:t>A   a A b {b,$}</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A   x {b,$}</a:t>
            </a:r>
            <a:endParaRPr kumimoji="1" lang="en-GB" sz="1800">
              <a:latin typeface="Arial" charset="0"/>
              <a:sym typeface="Symbol" pitchFamily="18" charset="2"/>
            </a:endParaRPr>
          </a:p>
        </p:txBody>
      </p:sp>
      <p:sp>
        <p:nvSpPr>
          <p:cNvPr id="542733" name="Text Box 13"/>
          <p:cNvSpPr txBox="1">
            <a:spLocks noChangeArrowheads="1"/>
          </p:cNvSpPr>
          <p:nvPr/>
        </p:nvSpPr>
        <p:spPr bwMode="auto">
          <a:xfrm>
            <a:off x="933450" y="4560888"/>
            <a:ext cx="1962150"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rPr>
              <a:t>S </a:t>
            </a:r>
            <a:r>
              <a:rPr kumimoji="1" lang="en-US" sz="1800">
                <a:latin typeface="Arial" charset="0"/>
                <a:sym typeface="Symbol" pitchFamily="18" charset="2"/>
              </a:rPr>
              <a:t> x  b {$}</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A  x  {b,$} </a:t>
            </a:r>
            <a:endParaRPr kumimoji="1" lang="en-GB" sz="1800">
              <a:latin typeface="Arial" charset="0"/>
              <a:sym typeface="Symbol" pitchFamily="18" charset="2"/>
            </a:endParaRPr>
          </a:p>
        </p:txBody>
      </p:sp>
      <p:sp>
        <p:nvSpPr>
          <p:cNvPr id="542734" name="Text Box 14"/>
          <p:cNvSpPr txBox="1">
            <a:spLocks noChangeArrowheads="1"/>
          </p:cNvSpPr>
          <p:nvPr/>
        </p:nvSpPr>
        <p:spPr bwMode="auto">
          <a:xfrm>
            <a:off x="392113" y="4365625"/>
            <a:ext cx="463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S1</a:t>
            </a:r>
            <a:endParaRPr kumimoji="1" lang="en-GB" sz="1800">
              <a:latin typeface="Arial" charset="0"/>
            </a:endParaRPr>
          </a:p>
        </p:txBody>
      </p:sp>
      <p:sp>
        <p:nvSpPr>
          <p:cNvPr id="542735" name="Text Box 15"/>
          <p:cNvSpPr txBox="1">
            <a:spLocks noChangeArrowheads="1"/>
          </p:cNvSpPr>
          <p:nvPr/>
        </p:nvSpPr>
        <p:spPr bwMode="auto">
          <a:xfrm>
            <a:off x="722313" y="6034088"/>
            <a:ext cx="17732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 S  x b  {$}</a:t>
            </a:r>
            <a:endParaRPr kumimoji="1" lang="en-GB" sz="1800">
              <a:latin typeface="Arial" charset="0"/>
              <a:sym typeface="Symbol" pitchFamily="18" charset="2"/>
            </a:endParaRPr>
          </a:p>
        </p:txBody>
      </p:sp>
      <p:sp>
        <p:nvSpPr>
          <p:cNvPr id="542736" name="Oval 16"/>
          <p:cNvSpPr>
            <a:spLocks noChangeArrowheads="1"/>
          </p:cNvSpPr>
          <p:nvPr/>
        </p:nvSpPr>
        <p:spPr bwMode="auto">
          <a:xfrm>
            <a:off x="608013" y="5907088"/>
            <a:ext cx="1962150" cy="666750"/>
          </a:xfrm>
          <a:prstGeom prst="ellipse">
            <a:avLst/>
          </a:prstGeom>
          <a:noFill/>
          <a:ln w="63500" cmpd="dbl"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2737" name="Text Box 17"/>
          <p:cNvSpPr txBox="1">
            <a:spLocks noChangeArrowheads="1"/>
          </p:cNvSpPr>
          <p:nvPr/>
        </p:nvSpPr>
        <p:spPr bwMode="auto">
          <a:xfrm>
            <a:off x="381000" y="5746750"/>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S2</a:t>
            </a:r>
            <a:endParaRPr kumimoji="1" lang="en-GB" sz="1800">
              <a:latin typeface="Arial" charset="0"/>
            </a:endParaRPr>
          </a:p>
        </p:txBody>
      </p:sp>
      <p:sp>
        <p:nvSpPr>
          <p:cNvPr id="542739" name="Line 19"/>
          <p:cNvSpPr>
            <a:spLocks noChangeShapeType="1"/>
          </p:cNvSpPr>
          <p:nvPr/>
        </p:nvSpPr>
        <p:spPr bwMode="auto">
          <a:xfrm flipH="1">
            <a:off x="1600200" y="3962400"/>
            <a:ext cx="9525"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2740" name="Line 20"/>
          <p:cNvSpPr>
            <a:spLocks noChangeShapeType="1"/>
          </p:cNvSpPr>
          <p:nvPr/>
        </p:nvSpPr>
        <p:spPr bwMode="auto">
          <a:xfrm flipH="1">
            <a:off x="1609725" y="5233988"/>
            <a:ext cx="6350" cy="6731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2741" name="Text Box 21"/>
          <p:cNvSpPr txBox="1">
            <a:spLocks noChangeArrowheads="1"/>
          </p:cNvSpPr>
          <p:nvPr/>
        </p:nvSpPr>
        <p:spPr bwMode="auto">
          <a:xfrm>
            <a:off x="1612900" y="4022725"/>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x</a:t>
            </a:r>
            <a:endParaRPr kumimoji="1" lang="en-GB" sz="2000">
              <a:solidFill>
                <a:schemeClr val="tx2"/>
              </a:solidFill>
              <a:latin typeface="Arial" charset="0"/>
            </a:endParaRPr>
          </a:p>
        </p:txBody>
      </p:sp>
      <p:sp>
        <p:nvSpPr>
          <p:cNvPr id="542742" name="Text Box 22"/>
          <p:cNvSpPr txBox="1">
            <a:spLocks noChangeArrowheads="1"/>
          </p:cNvSpPr>
          <p:nvPr/>
        </p:nvSpPr>
        <p:spPr bwMode="auto">
          <a:xfrm>
            <a:off x="1616075" y="539432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b</a:t>
            </a:r>
            <a:endParaRPr kumimoji="1" lang="en-GB" sz="2000">
              <a:solidFill>
                <a:schemeClr val="tx2"/>
              </a:solidFill>
              <a:latin typeface="Arial" charset="0"/>
            </a:endParaRPr>
          </a:p>
        </p:txBody>
      </p:sp>
      <p:sp>
        <p:nvSpPr>
          <p:cNvPr id="542743" name="Oval 23"/>
          <p:cNvSpPr>
            <a:spLocks noChangeArrowheads="1"/>
          </p:cNvSpPr>
          <p:nvPr/>
        </p:nvSpPr>
        <p:spPr bwMode="auto">
          <a:xfrm>
            <a:off x="3748088" y="4578350"/>
            <a:ext cx="2074862" cy="700088"/>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2744" name="Text Box 24"/>
          <p:cNvSpPr txBox="1">
            <a:spLocks noChangeArrowheads="1"/>
          </p:cNvSpPr>
          <p:nvPr/>
        </p:nvSpPr>
        <p:spPr bwMode="auto">
          <a:xfrm>
            <a:off x="3516313" y="4389438"/>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S6</a:t>
            </a:r>
            <a:endParaRPr kumimoji="1" lang="en-GB" sz="1800">
              <a:latin typeface="Arial" charset="0"/>
            </a:endParaRPr>
          </a:p>
        </p:txBody>
      </p:sp>
      <p:sp>
        <p:nvSpPr>
          <p:cNvPr id="542745" name="Text Box 25"/>
          <p:cNvSpPr txBox="1">
            <a:spLocks noChangeArrowheads="1"/>
          </p:cNvSpPr>
          <p:nvPr/>
        </p:nvSpPr>
        <p:spPr bwMode="auto">
          <a:xfrm>
            <a:off x="3505200" y="5746750"/>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S7</a:t>
            </a:r>
            <a:endParaRPr kumimoji="1" lang="en-GB" sz="1800">
              <a:latin typeface="Arial" charset="0"/>
            </a:endParaRPr>
          </a:p>
        </p:txBody>
      </p:sp>
      <p:sp>
        <p:nvSpPr>
          <p:cNvPr id="542746" name="Line 26"/>
          <p:cNvSpPr>
            <a:spLocks noChangeShapeType="1"/>
          </p:cNvSpPr>
          <p:nvPr/>
        </p:nvSpPr>
        <p:spPr bwMode="auto">
          <a:xfrm>
            <a:off x="4740275" y="4022725"/>
            <a:ext cx="0" cy="558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2747" name="Line 27"/>
          <p:cNvSpPr>
            <a:spLocks noChangeShapeType="1"/>
          </p:cNvSpPr>
          <p:nvPr/>
        </p:nvSpPr>
        <p:spPr bwMode="auto">
          <a:xfrm flipH="1">
            <a:off x="4733925" y="5254625"/>
            <a:ext cx="6350" cy="6524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2748" name="Text Box 28"/>
          <p:cNvSpPr txBox="1">
            <a:spLocks noChangeArrowheads="1"/>
          </p:cNvSpPr>
          <p:nvPr/>
        </p:nvSpPr>
        <p:spPr bwMode="auto">
          <a:xfrm>
            <a:off x="4716463" y="4022725"/>
            <a:ext cx="354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rgbClr val="0033CC"/>
                </a:solidFill>
                <a:latin typeface="Arial" charset="0"/>
              </a:rPr>
              <a:t>A</a:t>
            </a:r>
            <a:endParaRPr kumimoji="1" lang="en-GB" sz="2000">
              <a:solidFill>
                <a:srgbClr val="0033CC"/>
              </a:solidFill>
              <a:latin typeface="Arial" charset="0"/>
            </a:endParaRPr>
          </a:p>
        </p:txBody>
      </p:sp>
      <p:sp>
        <p:nvSpPr>
          <p:cNvPr id="542749" name="Text Box 29"/>
          <p:cNvSpPr txBox="1">
            <a:spLocks noChangeArrowheads="1"/>
          </p:cNvSpPr>
          <p:nvPr/>
        </p:nvSpPr>
        <p:spPr bwMode="auto">
          <a:xfrm>
            <a:off x="4740275" y="539432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b</a:t>
            </a:r>
            <a:endParaRPr kumimoji="1" lang="en-GB" sz="2000">
              <a:solidFill>
                <a:schemeClr val="tx2"/>
              </a:solidFill>
              <a:latin typeface="Arial" charset="0"/>
            </a:endParaRPr>
          </a:p>
        </p:txBody>
      </p:sp>
      <p:sp>
        <p:nvSpPr>
          <p:cNvPr id="542750" name="Text Box 30"/>
          <p:cNvSpPr txBox="1">
            <a:spLocks noChangeArrowheads="1"/>
          </p:cNvSpPr>
          <p:nvPr/>
        </p:nvSpPr>
        <p:spPr bwMode="auto">
          <a:xfrm>
            <a:off x="3765550" y="4718050"/>
            <a:ext cx="19764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A  a A  b</a:t>
            </a:r>
            <a:endParaRPr kumimoji="1" lang="en-GB" sz="1800">
              <a:latin typeface="Arial" charset="0"/>
              <a:sym typeface="Symbol" pitchFamily="18" charset="2"/>
            </a:endParaRPr>
          </a:p>
        </p:txBody>
      </p:sp>
      <p:sp>
        <p:nvSpPr>
          <p:cNvPr id="542751" name="Line 31"/>
          <p:cNvSpPr>
            <a:spLocks noChangeShapeType="1"/>
          </p:cNvSpPr>
          <p:nvPr/>
        </p:nvSpPr>
        <p:spPr bwMode="auto">
          <a:xfrm rot="-5400000">
            <a:off x="3252788" y="3017837"/>
            <a:ext cx="0" cy="669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2752" name="Text Box 32"/>
          <p:cNvSpPr txBox="1">
            <a:spLocks noChangeArrowheads="1"/>
          </p:cNvSpPr>
          <p:nvPr/>
        </p:nvSpPr>
        <p:spPr bwMode="auto">
          <a:xfrm>
            <a:off x="3027363" y="2955925"/>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a:t>
            </a:r>
            <a:endParaRPr kumimoji="1" lang="en-GB" sz="2000">
              <a:solidFill>
                <a:schemeClr val="tx2"/>
              </a:solidFill>
              <a:latin typeface="Arial" charset="0"/>
            </a:endParaRPr>
          </a:p>
        </p:txBody>
      </p:sp>
      <p:sp>
        <p:nvSpPr>
          <p:cNvPr id="542753" name="Text Box 33"/>
          <p:cNvSpPr txBox="1">
            <a:spLocks noChangeArrowheads="1"/>
          </p:cNvSpPr>
          <p:nvPr/>
        </p:nvSpPr>
        <p:spPr bwMode="auto">
          <a:xfrm>
            <a:off x="2647950" y="1844675"/>
            <a:ext cx="17732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 S  A  {$}</a:t>
            </a:r>
            <a:endParaRPr kumimoji="1" lang="en-GB" sz="1800">
              <a:latin typeface="Arial" charset="0"/>
              <a:sym typeface="Symbol" pitchFamily="18" charset="2"/>
            </a:endParaRPr>
          </a:p>
        </p:txBody>
      </p:sp>
      <p:sp>
        <p:nvSpPr>
          <p:cNvPr id="542754" name="Oval 34"/>
          <p:cNvSpPr>
            <a:spLocks noChangeArrowheads="1"/>
          </p:cNvSpPr>
          <p:nvPr/>
        </p:nvSpPr>
        <p:spPr bwMode="auto">
          <a:xfrm>
            <a:off x="2533650" y="1717675"/>
            <a:ext cx="1962150" cy="666750"/>
          </a:xfrm>
          <a:prstGeom prst="ellipse">
            <a:avLst/>
          </a:prstGeom>
          <a:noFill/>
          <a:ln w="63500" cmpd="dbl"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2755" name="Text Box 35"/>
          <p:cNvSpPr txBox="1">
            <a:spLocks noChangeArrowheads="1"/>
          </p:cNvSpPr>
          <p:nvPr/>
        </p:nvSpPr>
        <p:spPr bwMode="auto">
          <a:xfrm>
            <a:off x="2306638" y="1557338"/>
            <a:ext cx="4794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S3</a:t>
            </a:r>
            <a:endParaRPr kumimoji="1" lang="en-GB" sz="1800">
              <a:latin typeface="Arial" charset="0"/>
            </a:endParaRPr>
          </a:p>
        </p:txBody>
      </p:sp>
      <p:sp>
        <p:nvSpPr>
          <p:cNvPr id="542757" name="Text Box 37"/>
          <p:cNvSpPr txBox="1">
            <a:spLocks noChangeArrowheads="1"/>
          </p:cNvSpPr>
          <p:nvPr/>
        </p:nvSpPr>
        <p:spPr bwMode="auto">
          <a:xfrm>
            <a:off x="3429000" y="2635250"/>
            <a:ext cx="463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S4</a:t>
            </a:r>
            <a:endParaRPr kumimoji="1" lang="en-GB" sz="1800">
              <a:latin typeface="Arial" charset="0"/>
            </a:endParaRPr>
          </a:p>
        </p:txBody>
      </p:sp>
      <p:sp>
        <p:nvSpPr>
          <p:cNvPr id="542758" name="Line 38"/>
          <p:cNvSpPr>
            <a:spLocks noChangeShapeType="1"/>
          </p:cNvSpPr>
          <p:nvPr/>
        </p:nvSpPr>
        <p:spPr bwMode="auto">
          <a:xfrm rot="-5400000">
            <a:off x="1940719" y="1880394"/>
            <a:ext cx="376237" cy="1038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2759" name="Text Box 39"/>
          <p:cNvSpPr txBox="1">
            <a:spLocks noChangeArrowheads="1"/>
          </p:cNvSpPr>
          <p:nvPr/>
        </p:nvSpPr>
        <p:spPr bwMode="auto">
          <a:xfrm>
            <a:off x="1952625" y="2012950"/>
            <a:ext cx="3540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a:t>
            </a:r>
            <a:endParaRPr kumimoji="1" lang="en-GB" sz="2000">
              <a:solidFill>
                <a:schemeClr val="tx2"/>
              </a:solidFill>
              <a:latin typeface="Arial" charset="0"/>
            </a:endParaRPr>
          </a:p>
        </p:txBody>
      </p:sp>
      <p:sp>
        <p:nvSpPr>
          <p:cNvPr id="542761" name="Text Box 41"/>
          <p:cNvSpPr txBox="1">
            <a:spLocks noChangeArrowheads="1"/>
          </p:cNvSpPr>
          <p:nvPr/>
        </p:nvSpPr>
        <p:spPr bwMode="auto">
          <a:xfrm>
            <a:off x="5392738" y="1622425"/>
            <a:ext cx="4794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115000"/>
            </a:pPr>
            <a:r>
              <a:rPr kumimoji="1" lang="en-US" sz="1800">
                <a:latin typeface="Arial" charset="0"/>
              </a:rPr>
              <a:t>S5</a:t>
            </a:r>
            <a:endParaRPr kumimoji="1" lang="en-GB" sz="1800">
              <a:latin typeface="Arial" charset="0"/>
            </a:endParaRPr>
          </a:p>
        </p:txBody>
      </p:sp>
      <p:sp>
        <p:nvSpPr>
          <p:cNvPr id="542762" name="Line 42"/>
          <p:cNvSpPr>
            <a:spLocks noChangeShapeType="1"/>
          </p:cNvSpPr>
          <p:nvPr/>
        </p:nvSpPr>
        <p:spPr bwMode="auto">
          <a:xfrm rot="-5400000">
            <a:off x="5026819" y="1945481"/>
            <a:ext cx="376238" cy="1038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2763" name="Text Box 43"/>
          <p:cNvSpPr txBox="1">
            <a:spLocks noChangeArrowheads="1"/>
          </p:cNvSpPr>
          <p:nvPr/>
        </p:nvSpPr>
        <p:spPr bwMode="auto">
          <a:xfrm>
            <a:off x="5059363" y="207803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x</a:t>
            </a:r>
            <a:endParaRPr kumimoji="1" lang="en-GB" sz="2000">
              <a:solidFill>
                <a:schemeClr val="tx2"/>
              </a:solidFill>
              <a:latin typeface="Arial" charset="0"/>
            </a:endParaRPr>
          </a:p>
        </p:txBody>
      </p:sp>
      <p:sp>
        <p:nvSpPr>
          <p:cNvPr id="542765" name="Oval 45"/>
          <p:cNvSpPr>
            <a:spLocks noChangeArrowheads="1"/>
          </p:cNvSpPr>
          <p:nvPr/>
        </p:nvSpPr>
        <p:spPr bwMode="auto">
          <a:xfrm>
            <a:off x="623888" y="4554538"/>
            <a:ext cx="2074862" cy="70008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2766" name="Oval 46"/>
          <p:cNvSpPr>
            <a:spLocks noChangeArrowheads="1"/>
          </p:cNvSpPr>
          <p:nvPr/>
        </p:nvSpPr>
        <p:spPr bwMode="auto">
          <a:xfrm>
            <a:off x="215900" y="2587625"/>
            <a:ext cx="2730500" cy="1374775"/>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2768" name="Oval 48"/>
          <p:cNvSpPr>
            <a:spLocks noChangeArrowheads="1"/>
          </p:cNvSpPr>
          <p:nvPr/>
        </p:nvSpPr>
        <p:spPr bwMode="auto">
          <a:xfrm>
            <a:off x="3587750" y="2647950"/>
            <a:ext cx="2508250" cy="1374775"/>
          </a:xfrm>
          <a:prstGeom prst="ellipse">
            <a:avLst/>
          </a:prstGeom>
          <a:noFill/>
          <a:ln w="63500" cmpd="dbl">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2769" name="Oval 49"/>
          <p:cNvSpPr>
            <a:spLocks noChangeArrowheads="1"/>
          </p:cNvSpPr>
          <p:nvPr/>
        </p:nvSpPr>
        <p:spPr bwMode="auto">
          <a:xfrm>
            <a:off x="215900" y="2587625"/>
            <a:ext cx="2730500" cy="137477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2770" name="Text Box 50"/>
          <p:cNvSpPr txBox="1">
            <a:spLocks noChangeArrowheads="1"/>
          </p:cNvSpPr>
          <p:nvPr/>
        </p:nvSpPr>
        <p:spPr bwMode="auto">
          <a:xfrm>
            <a:off x="819150" y="2611438"/>
            <a:ext cx="1677988" cy="121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115000"/>
            </a:pPr>
            <a:r>
              <a:rPr kumimoji="1" lang="en-US" sz="1600">
                <a:latin typeface="Arial" charset="0"/>
              </a:rPr>
              <a:t>S </a:t>
            </a:r>
            <a:r>
              <a:rPr kumimoji="1" lang="en-US" sz="1600">
                <a:latin typeface="Arial" charset="0"/>
                <a:sym typeface="Symbol" pitchFamily="18" charset="2"/>
              </a:rPr>
              <a:t>  A {$}</a:t>
            </a:r>
            <a:endParaRPr kumimoji="1" lang="en-GB" sz="1600">
              <a:latin typeface="Arial" charset="0"/>
              <a:sym typeface="Symbol" pitchFamily="18" charset="2"/>
            </a:endParaRPr>
          </a:p>
          <a:p>
            <a:pPr>
              <a:spcBef>
                <a:spcPct val="20000"/>
              </a:spcBef>
              <a:buClr>
                <a:schemeClr val="accent2"/>
              </a:buClr>
              <a:buSzPct val="115000"/>
            </a:pPr>
            <a:r>
              <a:rPr kumimoji="1" lang="en-US" sz="1600">
                <a:latin typeface="Arial" charset="0"/>
                <a:sym typeface="Symbol" pitchFamily="18" charset="2"/>
              </a:rPr>
              <a:t>S   x b {$} </a:t>
            </a:r>
          </a:p>
          <a:p>
            <a:pPr>
              <a:spcBef>
                <a:spcPct val="20000"/>
              </a:spcBef>
              <a:buClr>
                <a:schemeClr val="accent2"/>
              </a:buClr>
              <a:buSzPct val="115000"/>
            </a:pPr>
            <a:r>
              <a:rPr kumimoji="1" lang="en-US" sz="1600">
                <a:latin typeface="Arial" charset="0"/>
                <a:sym typeface="Symbol" pitchFamily="18" charset="2"/>
              </a:rPr>
              <a:t>A   a A b {$}</a:t>
            </a:r>
            <a:endParaRPr kumimoji="1" lang="en-GB" sz="1600">
              <a:latin typeface="Arial" charset="0"/>
              <a:sym typeface="Symbol" pitchFamily="18" charset="2"/>
            </a:endParaRPr>
          </a:p>
          <a:p>
            <a:pPr>
              <a:spcBef>
                <a:spcPct val="20000"/>
              </a:spcBef>
              <a:buClr>
                <a:schemeClr val="accent2"/>
              </a:buClr>
              <a:buSzPct val="115000"/>
            </a:pPr>
            <a:r>
              <a:rPr kumimoji="1" lang="en-US" sz="1600">
                <a:latin typeface="Arial" charset="0"/>
                <a:sym typeface="Symbol" pitchFamily="18" charset="2"/>
              </a:rPr>
              <a:t>A   x {$}</a:t>
            </a:r>
            <a:endParaRPr kumimoji="1" lang="en-GB" sz="1600">
              <a:latin typeface="Arial" charset="0"/>
              <a:sym typeface="Symbol" pitchFamily="18" charset="2"/>
            </a:endParaRPr>
          </a:p>
        </p:txBody>
      </p:sp>
      <p:sp>
        <p:nvSpPr>
          <p:cNvPr id="542772" name="Text Box 52"/>
          <p:cNvSpPr txBox="1">
            <a:spLocks noChangeArrowheads="1"/>
          </p:cNvSpPr>
          <p:nvPr/>
        </p:nvSpPr>
        <p:spPr bwMode="auto">
          <a:xfrm>
            <a:off x="3803650" y="2819400"/>
            <a:ext cx="1987550"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sz="1800">
                <a:latin typeface="Arial" charset="0"/>
                <a:sym typeface="Symbol" pitchFamily="18" charset="2"/>
              </a:rPr>
              <a:t>A  a  A b {</a:t>
            </a:r>
            <a:r>
              <a:rPr kumimoji="1" lang="en-GB" sz="1800">
                <a:latin typeface="Arial" charset="0"/>
                <a:sym typeface="Symbol" pitchFamily="18" charset="2"/>
              </a:rPr>
              <a:t>b,</a:t>
            </a:r>
            <a:r>
              <a:rPr kumimoji="1" lang="en-US" sz="1800">
                <a:latin typeface="Arial" charset="0"/>
                <a:sym typeface="Symbol" pitchFamily="18" charset="2"/>
              </a:rPr>
              <a:t>$} </a:t>
            </a:r>
          </a:p>
          <a:p>
            <a:pPr>
              <a:spcBef>
                <a:spcPct val="20000"/>
              </a:spcBef>
              <a:buClr>
                <a:schemeClr val="accent2"/>
              </a:buClr>
              <a:buSzPct val="115000"/>
            </a:pPr>
            <a:r>
              <a:rPr kumimoji="1" lang="en-US" sz="1800">
                <a:latin typeface="Arial" charset="0"/>
                <a:sym typeface="Symbol" pitchFamily="18" charset="2"/>
              </a:rPr>
              <a:t>A   a A b {b</a:t>
            </a:r>
            <a:r>
              <a:rPr kumimoji="1" lang="en-GB" sz="1800">
                <a:latin typeface="Arial" charset="0"/>
                <a:sym typeface="Symbol" pitchFamily="18" charset="2"/>
              </a:rPr>
              <a:t>,$</a:t>
            </a:r>
            <a:r>
              <a:rPr kumimoji="1" lang="en-US" sz="1800">
                <a:latin typeface="Arial" charset="0"/>
                <a:sym typeface="Symbol" pitchFamily="18" charset="2"/>
              </a:rPr>
              <a:t>}</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A   x {b</a:t>
            </a:r>
            <a:r>
              <a:rPr kumimoji="1" lang="en-GB" sz="1800">
                <a:latin typeface="Arial" charset="0"/>
                <a:sym typeface="Symbol" pitchFamily="18" charset="2"/>
              </a:rPr>
              <a:t>,$</a:t>
            </a:r>
            <a:r>
              <a:rPr kumimoji="1" lang="en-US" sz="1800">
                <a:latin typeface="Arial" charset="0"/>
                <a:sym typeface="Symbol" pitchFamily="18" charset="2"/>
              </a:rPr>
              <a:t>}</a:t>
            </a:r>
            <a:endParaRPr kumimoji="1" lang="en-GB" sz="1800">
              <a:latin typeface="Arial" charset="0"/>
              <a:sym typeface="Symbol" pitchFamily="18" charset="2"/>
            </a:endParaRPr>
          </a:p>
        </p:txBody>
      </p:sp>
      <p:sp>
        <p:nvSpPr>
          <p:cNvPr id="542773" name="Oval 53"/>
          <p:cNvSpPr>
            <a:spLocks noChangeArrowheads="1"/>
          </p:cNvSpPr>
          <p:nvPr/>
        </p:nvSpPr>
        <p:spPr bwMode="auto">
          <a:xfrm>
            <a:off x="623888" y="4495800"/>
            <a:ext cx="2074862" cy="8382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2774" name="Text Box 54"/>
          <p:cNvSpPr txBox="1">
            <a:spLocks noChangeArrowheads="1"/>
          </p:cNvSpPr>
          <p:nvPr/>
        </p:nvSpPr>
        <p:spPr bwMode="auto">
          <a:xfrm>
            <a:off x="933450" y="4560888"/>
            <a:ext cx="1733550"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rPr>
              <a:t>S </a:t>
            </a:r>
            <a:r>
              <a:rPr kumimoji="1" lang="en-US" sz="1800">
                <a:latin typeface="Arial" charset="0"/>
                <a:sym typeface="Symbol" pitchFamily="18" charset="2"/>
              </a:rPr>
              <a:t> x  b {$}</a:t>
            </a:r>
            <a:endParaRPr kumimoji="1" lang="en-GB" sz="1800">
              <a:latin typeface="Arial" charset="0"/>
              <a:sym typeface="Symbol" pitchFamily="18" charset="2"/>
            </a:endParaRPr>
          </a:p>
          <a:p>
            <a:pPr>
              <a:spcBef>
                <a:spcPct val="20000"/>
              </a:spcBef>
              <a:buClr>
                <a:schemeClr val="accent2"/>
              </a:buClr>
              <a:buSzPct val="115000"/>
            </a:pPr>
            <a:r>
              <a:rPr kumimoji="1" lang="en-US" sz="1800">
                <a:latin typeface="Arial" charset="0"/>
                <a:sym typeface="Symbol" pitchFamily="18" charset="2"/>
              </a:rPr>
              <a:t>A  x  {b,$} </a:t>
            </a:r>
            <a:endParaRPr kumimoji="1" lang="en-GB" sz="1800">
              <a:latin typeface="Arial" charset="0"/>
              <a:sym typeface="Symbol" pitchFamily="18" charset="2"/>
            </a:endParaRPr>
          </a:p>
        </p:txBody>
      </p:sp>
      <p:sp>
        <p:nvSpPr>
          <p:cNvPr id="542775" name="Text Box 55"/>
          <p:cNvSpPr txBox="1">
            <a:spLocks noChangeArrowheads="1"/>
          </p:cNvSpPr>
          <p:nvPr/>
        </p:nvSpPr>
        <p:spPr bwMode="auto">
          <a:xfrm>
            <a:off x="4716463" y="4022725"/>
            <a:ext cx="354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a:t>
            </a:r>
            <a:endParaRPr kumimoji="1" lang="en-GB" sz="2000">
              <a:solidFill>
                <a:schemeClr val="tx2"/>
              </a:solidFill>
              <a:latin typeface="Arial" charset="0"/>
            </a:endParaRPr>
          </a:p>
        </p:txBody>
      </p:sp>
      <p:sp>
        <p:nvSpPr>
          <p:cNvPr id="542776" name="Text Box 56"/>
          <p:cNvSpPr txBox="1">
            <a:spLocks noChangeArrowheads="1"/>
          </p:cNvSpPr>
          <p:nvPr/>
        </p:nvSpPr>
        <p:spPr bwMode="auto">
          <a:xfrm>
            <a:off x="6135688" y="2968625"/>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000">
                <a:solidFill>
                  <a:schemeClr val="tx2"/>
                </a:solidFill>
                <a:latin typeface="Arial" charset="0"/>
              </a:rPr>
              <a:t>a</a:t>
            </a:r>
            <a:endParaRPr kumimoji="1" lang="en-GB" sz="2000">
              <a:solidFill>
                <a:schemeClr val="tx2"/>
              </a:solidFill>
              <a:latin typeface="Arial" charset="0"/>
            </a:endParaRPr>
          </a:p>
        </p:txBody>
      </p:sp>
      <p:sp>
        <p:nvSpPr>
          <p:cNvPr id="542777" name="Oval 57"/>
          <p:cNvSpPr>
            <a:spLocks noChangeArrowheads="1"/>
          </p:cNvSpPr>
          <p:nvPr/>
        </p:nvSpPr>
        <p:spPr bwMode="auto">
          <a:xfrm>
            <a:off x="3749675" y="4572000"/>
            <a:ext cx="2074863" cy="700088"/>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2778" name="Text Box 58"/>
          <p:cNvSpPr txBox="1">
            <a:spLocks noChangeArrowheads="1"/>
          </p:cNvSpPr>
          <p:nvPr/>
        </p:nvSpPr>
        <p:spPr bwMode="auto">
          <a:xfrm>
            <a:off x="3767138" y="4711700"/>
            <a:ext cx="210026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A  a A  b {</a:t>
            </a:r>
            <a:r>
              <a:rPr kumimoji="1" lang="en-GB" sz="1800">
                <a:latin typeface="Arial" charset="0"/>
                <a:sym typeface="Symbol" pitchFamily="18" charset="2"/>
              </a:rPr>
              <a:t>b,</a:t>
            </a:r>
            <a:r>
              <a:rPr kumimoji="1" lang="en-US" sz="1800">
                <a:latin typeface="Arial" charset="0"/>
                <a:sym typeface="Symbol" pitchFamily="18" charset="2"/>
              </a:rPr>
              <a:t>$}</a:t>
            </a:r>
            <a:endParaRPr kumimoji="1" lang="en-GB" sz="1800">
              <a:latin typeface="Arial" charset="0"/>
              <a:sym typeface="Symbol" pitchFamily="18" charset="2"/>
            </a:endParaRPr>
          </a:p>
        </p:txBody>
      </p:sp>
      <p:sp>
        <p:nvSpPr>
          <p:cNvPr id="542779" name="Text Box 59"/>
          <p:cNvSpPr txBox="1">
            <a:spLocks noChangeArrowheads="1"/>
          </p:cNvSpPr>
          <p:nvPr/>
        </p:nvSpPr>
        <p:spPr bwMode="auto">
          <a:xfrm>
            <a:off x="5734050" y="1909763"/>
            <a:ext cx="1773238"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115000"/>
            </a:pPr>
            <a:r>
              <a:rPr kumimoji="1" lang="en-US" sz="1800">
                <a:latin typeface="Arial" charset="0"/>
                <a:sym typeface="Symbol" pitchFamily="18" charset="2"/>
              </a:rPr>
              <a:t> A  x  {b}</a:t>
            </a:r>
            <a:endParaRPr kumimoji="1" lang="en-GB" sz="1800">
              <a:latin typeface="Arial" charset="0"/>
              <a:sym typeface="Symbol" pitchFamily="18" charset="2"/>
            </a:endParaRPr>
          </a:p>
        </p:txBody>
      </p:sp>
      <p:cxnSp>
        <p:nvCxnSpPr>
          <p:cNvPr id="542780" name="AutoShape 60"/>
          <p:cNvCxnSpPr>
            <a:cxnSpLocks noChangeShapeType="1"/>
            <a:stCxn id="542768" idx="5"/>
            <a:endCxn id="542768" idx="7"/>
          </p:cNvCxnSpPr>
          <p:nvPr/>
        </p:nvCxnSpPr>
        <p:spPr bwMode="auto">
          <a:xfrm rot="5400000" flipH="1" flipV="1">
            <a:off x="5212557" y="3334544"/>
            <a:ext cx="1035050" cy="1587"/>
          </a:xfrm>
          <a:prstGeom prst="curvedConnector5">
            <a:avLst>
              <a:gd name="adj1" fmla="val 2144"/>
              <a:gd name="adj2" fmla="val 90200000"/>
              <a:gd name="adj3" fmla="val 110273"/>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3097474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lide Number Placeholder 4"/>
          <p:cNvSpPr>
            <a:spLocks noGrp="1"/>
          </p:cNvSpPr>
          <p:nvPr>
            <p:ph type="sldNum" sz="quarter" idx="12"/>
          </p:nvPr>
        </p:nvSpPr>
        <p:spPr/>
        <p:txBody>
          <a:bodyPr/>
          <a:lstStyle/>
          <a:p>
            <a:fld id="{47F38F83-28B2-452D-B87B-16D8936E689B}" type="slidenum">
              <a:rPr lang="he-IL" altLang="en-US"/>
              <a:pPr/>
              <a:t>61</a:t>
            </a:fld>
            <a:endParaRPr lang="en-US" altLang="en-US"/>
          </a:p>
        </p:txBody>
      </p:sp>
      <p:sp>
        <p:nvSpPr>
          <p:cNvPr id="544770" name="Rectangle 2"/>
          <p:cNvSpPr>
            <a:spLocks noGrp="1" noChangeArrowheads="1"/>
          </p:cNvSpPr>
          <p:nvPr>
            <p:ph type="title"/>
          </p:nvPr>
        </p:nvSpPr>
        <p:spPr>
          <a:xfrm>
            <a:off x="406400" y="228600"/>
            <a:ext cx="8432800" cy="1143000"/>
          </a:xfrm>
        </p:spPr>
        <p:txBody>
          <a:bodyPr/>
          <a:lstStyle/>
          <a:p>
            <a:r>
              <a:rPr lang="en-US"/>
              <a:t>LALR(1)  ACTION/GOTO table</a:t>
            </a:r>
          </a:p>
        </p:txBody>
      </p:sp>
      <p:graphicFrame>
        <p:nvGraphicFramePr>
          <p:cNvPr id="544771" name="Group 3"/>
          <p:cNvGraphicFramePr>
            <a:graphicFrameLocks noGrp="1"/>
          </p:cNvGraphicFramePr>
          <p:nvPr/>
        </p:nvGraphicFramePr>
        <p:xfrm>
          <a:off x="457200" y="1924050"/>
          <a:ext cx="5715000" cy="3657600"/>
        </p:xfrm>
        <a:graphic>
          <a:graphicData uri="http://schemas.openxmlformats.org/drawingml/2006/table">
            <a:tbl>
              <a:tblPr/>
              <a:tblGrid>
                <a:gridCol w="1208088"/>
                <a:gridCol w="898525"/>
                <a:gridCol w="904875"/>
                <a:gridCol w="900112"/>
                <a:gridCol w="903288"/>
                <a:gridCol w="900112"/>
              </a:tblGrid>
              <a:tr h="193675">
                <a:tc rowSpan="2">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1" i="0" u="none" strike="noStrike" cap="none" normalizeH="0" baseline="0" smtClean="0">
                          <a:ln>
                            <a:noFill/>
                          </a:ln>
                          <a:solidFill>
                            <a:schemeClr val="tx1"/>
                          </a:solidFill>
                          <a:effectLst/>
                          <a:latin typeface="Tahoma" pitchFamily="34" charset="0"/>
                        </a:rPr>
                        <a:t>state</a:t>
                      </a:r>
                      <a:endParaRPr kumimoji="1" lang="en-GB" sz="1800" b="1" i="0" u="none" strike="noStrike" cap="none" normalizeH="0" baseline="0" smtClean="0">
                        <a:ln>
                          <a:noFill/>
                        </a:ln>
                        <a:solidFill>
                          <a:schemeClr val="tx1"/>
                        </a:solidFill>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GB" sz="1800" b="1" i="0" u="none" strike="noStrike" cap="none" normalizeH="0" baseline="0" smtClean="0">
                          <a:ln>
                            <a:noFill/>
                          </a:ln>
                          <a:solidFill>
                            <a:schemeClr val="tx1"/>
                          </a:solidFill>
                          <a:effectLst/>
                          <a:latin typeface="Tahoma" pitchFamily="34" charset="0"/>
                        </a:rPr>
                        <a:t>stack symbol / look-ahead token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2738">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a</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b</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x</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A</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0</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s1</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s3</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1</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s2</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2</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r2</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r2</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3</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r1</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s5</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s6</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5</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6</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s7</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7</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r3</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r3</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47" name="Text Box 79"/>
          <p:cNvSpPr txBox="1">
            <a:spLocks noChangeArrowheads="1"/>
          </p:cNvSpPr>
          <p:nvPr/>
        </p:nvSpPr>
        <p:spPr bwMode="auto">
          <a:xfrm>
            <a:off x="6629400" y="1924050"/>
            <a:ext cx="2017713" cy="180022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5000"/>
            </a:pPr>
            <a:r>
              <a:rPr kumimoji="1" lang="en-US">
                <a:solidFill>
                  <a:schemeClr val="tx2"/>
                </a:solidFill>
                <a:latin typeface="Tahoma" pitchFamily="34" charset="0"/>
              </a:rPr>
              <a:t>1: S </a:t>
            </a:r>
            <a:r>
              <a:rPr kumimoji="1" lang="en-US">
                <a:solidFill>
                  <a:schemeClr val="tx2"/>
                </a:solidFill>
                <a:latin typeface="Tahoma" pitchFamily="34" charset="0"/>
                <a:sym typeface="Symbol" pitchFamily="18" charset="2"/>
              </a:rPr>
              <a:t> A </a:t>
            </a:r>
          </a:p>
          <a:p>
            <a:pPr>
              <a:spcBef>
                <a:spcPct val="20000"/>
              </a:spcBef>
              <a:buClr>
                <a:schemeClr val="accent2"/>
              </a:buClr>
              <a:buSzPct val="85000"/>
            </a:pPr>
            <a:r>
              <a:rPr kumimoji="1" lang="en-US">
                <a:solidFill>
                  <a:schemeClr val="tx2"/>
                </a:solidFill>
                <a:latin typeface="Tahoma" pitchFamily="34" charset="0"/>
              </a:rPr>
              <a:t>2: S </a:t>
            </a:r>
            <a:r>
              <a:rPr kumimoji="1" lang="en-US">
                <a:solidFill>
                  <a:schemeClr val="tx2"/>
                </a:solidFill>
                <a:latin typeface="Tahoma" pitchFamily="34" charset="0"/>
                <a:sym typeface="Symbol" pitchFamily="18" charset="2"/>
              </a:rPr>
              <a:t> x b</a:t>
            </a:r>
            <a:endParaRPr kumimoji="1" lang="en-GB">
              <a:solidFill>
                <a:schemeClr val="tx2"/>
              </a:solidFill>
              <a:latin typeface="Tahoma" pitchFamily="34" charset="0"/>
              <a:sym typeface="Symbol" pitchFamily="18" charset="2"/>
            </a:endParaRPr>
          </a:p>
          <a:p>
            <a:pPr>
              <a:spcBef>
                <a:spcPct val="20000"/>
              </a:spcBef>
              <a:buClr>
                <a:schemeClr val="accent2"/>
              </a:buClr>
              <a:buSzPct val="85000"/>
            </a:pPr>
            <a:r>
              <a:rPr kumimoji="1" lang="en-US">
                <a:solidFill>
                  <a:schemeClr val="tx2"/>
                </a:solidFill>
                <a:latin typeface="Tahoma" pitchFamily="34" charset="0"/>
                <a:sym typeface="Symbol" pitchFamily="18" charset="2"/>
              </a:rPr>
              <a:t>3: A  a A b</a:t>
            </a:r>
          </a:p>
          <a:p>
            <a:pPr>
              <a:spcBef>
                <a:spcPct val="20000"/>
              </a:spcBef>
              <a:buClr>
                <a:schemeClr val="accent2"/>
              </a:buClr>
              <a:buSzPct val="85000"/>
            </a:pPr>
            <a:r>
              <a:rPr kumimoji="1" lang="en-US">
                <a:solidFill>
                  <a:schemeClr val="tx2"/>
                </a:solidFill>
                <a:latin typeface="Tahoma" pitchFamily="34" charset="0"/>
                <a:sym typeface="Symbol" pitchFamily="18" charset="2"/>
              </a:rPr>
              <a:t>4: A  x</a:t>
            </a:r>
            <a:endParaRPr kumimoji="1" lang="en-GB">
              <a:solidFill>
                <a:schemeClr val="tx2"/>
              </a:solidFill>
              <a:latin typeface="Tahoma" pitchFamily="34" charset="0"/>
              <a:sym typeface="Symbol" pitchFamily="18" charset="2"/>
            </a:endParaRPr>
          </a:p>
        </p:txBody>
      </p:sp>
    </p:spTree>
    <p:extLst>
      <p:ext uri="{BB962C8B-B14F-4D97-AF65-F5344CB8AC3E}">
        <p14:creationId xmlns:p14="http://schemas.microsoft.com/office/powerpoint/2010/main" val="113665092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2242F1E-962C-49BD-9BC4-17B42B7D8C1E}" type="slidenum">
              <a:rPr lang="he-IL" altLang="en-US"/>
              <a:pPr/>
              <a:t>62</a:t>
            </a:fld>
            <a:endParaRPr lang="en-US" altLang="en-US"/>
          </a:p>
        </p:txBody>
      </p:sp>
      <p:sp>
        <p:nvSpPr>
          <p:cNvPr id="534530" name="Rectangle 2"/>
          <p:cNvSpPr>
            <a:spLocks noGrp="1" noChangeArrowheads="1"/>
          </p:cNvSpPr>
          <p:nvPr>
            <p:ph type="title"/>
          </p:nvPr>
        </p:nvSpPr>
        <p:spPr/>
        <p:txBody>
          <a:bodyPr/>
          <a:lstStyle/>
          <a:p>
            <a:r>
              <a:rPr lang="en-US" dirty="0" smtClean="0"/>
              <a:t>Q20</a:t>
            </a:r>
            <a:endParaRPr lang="en-US" dirty="0"/>
          </a:p>
        </p:txBody>
      </p:sp>
      <p:sp>
        <p:nvSpPr>
          <p:cNvPr id="534531" name="Rectangle 3"/>
          <p:cNvSpPr>
            <a:spLocks noGrp="1" noChangeArrowheads="1"/>
          </p:cNvSpPr>
          <p:nvPr>
            <p:ph type="body" idx="1"/>
          </p:nvPr>
        </p:nvSpPr>
        <p:spPr/>
        <p:txBody>
          <a:bodyPr/>
          <a:lstStyle/>
          <a:p>
            <a:r>
              <a:rPr lang="en-US"/>
              <a:t>derive the SLR(1) ACTION/GOTO table (with shift-reduce conflict) for the following grammar:</a:t>
            </a:r>
          </a:p>
          <a:p>
            <a:endParaRPr lang="en-US" sz="1400"/>
          </a:p>
          <a:p>
            <a:pPr lvl="2">
              <a:buFontTx/>
              <a:buNone/>
            </a:pPr>
            <a:r>
              <a:rPr lang="en-US" sz="2400">
                <a:solidFill>
                  <a:schemeClr val="tx2"/>
                </a:solidFill>
              </a:rPr>
              <a:t>S </a:t>
            </a:r>
            <a:r>
              <a:rPr lang="en-US" sz="2400">
                <a:solidFill>
                  <a:schemeClr val="tx2"/>
                </a:solidFill>
                <a:sym typeface="Symbol" pitchFamily="18" charset="2"/>
              </a:rPr>
              <a:t> A | x b</a:t>
            </a:r>
            <a:endParaRPr lang="en-GB" sz="2400">
              <a:solidFill>
                <a:schemeClr val="tx2"/>
              </a:solidFill>
              <a:sym typeface="Symbol" pitchFamily="18" charset="2"/>
            </a:endParaRPr>
          </a:p>
          <a:p>
            <a:pPr lvl="2">
              <a:buFontTx/>
              <a:buNone/>
            </a:pPr>
            <a:r>
              <a:rPr lang="en-US" sz="2400">
                <a:solidFill>
                  <a:schemeClr val="tx2"/>
                </a:solidFill>
                <a:sym typeface="Symbol" pitchFamily="18" charset="2"/>
              </a:rPr>
              <a:t>A  a A b  |  x</a:t>
            </a:r>
          </a:p>
          <a:p>
            <a:pPr lvl="2">
              <a:buFontTx/>
              <a:buNone/>
            </a:pPr>
            <a:endParaRPr lang="en-US" sz="1400">
              <a:solidFill>
                <a:schemeClr val="tx2"/>
              </a:solidFill>
              <a:sym typeface="Symbol" pitchFamily="18" charset="2"/>
            </a:endParaRPr>
          </a:p>
        </p:txBody>
      </p:sp>
    </p:spTree>
    <p:extLst>
      <p:ext uri="{BB962C8B-B14F-4D97-AF65-F5344CB8AC3E}">
        <p14:creationId xmlns:p14="http://schemas.microsoft.com/office/powerpoint/2010/main" val="71317014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lide Number Placeholder 4"/>
          <p:cNvSpPr>
            <a:spLocks noGrp="1"/>
          </p:cNvSpPr>
          <p:nvPr>
            <p:ph type="sldNum" sz="quarter" idx="12"/>
          </p:nvPr>
        </p:nvSpPr>
        <p:spPr/>
        <p:txBody>
          <a:bodyPr/>
          <a:lstStyle/>
          <a:p>
            <a:fld id="{0B4A5C82-BB2F-46DE-A4A4-B7ECAC96AA6A}" type="slidenum">
              <a:rPr lang="he-IL" altLang="en-US"/>
              <a:pPr/>
              <a:t>63</a:t>
            </a:fld>
            <a:endParaRPr lang="en-US" altLang="en-US"/>
          </a:p>
        </p:txBody>
      </p:sp>
      <p:sp>
        <p:nvSpPr>
          <p:cNvPr id="536578" name="Rectangle 2"/>
          <p:cNvSpPr>
            <a:spLocks noGrp="1" noChangeArrowheads="1"/>
          </p:cNvSpPr>
          <p:nvPr>
            <p:ph type="title"/>
          </p:nvPr>
        </p:nvSpPr>
        <p:spPr/>
        <p:txBody>
          <a:bodyPr/>
          <a:lstStyle/>
          <a:p>
            <a:r>
              <a:rPr lang="en-GB" dirty="0"/>
              <a:t>Answer </a:t>
            </a:r>
            <a:r>
              <a:rPr lang="en-GB" dirty="0" smtClean="0"/>
              <a:t>Q20</a:t>
            </a:r>
            <a:endParaRPr lang="en-US" dirty="0"/>
          </a:p>
        </p:txBody>
      </p:sp>
      <p:graphicFrame>
        <p:nvGraphicFramePr>
          <p:cNvPr id="536579" name="Group 3"/>
          <p:cNvGraphicFramePr>
            <a:graphicFrameLocks noGrp="1"/>
          </p:cNvGraphicFramePr>
          <p:nvPr/>
        </p:nvGraphicFramePr>
        <p:xfrm>
          <a:off x="457200" y="1924050"/>
          <a:ext cx="5715000" cy="3657600"/>
        </p:xfrm>
        <a:graphic>
          <a:graphicData uri="http://schemas.openxmlformats.org/drawingml/2006/table">
            <a:tbl>
              <a:tblPr/>
              <a:tblGrid>
                <a:gridCol w="1208088"/>
                <a:gridCol w="898525"/>
                <a:gridCol w="904875"/>
                <a:gridCol w="900112"/>
                <a:gridCol w="903288"/>
                <a:gridCol w="900112"/>
              </a:tblGrid>
              <a:tr h="193675">
                <a:tc rowSpan="2">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1" i="0" u="none" strike="noStrike" cap="none" normalizeH="0" baseline="0" smtClean="0">
                          <a:ln>
                            <a:noFill/>
                          </a:ln>
                          <a:solidFill>
                            <a:schemeClr val="tx1"/>
                          </a:solidFill>
                          <a:effectLst/>
                          <a:latin typeface="Tahoma" pitchFamily="34" charset="0"/>
                        </a:rPr>
                        <a:t>state</a:t>
                      </a:r>
                      <a:endParaRPr kumimoji="1" lang="en-GB" sz="1800" b="1" i="0" u="none" strike="noStrike" cap="none" normalizeH="0" baseline="0" smtClean="0">
                        <a:ln>
                          <a:noFill/>
                        </a:ln>
                        <a:solidFill>
                          <a:schemeClr val="tx1"/>
                        </a:solidFill>
                        <a:effectLst/>
                        <a:latin typeface="Tahoma" pitchFamily="34"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GB" sz="1800" b="1" i="0" u="none" strike="noStrike" cap="none" normalizeH="0" baseline="0" smtClean="0">
                          <a:ln>
                            <a:noFill/>
                          </a:ln>
                          <a:solidFill>
                            <a:schemeClr val="tx1"/>
                          </a:solidFill>
                          <a:effectLst/>
                          <a:latin typeface="Tahoma" pitchFamily="34" charset="0"/>
                        </a:rPr>
                        <a:t>stack symbol / look-ahead token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2738">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a</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b</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x</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A</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0</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s1</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s3</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1</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s2/r4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2</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r2</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r2</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3</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r1</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s5</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s6</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5</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r4</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6</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s7</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7</a:t>
                      </a: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r3</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1" lang="en-US" sz="1800" b="0" i="0" u="none" strike="noStrike" cap="none" normalizeH="0" baseline="0" smtClean="0">
                          <a:ln>
                            <a:noFill/>
                          </a:ln>
                          <a:solidFill>
                            <a:schemeClr val="tx1"/>
                          </a:solidFill>
                          <a:effectLst/>
                          <a:latin typeface="Tahoma" pitchFamily="34" charset="0"/>
                        </a:rPr>
                        <a:t>r3</a:t>
                      </a: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6655" name="Text Box 79"/>
          <p:cNvSpPr txBox="1">
            <a:spLocks noChangeArrowheads="1"/>
          </p:cNvSpPr>
          <p:nvPr/>
        </p:nvSpPr>
        <p:spPr bwMode="auto">
          <a:xfrm>
            <a:off x="6629400" y="1924050"/>
            <a:ext cx="2017713" cy="180022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5000"/>
            </a:pPr>
            <a:r>
              <a:rPr kumimoji="1" lang="en-US">
                <a:solidFill>
                  <a:schemeClr val="tx2"/>
                </a:solidFill>
                <a:latin typeface="Tahoma" pitchFamily="34" charset="0"/>
              </a:rPr>
              <a:t>1: S </a:t>
            </a:r>
            <a:r>
              <a:rPr kumimoji="1" lang="en-US">
                <a:solidFill>
                  <a:schemeClr val="tx2"/>
                </a:solidFill>
                <a:latin typeface="Tahoma" pitchFamily="34" charset="0"/>
                <a:sym typeface="Symbol" pitchFamily="18" charset="2"/>
              </a:rPr>
              <a:t> A </a:t>
            </a:r>
          </a:p>
          <a:p>
            <a:pPr>
              <a:spcBef>
                <a:spcPct val="20000"/>
              </a:spcBef>
              <a:buClr>
                <a:schemeClr val="accent2"/>
              </a:buClr>
              <a:buSzPct val="85000"/>
            </a:pPr>
            <a:r>
              <a:rPr kumimoji="1" lang="en-US">
                <a:solidFill>
                  <a:schemeClr val="tx2"/>
                </a:solidFill>
                <a:latin typeface="Tahoma" pitchFamily="34" charset="0"/>
              </a:rPr>
              <a:t>2: S </a:t>
            </a:r>
            <a:r>
              <a:rPr kumimoji="1" lang="en-US">
                <a:solidFill>
                  <a:schemeClr val="tx2"/>
                </a:solidFill>
                <a:latin typeface="Tahoma" pitchFamily="34" charset="0"/>
                <a:sym typeface="Symbol" pitchFamily="18" charset="2"/>
              </a:rPr>
              <a:t> x b</a:t>
            </a:r>
            <a:endParaRPr kumimoji="1" lang="en-GB">
              <a:solidFill>
                <a:schemeClr val="tx2"/>
              </a:solidFill>
              <a:latin typeface="Tahoma" pitchFamily="34" charset="0"/>
              <a:sym typeface="Symbol" pitchFamily="18" charset="2"/>
            </a:endParaRPr>
          </a:p>
          <a:p>
            <a:pPr>
              <a:spcBef>
                <a:spcPct val="20000"/>
              </a:spcBef>
              <a:buClr>
                <a:schemeClr val="accent2"/>
              </a:buClr>
              <a:buSzPct val="85000"/>
            </a:pPr>
            <a:r>
              <a:rPr kumimoji="1" lang="en-US">
                <a:solidFill>
                  <a:schemeClr val="tx2"/>
                </a:solidFill>
                <a:latin typeface="Tahoma" pitchFamily="34" charset="0"/>
                <a:sym typeface="Symbol" pitchFamily="18" charset="2"/>
              </a:rPr>
              <a:t>3: A  a A b</a:t>
            </a:r>
          </a:p>
          <a:p>
            <a:pPr>
              <a:spcBef>
                <a:spcPct val="20000"/>
              </a:spcBef>
              <a:buClr>
                <a:schemeClr val="accent2"/>
              </a:buClr>
              <a:buSzPct val="85000"/>
            </a:pPr>
            <a:r>
              <a:rPr kumimoji="1" lang="en-US">
                <a:solidFill>
                  <a:schemeClr val="tx2"/>
                </a:solidFill>
                <a:latin typeface="Tahoma" pitchFamily="34" charset="0"/>
                <a:sym typeface="Symbol" pitchFamily="18" charset="2"/>
              </a:rPr>
              <a:t>4: A  x</a:t>
            </a:r>
            <a:endParaRPr kumimoji="1" lang="en-GB">
              <a:solidFill>
                <a:schemeClr val="tx2"/>
              </a:solidFill>
              <a:latin typeface="Tahoma" pitchFamily="34" charset="0"/>
              <a:sym typeface="Symbol" pitchFamily="18" charset="2"/>
            </a:endParaRPr>
          </a:p>
        </p:txBody>
      </p:sp>
      <p:sp>
        <p:nvSpPr>
          <p:cNvPr id="536656" name="Text Box 80"/>
          <p:cNvSpPr txBox="1">
            <a:spLocks noChangeArrowheads="1"/>
          </p:cNvSpPr>
          <p:nvPr/>
        </p:nvSpPr>
        <p:spPr bwMode="auto">
          <a:xfrm>
            <a:off x="6537325" y="4202113"/>
            <a:ext cx="240188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115000"/>
            </a:pPr>
            <a:r>
              <a:rPr kumimoji="1" lang="en-US" sz="2000">
                <a:latin typeface="Arial" charset="0"/>
              </a:rPr>
              <a:t>FOLLOW(S) = {$}</a:t>
            </a:r>
          </a:p>
          <a:p>
            <a:pPr>
              <a:spcBef>
                <a:spcPct val="20000"/>
              </a:spcBef>
              <a:buClr>
                <a:schemeClr val="accent2"/>
              </a:buClr>
              <a:buSzPct val="115000"/>
            </a:pPr>
            <a:r>
              <a:rPr kumimoji="1" lang="en-US" sz="2000">
                <a:latin typeface="Arial" charset="0"/>
              </a:rPr>
              <a:t>FOLLOW(A) = {$,b}</a:t>
            </a:r>
            <a:endParaRPr kumimoji="1" lang="en-GB" sz="2000">
              <a:latin typeface="Arial" charset="0"/>
            </a:endParaRPr>
          </a:p>
        </p:txBody>
      </p:sp>
    </p:spTree>
    <p:extLst>
      <p:ext uri="{BB962C8B-B14F-4D97-AF65-F5344CB8AC3E}">
        <p14:creationId xmlns:p14="http://schemas.microsoft.com/office/powerpoint/2010/main" val="236498225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79F770-21F2-4115-9DC6-2114EFF516F5}" type="slidenum">
              <a:rPr lang="he-IL" altLang="en-US"/>
              <a:pPr/>
              <a:t>64</a:t>
            </a:fld>
            <a:endParaRPr lang="en-US" altLang="en-US"/>
          </a:p>
        </p:txBody>
      </p:sp>
      <p:sp>
        <p:nvSpPr>
          <p:cNvPr id="570370" name="Rectangle 2"/>
          <p:cNvSpPr>
            <a:spLocks noGrp="1" noChangeArrowheads="1"/>
          </p:cNvSpPr>
          <p:nvPr>
            <p:ph type="title"/>
          </p:nvPr>
        </p:nvSpPr>
        <p:spPr/>
        <p:txBody>
          <a:bodyPr/>
          <a:lstStyle/>
          <a:p>
            <a:r>
              <a:rPr lang="en-US" dirty="0" smtClean="0"/>
              <a:t>Q21</a:t>
            </a:r>
            <a:endParaRPr lang="en-US" dirty="0"/>
          </a:p>
        </p:txBody>
      </p:sp>
      <p:sp>
        <p:nvSpPr>
          <p:cNvPr id="570371" name="Rectangle 3"/>
          <p:cNvSpPr>
            <a:spLocks noGrp="1" noChangeArrowheads="1"/>
          </p:cNvSpPr>
          <p:nvPr>
            <p:ph type="body" idx="1"/>
          </p:nvPr>
        </p:nvSpPr>
        <p:spPr>
          <a:xfrm>
            <a:off x="2438400" y="1524000"/>
            <a:ext cx="1828800" cy="1390650"/>
          </a:xfrm>
        </p:spPr>
        <p:txBody>
          <a:bodyPr/>
          <a:lstStyle/>
          <a:p>
            <a:pPr>
              <a:buFontTx/>
              <a:buNone/>
            </a:pPr>
            <a:r>
              <a:rPr lang="en-US" sz="1800">
                <a:solidFill>
                  <a:schemeClr val="tx2"/>
                </a:solidFill>
              </a:rPr>
              <a:t>P </a:t>
            </a:r>
            <a:r>
              <a:rPr lang="en-US" sz="1800">
                <a:solidFill>
                  <a:schemeClr val="tx2"/>
                </a:solidFill>
                <a:sym typeface="Symbol" pitchFamily="18" charset="2"/>
              </a:rPr>
              <a:t></a:t>
            </a:r>
            <a:r>
              <a:rPr lang="en-US" sz="1800">
                <a:solidFill>
                  <a:schemeClr val="tx2"/>
                </a:solidFill>
              </a:rPr>
              <a:t> E</a:t>
            </a:r>
          </a:p>
          <a:p>
            <a:pPr>
              <a:buFontTx/>
              <a:buNone/>
            </a:pPr>
            <a:r>
              <a:rPr lang="en-US" sz="1800">
                <a:solidFill>
                  <a:schemeClr val="tx2"/>
                </a:solidFill>
              </a:rPr>
              <a:t>E </a:t>
            </a:r>
            <a:r>
              <a:rPr lang="en-US" sz="1800">
                <a:solidFill>
                  <a:schemeClr val="tx2"/>
                </a:solidFill>
                <a:sym typeface="Symbol" pitchFamily="18" charset="2"/>
              </a:rPr>
              <a:t> int</a:t>
            </a:r>
            <a:endParaRPr lang="en-US" sz="1800">
              <a:solidFill>
                <a:schemeClr val="tx2"/>
              </a:solidFill>
            </a:endParaRPr>
          </a:p>
          <a:p>
            <a:pPr>
              <a:buFontTx/>
              <a:buNone/>
            </a:pPr>
            <a:r>
              <a:rPr lang="en-US" sz="1800">
                <a:solidFill>
                  <a:schemeClr val="tx2"/>
                </a:solidFill>
              </a:rPr>
              <a:t>E </a:t>
            </a:r>
            <a:r>
              <a:rPr lang="en-US" sz="1800">
                <a:solidFill>
                  <a:schemeClr val="tx2"/>
                </a:solidFill>
                <a:sym typeface="Symbol" pitchFamily="18" charset="2"/>
              </a:rPr>
              <a:t></a:t>
            </a:r>
            <a:r>
              <a:rPr lang="en-US" sz="1800">
                <a:solidFill>
                  <a:schemeClr val="tx2"/>
                </a:solidFill>
              </a:rPr>
              <a:t> E + E</a:t>
            </a:r>
          </a:p>
        </p:txBody>
      </p:sp>
      <p:sp>
        <p:nvSpPr>
          <p:cNvPr id="570373" name="Rectangle 5"/>
          <p:cNvSpPr>
            <a:spLocks noChangeArrowheads="1"/>
          </p:cNvSpPr>
          <p:nvPr/>
        </p:nvSpPr>
        <p:spPr bwMode="auto">
          <a:xfrm>
            <a:off x="4572000" y="1524000"/>
            <a:ext cx="16002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accent2"/>
              </a:buClr>
              <a:buFont typeface="Wingdings" pitchFamily="2" charset="2"/>
              <a:buNone/>
            </a:pPr>
            <a:r>
              <a:rPr kumimoji="1" lang="en-US" sz="1800">
                <a:solidFill>
                  <a:schemeClr val="tx2"/>
                </a:solidFill>
                <a:latin typeface="Tahoma" pitchFamily="34" charset="0"/>
              </a:rPr>
              <a:t>E </a:t>
            </a:r>
            <a:r>
              <a:rPr kumimoji="1" lang="en-US" sz="1800">
                <a:solidFill>
                  <a:schemeClr val="tx2"/>
                </a:solidFill>
                <a:latin typeface="Tahoma" pitchFamily="34" charset="0"/>
                <a:sym typeface="Symbol" pitchFamily="18" charset="2"/>
              </a:rPr>
              <a:t></a:t>
            </a:r>
            <a:r>
              <a:rPr kumimoji="1" lang="en-US" sz="1800">
                <a:solidFill>
                  <a:schemeClr val="tx2"/>
                </a:solidFill>
                <a:latin typeface="Tahoma" pitchFamily="34" charset="0"/>
              </a:rPr>
              <a:t> E / E</a:t>
            </a:r>
          </a:p>
          <a:p>
            <a:pPr>
              <a:lnSpc>
                <a:spcPct val="90000"/>
              </a:lnSpc>
              <a:spcBef>
                <a:spcPct val="20000"/>
              </a:spcBef>
              <a:buClr>
                <a:schemeClr val="accent2"/>
              </a:buClr>
              <a:buFont typeface="Wingdings" pitchFamily="2" charset="2"/>
              <a:buNone/>
            </a:pPr>
            <a:r>
              <a:rPr kumimoji="1" lang="en-US" sz="1800">
                <a:solidFill>
                  <a:schemeClr val="tx2"/>
                </a:solidFill>
                <a:latin typeface="Tahoma" pitchFamily="34" charset="0"/>
                <a:sym typeface="Symbol" pitchFamily="18" charset="2"/>
              </a:rPr>
              <a:t>E </a:t>
            </a:r>
            <a:r>
              <a:rPr kumimoji="1" lang="en-US" sz="1800">
                <a:solidFill>
                  <a:schemeClr val="tx2"/>
                </a:solidFill>
                <a:latin typeface="Tahoma" pitchFamily="34" charset="0"/>
              </a:rPr>
              <a:t> E - E </a:t>
            </a:r>
          </a:p>
          <a:p>
            <a:pPr>
              <a:lnSpc>
                <a:spcPct val="90000"/>
              </a:lnSpc>
              <a:spcBef>
                <a:spcPct val="20000"/>
              </a:spcBef>
              <a:buClr>
                <a:schemeClr val="accent2"/>
              </a:buClr>
              <a:buFont typeface="Wingdings" pitchFamily="2" charset="2"/>
              <a:buNone/>
            </a:pPr>
            <a:r>
              <a:rPr kumimoji="1" lang="en-US" sz="1800">
                <a:solidFill>
                  <a:schemeClr val="tx2"/>
                </a:solidFill>
                <a:latin typeface="Tahoma" pitchFamily="34" charset="0"/>
              </a:rPr>
              <a:t>E </a:t>
            </a:r>
            <a:r>
              <a:rPr kumimoji="1" lang="en-US" sz="1800">
                <a:solidFill>
                  <a:schemeClr val="tx2"/>
                </a:solidFill>
                <a:latin typeface="Tahoma" pitchFamily="34" charset="0"/>
                <a:sym typeface="Symbol" pitchFamily="18" charset="2"/>
              </a:rPr>
              <a:t> E * E </a:t>
            </a:r>
            <a:endParaRPr kumimoji="1" lang="en-US" sz="1800">
              <a:solidFill>
                <a:schemeClr val="tx2"/>
              </a:solidFill>
              <a:latin typeface="Tahoma" pitchFamily="34" charset="0"/>
            </a:endParaRPr>
          </a:p>
          <a:p>
            <a:pPr>
              <a:lnSpc>
                <a:spcPct val="90000"/>
              </a:lnSpc>
              <a:spcBef>
                <a:spcPct val="20000"/>
              </a:spcBef>
              <a:buClr>
                <a:schemeClr val="accent2"/>
              </a:buClr>
              <a:buFont typeface="Wingdings" pitchFamily="2" charset="2"/>
              <a:buNone/>
            </a:pPr>
            <a:r>
              <a:rPr kumimoji="1" lang="en-US" sz="1800">
                <a:solidFill>
                  <a:schemeClr val="tx2"/>
                </a:solidFill>
                <a:latin typeface="Tahoma" pitchFamily="34" charset="0"/>
              </a:rPr>
              <a:t>E </a:t>
            </a:r>
            <a:r>
              <a:rPr kumimoji="1" lang="en-US" sz="1800">
                <a:solidFill>
                  <a:schemeClr val="tx2"/>
                </a:solidFill>
                <a:latin typeface="Tahoma" pitchFamily="34" charset="0"/>
                <a:sym typeface="Symbol" pitchFamily="18" charset="2"/>
              </a:rPr>
              <a:t></a:t>
            </a:r>
            <a:r>
              <a:rPr kumimoji="1" lang="en-US" sz="1800">
                <a:solidFill>
                  <a:schemeClr val="tx2"/>
                </a:solidFill>
                <a:latin typeface="Tahoma" pitchFamily="34" charset="0"/>
              </a:rPr>
              <a:t> E % E</a:t>
            </a:r>
          </a:p>
        </p:txBody>
      </p:sp>
      <p:sp>
        <p:nvSpPr>
          <p:cNvPr id="570374" name="Text Box 6"/>
          <p:cNvSpPr txBox="1">
            <a:spLocks noChangeArrowheads="1"/>
          </p:cNvSpPr>
          <p:nvPr/>
        </p:nvSpPr>
        <p:spPr bwMode="auto">
          <a:xfrm>
            <a:off x="669925" y="3157538"/>
            <a:ext cx="54149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Tx/>
              <a:buAutoNum type="alphaLcParenBoth"/>
            </a:pPr>
            <a:r>
              <a:rPr lang="en-US">
                <a:latin typeface="Tahoma" pitchFamily="34" charset="0"/>
              </a:rPr>
              <a:t>Is this grammar ambiguous ? Why?</a:t>
            </a:r>
          </a:p>
          <a:p>
            <a:r>
              <a:rPr lang="en-US">
                <a:latin typeface="Tahoma" pitchFamily="34" charset="0"/>
              </a:rPr>
              <a:t>[Yes]</a:t>
            </a:r>
          </a:p>
          <a:p>
            <a:pPr>
              <a:buFontTx/>
              <a:buAutoNum type="alphaLcParenBoth"/>
            </a:pPr>
            <a:endParaRPr lang="en-US">
              <a:latin typeface="Tahoma" pitchFamily="34" charset="0"/>
            </a:endParaRPr>
          </a:p>
        </p:txBody>
      </p:sp>
    </p:spTree>
    <p:extLst>
      <p:ext uri="{BB962C8B-B14F-4D97-AF65-F5344CB8AC3E}">
        <p14:creationId xmlns:p14="http://schemas.microsoft.com/office/powerpoint/2010/main" val="35660101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677C045-2AA1-43B2-BA3F-73A8D947A5DD}" type="slidenum">
              <a:rPr lang="he-IL" altLang="en-US"/>
              <a:pPr/>
              <a:t>65</a:t>
            </a:fld>
            <a:endParaRPr lang="en-US" altLang="en-US"/>
          </a:p>
        </p:txBody>
      </p:sp>
      <p:sp>
        <p:nvSpPr>
          <p:cNvPr id="571394" name="Rectangle 2"/>
          <p:cNvSpPr>
            <a:spLocks noGrp="1" noChangeArrowheads="1"/>
          </p:cNvSpPr>
          <p:nvPr>
            <p:ph type="title"/>
          </p:nvPr>
        </p:nvSpPr>
        <p:spPr>
          <a:xfrm>
            <a:off x="406400" y="228600"/>
            <a:ext cx="7772400" cy="914400"/>
          </a:xfrm>
        </p:spPr>
        <p:txBody>
          <a:bodyPr/>
          <a:lstStyle/>
          <a:p>
            <a:r>
              <a:rPr lang="en-US" dirty="0" smtClean="0"/>
              <a:t>Q21</a:t>
            </a:r>
            <a:endParaRPr lang="en-US" dirty="0"/>
          </a:p>
        </p:txBody>
      </p:sp>
      <p:sp>
        <p:nvSpPr>
          <p:cNvPr id="571395" name="Rectangle 3"/>
          <p:cNvSpPr>
            <a:spLocks noGrp="1" noChangeArrowheads="1"/>
          </p:cNvSpPr>
          <p:nvPr>
            <p:ph type="body" idx="1"/>
          </p:nvPr>
        </p:nvSpPr>
        <p:spPr>
          <a:xfrm>
            <a:off x="457200" y="1371600"/>
            <a:ext cx="8178800" cy="5029200"/>
          </a:xfrm>
        </p:spPr>
        <p:txBody>
          <a:bodyPr>
            <a:normAutofit lnSpcReduction="10000"/>
          </a:bodyPr>
          <a:lstStyle/>
          <a:p>
            <a:pPr marL="533400" indent="-533400">
              <a:lnSpc>
                <a:spcPct val="80000"/>
              </a:lnSpc>
              <a:buFont typeface="Wingdings" pitchFamily="2" charset="2"/>
              <a:buAutoNum type="alphaLcParenBoth"/>
            </a:pPr>
            <a:r>
              <a:rPr lang="en-US" sz="1800"/>
              <a:t>Draw an AST for the expression below. Label each AST node clearly with the meaning of the node (for example, "addition," "identifier," etc). Invent new types of AST nodes as necessary. </a:t>
            </a:r>
          </a:p>
          <a:p>
            <a:pPr marL="533400" indent="-533400">
              <a:lnSpc>
                <a:spcPct val="80000"/>
              </a:lnSpc>
              <a:buFontTx/>
              <a:buNone/>
            </a:pPr>
            <a:r>
              <a:rPr lang="en-US" sz="1800">
                <a:solidFill>
                  <a:schemeClr val="tx2"/>
                </a:solidFill>
              </a:rPr>
              <a:t>	</a:t>
            </a:r>
          </a:p>
          <a:p>
            <a:pPr marL="533400" indent="-533400">
              <a:lnSpc>
                <a:spcPct val="80000"/>
              </a:lnSpc>
              <a:buFontTx/>
              <a:buNone/>
            </a:pPr>
            <a:r>
              <a:rPr lang="en-US" sz="1800">
                <a:solidFill>
                  <a:schemeClr val="tx2"/>
                </a:solidFill>
              </a:rPr>
              <a:t>	x++ + ++x </a:t>
            </a:r>
          </a:p>
          <a:p>
            <a:pPr marL="533400" indent="-533400">
              <a:lnSpc>
                <a:spcPct val="80000"/>
              </a:lnSpc>
              <a:buFont typeface="Wingdings" pitchFamily="2" charset="2"/>
              <a:buAutoNum type="alphaLcParenBoth"/>
            </a:pPr>
            <a:endParaRPr lang="en-US" sz="1800"/>
          </a:p>
          <a:p>
            <a:pPr marL="533400" indent="-533400">
              <a:lnSpc>
                <a:spcPct val="80000"/>
              </a:lnSpc>
              <a:buFont typeface="Wingdings" pitchFamily="2" charset="2"/>
              <a:buAutoNum type="alphaLcParenBoth"/>
            </a:pPr>
            <a:r>
              <a:rPr lang="en-US" sz="1800"/>
              <a:t>It is interesting to observe that while</a:t>
            </a:r>
          </a:p>
          <a:p>
            <a:pPr marL="533400" indent="-533400">
              <a:lnSpc>
                <a:spcPct val="80000"/>
              </a:lnSpc>
            </a:pPr>
            <a:endParaRPr lang="en-US" sz="1800"/>
          </a:p>
          <a:p>
            <a:pPr marL="533400" indent="-533400">
              <a:lnSpc>
                <a:spcPct val="80000"/>
              </a:lnSpc>
              <a:buFontTx/>
              <a:buNone/>
            </a:pPr>
            <a:r>
              <a:rPr lang="en-US" sz="1800"/>
              <a:t>	</a:t>
            </a:r>
            <a:r>
              <a:rPr lang="en-US" sz="1800">
                <a:solidFill>
                  <a:schemeClr val="tx2"/>
                </a:solidFill>
              </a:rPr>
              <a:t>x++ + ++x </a:t>
            </a:r>
          </a:p>
          <a:p>
            <a:pPr marL="533400" indent="-533400">
              <a:lnSpc>
                <a:spcPct val="80000"/>
              </a:lnSpc>
            </a:pPr>
            <a:endParaRPr lang="en-US" sz="1800">
              <a:solidFill>
                <a:schemeClr val="tx2"/>
              </a:solidFill>
            </a:endParaRPr>
          </a:p>
          <a:p>
            <a:pPr marL="533400" indent="-533400">
              <a:lnSpc>
                <a:spcPct val="80000"/>
              </a:lnSpc>
              <a:buFontTx/>
              <a:buNone/>
            </a:pPr>
            <a:r>
              <a:rPr lang="en-US" sz="1800"/>
              <a:t>	is a legal Java expression, the same expression without white spaces, namely </a:t>
            </a:r>
          </a:p>
          <a:p>
            <a:pPr marL="533400" indent="-533400">
              <a:lnSpc>
                <a:spcPct val="80000"/>
              </a:lnSpc>
            </a:pPr>
            <a:endParaRPr lang="en-US" sz="1800"/>
          </a:p>
          <a:p>
            <a:pPr marL="533400" indent="-533400">
              <a:lnSpc>
                <a:spcPct val="80000"/>
              </a:lnSpc>
              <a:buFontTx/>
              <a:buNone/>
            </a:pPr>
            <a:r>
              <a:rPr lang="en-US" sz="1800"/>
              <a:t>	</a:t>
            </a:r>
            <a:r>
              <a:rPr lang="en-US" sz="1800">
                <a:solidFill>
                  <a:schemeClr val="tx2"/>
                </a:solidFill>
              </a:rPr>
              <a:t>x+++++x </a:t>
            </a:r>
          </a:p>
          <a:p>
            <a:pPr marL="533400" indent="-533400">
              <a:lnSpc>
                <a:spcPct val="80000"/>
              </a:lnSpc>
            </a:pPr>
            <a:endParaRPr lang="en-US" sz="1800">
              <a:solidFill>
                <a:schemeClr val="tx2"/>
              </a:solidFill>
            </a:endParaRPr>
          </a:p>
          <a:p>
            <a:pPr marL="533400" indent="-533400">
              <a:lnSpc>
                <a:spcPct val="80000"/>
              </a:lnSpc>
              <a:buFontTx/>
              <a:buNone/>
            </a:pPr>
            <a:r>
              <a:rPr lang="en-US" sz="1800"/>
              <a:t>	is not a legal Java expression. That is, the latter expression will cause a compile-time error. </a:t>
            </a:r>
            <a:r>
              <a:rPr lang="en-US" sz="1800">
                <a:solidFill>
                  <a:schemeClr val="tx2"/>
                </a:solidFill>
              </a:rPr>
              <a:t>Identify the phase of the compiler in which the error occurred.</a:t>
            </a:r>
            <a:r>
              <a:rPr lang="en-US" sz="1800"/>
              <a:t> Depending on the compiler, the error can be flagged in different stages, and so there is more than one correct answer.</a:t>
            </a:r>
          </a:p>
        </p:txBody>
      </p:sp>
    </p:spTree>
    <p:extLst>
      <p:ext uri="{BB962C8B-B14F-4D97-AF65-F5344CB8AC3E}">
        <p14:creationId xmlns:p14="http://schemas.microsoft.com/office/powerpoint/2010/main" val="216407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p:txBody>
          <a:bodyPr/>
          <a:lstStyle/>
          <a:p>
            <a:r>
              <a:rPr lang="en-US"/>
              <a:t>Parsing and AST</a:t>
            </a:r>
          </a:p>
        </p:txBody>
      </p:sp>
      <p:sp>
        <p:nvSpPr>
          <p:cNvPr id="755715" name="Text Box 3"/>
          <p:cNvSpPr txBox="1">
            <a:spLocks noChangeArrowheads="1"/>
          </p:cNvSpPr>
          <p:nvPr/>
        </p:nvSpPr>
        <p:spPr bwMode="auto">
          <a:xfrm>
            <a:off x="1458889" y="2551113"/>
            <a:ext cx="6286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dirty="0" err="1">
                <a:cs typeface="Times New Roman" pitchFamily="18" charset="0"/>
              </a:rPr>
              <a:t>prog</a:t>
            </a:r>
            <a:endParaRPr lang="en-US" dirty="0">
              <a:cs typeface="Times New Roman" pitchFamily="18" charset="0"/>
            </a:endParaRPr>
          </a:p>
        </p:txBody>
      </p:sp>
      <p:sp>
        <p:nvSpPr>
          <p:cNvPr id="755716" name="Text Box 4"/>
          <p:cNvSpPr txBox="1">
            <a:spLocks noChangeArrowheads="1"/>
          </p:cNvSpPr>
          <p:nvPr/>
        </p:nvSpPr>
        <p:spPr bwMode="auto">
          <a:xfrm>
            <a:off x="1258888" y="3146425"/>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dirty="0" err="1">
                <a:cs typeface="Times New Roman" pitchFamily="18" charset="0"/>
              </a:rPr>
              <a:t>class_list</a:t>
            </a:r>
            <a:endParaRPr lang="en-US" dirty="0">
              <a:cs typeface="Times New Roman" pitchFamily="18" charset="0"/>
            </a:endParaRPr>
          </a:p>
        </p:txBody>
      </p:sp>
      <p:cxnSp>
        <p:nvCxnSpPr>
          <p:cNvPr id="755717" name="AutoShape 5"/>
          <p:cNvCxnSpPr>
            <a:cxnSpLocks noChangeShapeType="1"/>
            <a:stCxn id="755715" idx="2"/>
            <a:endCxn id="755716" idx="0"/>
          </p:cNvCxnSpPr>
          <p:nvPr/>
        </p:nvCxnSpPr>
        <p:spPr bwMode="auto">
          <a:xfrm flipH="1">
            <a:off x="1770063" y="2920445"/>
            <a:ext cx="3175" cy="22598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5718" name="Text Box 6"/>
          <p:cNvSpPr txBox="1">
            <a:spLocks noChangeArrowheads="1"/>
          </p:cNvSpPr>
          <p:nvPr/>
        </p:nvSpPr>
        <p:spPr bwMode="auto">
          <a:xfrm>
            <a:off x="1450905" y="3759200"/>
            <a:ext cx="638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dirty="0">
                <a:cs typeface="Times New Roman" pitchFamily="18" charset="0"/>
              </a:rPr>
              <a:t>class</a:t>
            </a:r>
          </a:p>
        </p:txBody>
      </p:sp>
      <p:cxnSp>
        <p:nvCxnSpPr>
          <p:cNvPr id="755719" name="AutoShape 7"/>
          <p:cNvCxnSpPr>
            <a:cxnSpLocks noChangeShapeType="1"/>
            <a:stCxn id="755716" idx="2"/>
            <a:endCxn id="755718" idx="0"/>
          </p:cNvCxnSpPr>
          <p:nvPr/>
        </p:nvCxnSpPr>
        <p:spPr bwMode="auto">
          <a:xfrm>
            <a:off x="1770063" y="3513138"/>
            <a:ext cx="0" cy="246062"/>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5720" name="Text Box 8"/>
          <p:cNvSpPr txBox="1">
            <a:spLocks noChangeArrowheads="1"/>
          </p:cNvSpPr>
          <p:nvPr/>
        </p:nvSpPr>
        <p:spPr bwMode="auto">
          <a:xfrm>
            <a:off x="838558" y="4298950"/>
            <a:ext cx="18630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dirty="0" err="1">
                <a:cs typeface="Times New Roman" pitchFamily="18" charset="0"/>
              </a:rPr>
              <a:t>field_method_list</a:t>
            </a:r>
            <a:endParaRPr lang="en-US" dirty="0">
              <a:cs typeface="Times New Roman" pitchFamily="18" charset="0"/>
            </a:endParaRPr>
          </a:p>
        </p:txBody>
      </p:sp>
      <p:cxnSp>
        <p:nvCxnSpPr>
          <p:cNvPr id="755721" name="AutoShape 9"/>
          <p:cNvCxnSpPr>
            <a:cxnSpLocks noChangeShapeType="1"/>
            <a:stCxn id="755718" idx="2"/>
            <a:endCxn id="755720" idx="0"/>
          </p:cNvCxnSpPr>
          <p:nvPr/>
        </p:nvCxnSpPr>
        <p:spPr bwMode="auto">
          <a:xfrm>
            <a:off x="1770063" y="4128532"/>
            <a:ext cx="1" cy="170418"/>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5722" name="Text Box 10"/>
          <p:cNvSpPr txBox="1">
            <a:spLocks noChangeArrowheads="1"/>
          </p:cNvSpPr>
          <p:nvPr/>
        </p:nvSpPr>
        <p:spPr bwMode="auto">
          <a:xfrm>
            <a:off x="1347788" y="4981575"/>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field</a:t>
            </a:r>
          </a:p>
        </p:txBody>
      </p:sp>
      <p:cxnSp>
        <p:nvCxnSpPr>
          <p:cNvPr id="755723" name="AutoShape 11"/>
          <p:cNvCxnSpPr>
            <a:cxnSpLocks noChangeShapeType="1"/>
            <a:stCxn id="755720" idx="2"/>
            <a:endCxn id="755722" idx="0"/>
          </p:cNvCxnSpPr>
          <p:nvPr/>
        </p:nvCxnSpPr>
        <p:spPr bwMode="auto">
          <a:xfrm flipH="1">
            <a:off x="1649413" y="4668282"/>
            <a:ext cx="120651" cy="31329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5724" name="Text Box 12"/>
          <p:cNvSpPr txBox="1">
            <a:spLocks noChangeArrowheads="1"/>
          </p:cNvSpPr>
          <p:nvPr/>
        </p:nvSpPr>
        <p:spPr bwMode="auto">
          <a:xfrm>
            <a:off x="2254608" y="4981575"/>
            <a:ext cx="18630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field_method_list</a:t>
            </a:r>
          </a:p>
        </p:txBody>
      </p:sp>
      <p:cxnSp>
        <p:nvCxnSpPr>
          <p:cNvPr id="755725" name="AutoShape 13"/>
          <p:cNvCxnSpPr>
            <a:cxnSpLocks noChangeShapeType="1"/>
            <a:stCxn id="755720" idx="2"/>
            <a:endCxn id="755724" idx="0"/>
          </p:cNvCxnSpPr>
          <p:nvPr/>
        </p:nvCxnSpPr>
        <p:spPr bwMode="auto">
          <a:xfrm>
            <a:off x="1770064" y="4668282"/>
            <a:ext cx="1416050" cy="31329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5726" name="Text Box 14"/>
          <p:cNvSpPr txBox="1">
            <a:spLocks noChangeArrowheads="1"/>
          </p:cNvSpPr>
          <p:nvPr/>
        </p:nvSpPr>
        <p:spPr bwMode="auto">
          <a:xfrm>
            <a:off x="730304" y="5557838"/>
            <a:ext cx="6126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type</a:t>
            </a:r>
          </a:p>
        </p:txBody>
      </p:sp>
      <p:sp>
        <p:nvSpPr>
          <p:cNvPr id="755727" name="Text Box 15"/>
          <p:cNvSpPr txBox="1">
            <a:spLocks noChangeArrowheads="1"/>
          </p:cNvSpPr>
          <p:nvPr/>
        </p:nvSpPr>
        <p:spPr bwMode="auto">
          <a:xfrm>
            <a:off x="1395757" y="5564188"/>
            <a:ext cx="10121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ID(state)</a:t>
            </a:r>
          </a:p>
        </p:txBody>
      </p:sp>
      <p:sp>
        <p:nvSpPr>
          <p:cNvPr id="755728" name="Text Box 16"/>
          <p:cNvSpPr txBox="1">
            <a:spLocks noChangeArrowheads="1"/>
          </p:cNvSpPr>
          <p:nvPr/>
        </p:nvSpPr>
        <p:spPr bwMode="auto">
          <a:xfrm>
            <a:off x="428169" y="6127750"/>
            <a:ext cx="121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BOOLEAN</a:t>
            </a:r>
          </a:p>
        </p:txBody>
      </p:sp>
      <p:cxnSp>
        <p:nvCxnSpPr>
          <p:cNvPr id="755729" name="AutoShape 17"/>
          <p:cNvCxnSpPr>
            <a:cxnSpLocks noChangeShapeType="1"/>
            <a:stCxn id="755726" idx="2"/>
            <a:endCxn id="755728" idx="0"/>
          </p:cNvCxnSpPr>
          <p:nvPr/>
        </p:nvCxnSpPr>
        <p:spPr bwMode="auto">
          <a:xfrm flipH="1">
            <a:off x="1033463" y="5927170"/>
            <a:ext cx="3175" cy="20058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5730" name="AutoShape 18"/>
          <p:cNvCxnSpPr>
            <a:cxnSpLocks noChangeShapeType="1"/>
            <a:stCxn id="755722" idx="2"/>
            <a:endCxn id="755726" idx="0"/>
          </p:cNvCxnSpPr>
          <p:nvPr/>
        </p:nvCxnSpPr>
        <p:spPr bwMode="auto">
          <a:xfrm flipH="1">
            <a:off x="1036638" y="5348288"/>
            <a:ext cx="612775" cy="2095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5731" name="AutoShape 19"/>
          <p:cNvCxnSpPr>
            <a:cxnSpLocks noChangeShapeType="1"/>
            <a:stCxn id="755722" idx="2"/>
            <a:endCxn id="755727" idx="0"/>
          </p:cNvCxnSpPr>
          <p:nvPr/>
        </p:nvCxnSpPr>
        <p:spPr bwMode="auto">
          <a:xfrm>
            <a:off x="1649413" y="5348288"/>
            <a:ext cx="252413" cy="2159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5732" name="Text Box 20"/>
          <p:cNvSpPr txBox="1">
            <a:spLocks noChangeArrowheads="1"/>
          </p:cNvSpPr>
          <p:nvPr/>
        </p:nvSpPr>
        <p:spPr bwMode="auto">
          <a:xfrm>
            <a:off x="2655147" y="5522913"/>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method</a:t>
            </a:r>
          </a:p>
        </p:txBody>
      </p:sp>
      <p:sp>
        <p:nvSpPr>
          <p:cNvPr id="755733" name="Text Box 21"/>
          <p:cNvSpPr txBox="1">
            <a:spLocks noChangeArrowheads="1"/>
          </p:cNvSpPr>
          <p:nvPr/>
        </p:nvSpPr>
        <p:spPr bwMode="auto">
          <a:xfrm>
            <a:off x="3726220" y="5846763"/>
            <a:ext cx="18630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cs typeface="Times New Roman" pitchFamily="18" charset="0"/>
              </a:rPr>
              <a:t>field_method_list</a:t>
            </a:r>
          </a:p>
        </p:txBody>
      </p:sp>
      <p:cxnSp>
        <p:nvCxnSpPr>
          <p:cNvPr id="755734" name="AutoShape 22"/>
          <p:cNvCxnSpPr>
            <a:cxnSpLocks noChangeShapeType="1"/>
            <a:stCxn id="755724" idx="2"/>
            <a:endCxn id="755732" idx="0"/>
          </p:cNvCxnSpPr>
          <p:nvPr/>
        </p:nvCxnSpPr>
        <p:spPr bwMode="auto">
          <a:xfrm flipH="1">
            <a:off x="3125789" y="5350907"/>
            <a:ext cx="60325" cy="172006"/>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5735" name="AutoShape 23"/>
          <p:cNvCxnSpPr>
            <a:cxnSpLocks noChangeShapeType="1"/>
            <a:stCxn id="755724" idx="2"/>
            <a:endCxn id="755733" idx="0"/>
          </p:cNvCxnSpPr>
          <p:nvPr/>
        </p:nvCxnSpPr>
        <p:spPr bwMode="auto">
          <a:xfrm>
            <a:off x="3186114" y="5350907"/>
            <a:ext cx="1471612" cy="495856"/>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5736" name="Text Box 24"/>
          <p:cNvSpPr txBox="1">
            <a:spLocks noChangeArrowheads="1"/>
          </p:cNvSpPr>
          <p:nvPr/>
        </p:nvSpPr>
        <p:spPr bwMode="auto">
          <a:xfrm rot="5400000">
            <a:off x="4515644" y="6279357"/>
            <a:ext cx="412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latin typeface="Times New Roman" pitchFamily="18" charset="0"/>
                <a:cs typeface="Times New Roman" pitchFamily="18" charset="0"/>
              </a:rPr>
              <a:t>…</a:t>
            </a:r>
          </a:p>
        </p:txBody>
      </p:sp>
      <p:sp>
        <p:nvSpPr>
          <p:cNvPr id="755737" name="Text Box 25"/>
          <p:cNvSpPr txBox="1">
            <a:spLocks noChangeArrowheads="1"/>
          </p:cNvSpPr>
          <p:nvPr/>
        </p:nvSpPr>
        <p:spPr bwMode="auto">
          <a:xfrm rot="5400000">
            <a:off x="2980532" y="5869781"/>
            <a:ext cx="412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a:latin typeface="Times New Roman" pitchFamily="18" charset="0"/>
                <a:cs typeface="Times New Roman" pitchFamily="18" charset="0"/>
              </a:rPr>
              <a:t>…</a:t>
            </a:r>
          </a:p>
        </p:txBody>
      </p:sp>
      <p:sp>
        <p:nvSpPr>
          <p:cNvPr id="755738" name="AutoShape 26"/>
          <p:cNvSpPr>
            <a:spLocks noChangeArrowheads="1"/>
          </p:cNvSpPr>
          <p:nvPr/>
        </p:nvSpPr>
        <p:spPr bwMode="auto">
          <a:xfrm>
            <a:off x="3563938" y="3968750"/>
            <a:ext cx="828675" cy="396875"/>
          </a:xfrm>
          <a:prstGeom prst="rightArrow">
            <a:avLst>
              <a:gd name="adj1" fmla="val 50000"/>
              <a:gd name="adj2" fmla="val 52200"/>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55739" name="Text Box 27"/>
          <p:cNvSpPr txBox="1">
            <a:spLocks noChangeArrowheads="1"/>
          </p:cNvSpPr>
          <p:nvPr/>
        </p:nvSpPr>
        <p:spPr bwMode="auto">
          <a:xfrm>
            <a:off x="3083810" y="3270250"/>
            <a:ext cx="1754006"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dirty="0">
                <a:cs typeface="Times New Roman" pitchFamily="18" charset="0"/>
              </a:rPr>
              <a:t>Syntax tree built</a:t>
            </a:r>
            <a:br>
              <a:rPr lang="en-US" dirty="0">
                <a:cs typeface="Times New Roman" pitchFamily="18" charset="0"/>
              </a:rPr>
            </a:br>
            <a:r>
              <a:rPr lang="en-US" dirty="0">
                <a:cs typeface="Times New Roman" pitchFamily="18" charset="0"/>
              </a:rPr>
              <a:t>during parsing</a:t>
            </a:r>
          </a:p>
        </p:txBody>
      </p:sp>
      <p:sp>
        <p:nvSpPr>
          <p:cNvPr id="755740" name="Text Box 28"/>
          <p:cNvSpPr txBox="1">
            <a:spLocks noChangeArrowheads="1"/>
          </p:cNvSpPr>
          <p:nvPr/>
        </p:nvSpPr>
        <p:spPr bwMode="auto">
          <a:xfrm>
            <a:off x="2051050" y="1736725"/>
            <a:ext cx="297815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
                <a:schemeClr val="folHlink"/>
              </a:buClr>
              <a:buSzPct val="60000"/>
              <a:buFont typeface="Wingdings" pitchFamily="2" charset="2"/>
              <a:buNone/>
            </a:pPr>
            <a:r>
              <a:rPr lang="en-US" dirty="0">
                <a:cs typeface="Times New Roman" pitchFamily="18" charset="0"/>
              </a:rPr>
              <a:t>parser uses stream of token</a:t>
            </a:r>
            <a:br>
              <a:rPr lang="en-US" dirty="0">
                <a:cs typeface="Times New Roman" pitchFamily="18" charset="0"/>
              </a:rPr>
            </a:br>
            <a:r>
              <a:rPr lang="en-US" dirty="0">
                <a:cs typeface="Times New Roman" pitchFamily="18" charset="0"/>
              </a:rPr>
              <a:t>and generate derivation tree</a:t>
            </a:r>
          </a:p>
        </p:txBody>
      </p:sp>
      <p:sp>
        <p:nvSpPr>
          <p:cNvPr id="755741" name="Text Box 29"/>
          <p:cNvSpPr txBox="1">
            <a:spLocks noChangeArrowheads="1"/>
          </p:cNvSpPr>
          <p:nvPr/>
        </p:nvSpPr>
        <p:spPr bwMode="auto">
          <a:xfrm>
            <a:off x="287338" y="1341438"/>
            <a:ext cx="4860925" cy="274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SzPct val="60000"/>
              <a:buFont typeface="Wingdings" pitchFamily="2" charset="2"/>
              <a:buNone/>
            </a:pPr>
            <a:r>
              <a:rPr lang="en-US" sz="1200" b="1">
                <a:latin typeface="Courier New" pitchFamily="49" charset="0"/>
                <a:cs typeface="Courier New" pitchFamily="49" charset="0"/>
              </a:rPr>
              <a:t>CLASS,CLASS_ID(Hello),LB,BOOLEAN,ID(state),SEMI …</a:t>
            </a:r>
          </a:p>
        </p:txBody>
      </p:sp>
      <p:sp>
        <p:nvSpPr>
          <p:cNvPr id="755742" name="AutoShape 30"/>
          <p:cNvSpPr>
            <a:spLocks noChangeArrowheads="1"/>
          </p:cNvSpPr>
          <p:nvPr/>
        </p:nvSpPr>
        <p:spPr bwMode="auto">
          <a:xfrm>
            <a:off x="1584325" y="1736725"/>
            <a:ext cx="395288" cy="647700"/>
          </a:xfrm>
          <a:prstGeom prst="downArrow">
            <a:avLst>
              <a:gd name="adj1" fmla="val 50000"/>
              <a:gd name="adj2" fmla="val 40964"/>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55743" name="Text Box 31"/>
          <p:cNvSpPr txBox="1">
            <a:spLocks noChangeArrowheads="1"/>
          </p:cNvSpPr>
          <p:nvPr/>
        </p:nvSpPr>
        <p:spPr bwMode="auto">
          <a:xfrm>
            <a:off x="6435725" y="3155950"/>
            <a:ext cx="1052513" cy="34925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600" b="1" dirty="0" err="1">
                <a:latin typeface="Courier New" pitchFamily="49" charset="0"/>
                <a:cs typeface="Courier New" pitchFamily="49" charset="0"/>
              </a:rPr>
              <a:t>ProgAST</a:t>
            </a:r>
            <a:endParaRPr lang="en-US" sz="1600" b="1" dirty="0">
              <a:latin typeface="Courier New" pitchFamily="49" charset="0"/>
              <a:cs typeface="Courier New" pitchFamily="49" charset="0"/>
            </a:endParaRPr>
          </a:p>
        </p:txBody>
      </p:sp>
      <p:sp>
        <p:nvSpPr>
          <p:cNvPr id="755744" name="Text Box 32"/>
          <p:cNvSpPr txBox="1">
            <a:spLocks noChangeArrowheads="1"/>
          </p:cNvSpPr>
          <p:nvPr/>
        </p:nvSpPr>
        <p:spPr bwMode="auto">
          <a:xfrm>
            <a:off x="6372225" y="3835400"/>
            <a:ext cx="1174750" cy="34925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600" b="1">
                <a:latin typeface="Courier New" pitchFamily="49" charset="0"/>
                <a:cs typeface="Courier New" pitchFamily="49" charset="0"/>
              </a:rPr>
              <a:t>ClassAST</a:t>
            </a:r>
          </a:p>
        </p:txBody>
      </p:sp>
      <p:sp>
        <p:nvSpPr>
          <p:cNvPr id="755745" name="Text Box 33"/>
          <p:cNvSpPr txBox="1">
            <a:spLocks noChangeArrowheads="1"/>
          </p:cNvSpPr>
          <p:nvPr/>
        </p:nvSpPr>
        <p:spPr bwMode="auto">
          <a:xfrm>
            <a:off x="6948488" y="3511550"/>
            <a:ext cx="1012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200" b="1">
                <a:latin typeface="Courier New" pitchFamily="49" charset="0"/>
                <a:cs typeface="Courier New" pitchFamily="49" charset="0"/>
              </a:rPr>
              <a:t>classList</a:t>
            </a:r>
          </a:p>
        </p:txBody>
      </p:sp>
      <p:sp>
        <p:nvSpPr>
          <p:cNvPr id="755746" name="Text Box 34"/>
          <p:cNvSpPr txBox="1">
            <a:spLocks noChangeArrowheads="1"/>
          </p:cNvSpPr>
          <p:nvPr/>
        </p:nvSpPr>
        <p:spPr bwMode="auto">
          <a:xfrm>
            <a:off x="5111750" y="4411663"/>
            <a:ext cx="1785938" cy="8382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Clr>
                <a:schemeClr val="folHlink"/>
              </a:buClr>
              <a:buSzPct val="60000"/>
              <a:buFont typeface="Wingdings" pitchFamily="2" charset="2"/>
              <a:buNone/>
            </a:pPr>
            <a:r>
              <a:rPr lang="en-US" sz="1600" b="1">
                <a:latin typeface="Courier New" pitchFamily="49" charset="0"/>
                <a:cs typeface="Courier New" pitchFamily="49" charset="0"/>
              </a:rPr>
              <a:t>FieldAST[0]</a:t>
            </a:r>
            <a:br>
              <a:rPr lang="en-US" sz="1600" b="1">
                <a:latin typeface="Courier New" pitchFamily="49" charset="0"/>
                <a:cs typeface="Courier New" pitchFamily="49" charset="0"/>
              </a:rPr>
            </a:br>
            <a:r>
              <a:rPr lang="en-US" sz="1600" b="1">
                <a:latin typeface="Courier New" pitchFamily="49" charset="0"/>
                <a:cs typeface="Courier New" pitchFamily="49" charset="0"/>
              </a:rPr>
              <a:t>type:BoolType</a:t>
            </a:r>
            <a:br>
              <a:rPr lang="en-US" sz="1600" b="1">
                <a:latin typeface="Courier New" pitchFamily="49" charset="0"/>
                <a:cs typeface="Courier New" pitchFamily="49" charset="0"/>
              </a:rPr>
            </a:br>
            <a:r>
              <a:rPr lang="en-US" sz="1600" b="1">
                <a:latin typeface="Courier New" pitchFamily="49" charset="0"/>
                <a:cs typeface="Courier New" pitchFamily="49" charset="0"/>
              </a:rPr>
              <a:t>name:state</a:t>
            </a:r>
          </a:p>
        </p:txBody>
      </p:sp>
      <p:sp>
        <p:nvSpPr>
          <p:cNvPr id="755747" name="Text Box 35"/>
          <p:cNvSpPr txBox="1">
            <a:spLocks noChangeArrowheads="1"/>
          </p:cNvSpPr>
          <p:nvPr/>
        </p:nvSpPr>
        <p:spPr bwMode="auto">
          <a:xfrm>
            <a:off x="7107238" y="4411663"/>
            <a:ext cx="1663700" cy="34925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600" b="1">
                <a:latin typeface="Courier New" pitchFamily="49" charset="0"/>
                <a:cs typeface="Courier New" pitchFamily="49" charset="0"/>
              </a:rPr>
              <a:t>MethodAST[0]</a:t>
            </a:r>
          </a:p>
        </p:txBody>
      </p:sp>
      <p:sp>
        <p:nvSpPr>
          <p:cNvPr id="755748" name="Text Box 36"/>
          <p:cNvSpPr txBox="1">
            <a:spLocks noChangeArrowheads="1"/>
          </p:cNvSpPr>
          <p:nvPr/>
        </p:nvSpPr>
        <p:spPr bwMode="auto">
          <a:xfrm>
            <a:off x="7092950" y="5095875"/>
            <a:ext cx="1663700" cy="34925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600" b="1">
                <a:latin typeface="Courier New" pitchFamily="49" charset="0"/>
                <a:cs typeface="Courier New" pitchFamily="49" charset="0"/>
              </a:rPr>
              <a:t>MethodAST[1]</a:t>
            </a:r>
          </a:p>
        </p:txBody>
      </p:sp>
      <p:sp>
        <p:nvSpPr>
          <p:cNvPr id="755749" name="Text Box 37"/>
          <p:cNvSpPr txBox="1">
            <a:spLocks noChangeArrowheads="1"/>
          </p:cNvSpPr>
          <p:nvPr/>
        </p:nvSpPr>
        <p:spPr bwMode="auto">
          <a:xfrm>
            <a:off x="7092950" y="5672138"/>
            <a:ext cx="1663700" cy="34925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600" b="1">
                <a:latin typeface="Courier New" pitchFamily="49" charset="0"/>
                <a:cs typeface="Courier New" pitchFamily="49" charset="0"/>
              </a:rPr>
              <a:t>MethodAST[2]</a:t>
            </a:r>
          </a:p>
        </p:txBody>
      </p:sp>
      <p:sp>
        <p:nvSpPr>
          <p:cNvPr id="755750" name="Text Box 38"/>
          <p:cNvSpPr txBox="1">
            <a:spLocks noChangeArrowheads="1"/>
          </p:cNvSpPr>
          <p:nvPr/>
        </p:nvSpPr>
        <p:spPr bwMode="auto">
          <a:xfrm>
            <a:off x="7812088" y="4700588"/>
            <a:ext cx="32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b="1">
                <a:latin typeface="Courier New" pitchFamily="49" charset="0"/>
                <a:cs typeface="Courier New" pitchFamily="49" charset="0"/>
              </a:rPr>
              <a:t>…</a:t>
            </a:r>
          </a:p>
        </p:txBody>
      </p:sp>
      <p:sp>
        <p:nvSpPr>
          <p:cNvPr id="755751" name="Text Box 39"/>
          <p:cNvSpPr txBox="1">
            <a:spLocks noChangeArrowheads="1"/>
          </p:cNvSpPr>
          <p:nvPr/>
        </p:nvSpPr>
        <p:spPr bwMode="auto">
          <a:xfrm>
            <a:off x="7812088" y="5311775"/>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b="1">
                <a:latin typeface="Courier New" pitchFamily="49" charset="0"/>
                <a:cs typeface="Courier New" pitchFamily="49" charset="0"/>
              </a:rPr>
              <a:t>…</a:t>
            </a:r>
          </a:p>
        </p:txBody>
      </p:sp>
      <p:cxnSp>
        <p:nvCxnSpPr>
          <p:cNvPr id="755752" name="AutoShape 40"/>
          <p:cNvCxnSpPr>
            <a:cxnSpLocks noChangeShapeType="1"/>
            <a:stCxn id="755744" idx="2"/>
            <a:endCxn id="755747" idx="0"/>
          </p:cNvCxnSpPr>
          <p:nvPr/>
        </p:nvCxnSpPr>
        <p:spPr bwMode="auto">
          <a:xfrm>
            <a:off x="6959600" y="4184650"/>
            <a:ext cx="979488" cy="22701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5753" name="AutoShape 41"/>
          <p:cNvCxnSpPr>
            <a:cxnSpLocks noChangeShapeType="1"/>
            <a:stCxn id="755743" idx="2"/>
            <a:endCxn id="755744" idx="0"/>
          </p:cNvCxnSpPr>
          <p:nvPr/>
        </p:nvCxnSpPr>
        <p:spPr bwMode="auto">
          <a:xfrm flipH="1">
            <a:off x="6959600" y="3505200"/>
            <a:ext cx="3175" cy="3302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5754" name="Text Box 42"/>
          <p:cNvSpPr txBox="1">
            <a:spLocks noChangeArrowheads="1"/>
          </p:cNvSpPr>
          <p:nvPr/>
        </p:nvSpPr>
        <p:spPr bwMode="auto">
          <a:xfrm>
            <a:off x="7478713" y="4087813"/>
            <a:ext cx="1104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200" b="1">
                <a:latin typeface="Courier New" pitchFamily="49" charset="0"/>
                <a:cs typeface="Courier New" pitchFamily="49" charset="0"/>
              </a:rPr>
              <a:t>methodList</a:t>
            </a:r>
          </a:p>
        </p:txBody>
      </p:sp>
      <p:cxnSp>
        <p:nvCxnSpPr>
          <p:cNvPr id="755755" name="AutoShape 43"/>
          <p:cNvCxnSpPr>
            <a:cxnSpLocks noChangeShapeType="1"/>
            <a:stCxn id="755744" idx="2"/>
            <a:endCxn id="755746" idx="0"/>
          </p:cNvCxnSpPr>
          <p:nvPr/>
        </p:nvCxnSpPr>
        <p:spPr bwMode="auto">
          <a:xfrm flipH="1">
            <a:off x="6005513" y="4184650"/>
            <a:ext cx="954087" cy="22701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5756" name="Text Box 44"/>
          <p:cNvSpPr txBox="1">
            <a:spLocks noChangeArrowheads="1"/>
          </p:cNvSpPr>
          <p:nvPr/>
        </p:nvSpPr>
        <p:spPr bwMode="auto">
          <a:xfrm>
            <a:off x="5364163" y="4124325"/>
            <a:ext cx="1012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chemeClr val="folHlink"/>
              </a:buClr>
              <a:buSzPct val="60000"/>
              <a:buFont typeface="Wingdings" pitchFamily="2" charset="2"/>
              <a:buNone/>
            </a:pPr>
            <a:r>
              <a:rPr lang="en-US" sz="1200" b="1">
                <a:latin typeface="Courier New" pitchFamily="49" charset="0"/>
                <a:cs typeface="Courier New" pitchFamily="49" charset="0"/>
              </a:rPr>
              <a:t>fieldList</a:t>
            </a:r>
          </a:p>
        </p:txBody>
      </p:sp>
      <p:sp>
        <p:nvSpPr>
          <p:cNvPr id="755757" name="Text Box 45"/>
          <p:cNvSpPr txBox="1">
            <a:spLocks noChangeArrowheads="1"/>
          </p:cNvSpPr>
          <p:nvPr/>
        </p:nvSpPr>
        <p:spPr bwMode="auto">
          <a:xfrm>
            <a:off x="5543550" y="1219200"/>
            <a:ext cx="3132138" cy="1787723"/>
          </a:xfrm>
          <a:prstGeom prst="round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SzPct val="60000"/>
              <a:buFont typeface="Wingdings" pitchFamily="2" charset="2"/>
              <a:buChar char="n"/>
            </a:pPr>
            <a:r>
              <a:rPr lang="en-US" dirty="0"/>
              <a:t> Should know difference</a:t>
            </a:r>
            <a:br>
              <a:rPr lang="en-US" dirty="0"/>
            </a:br>
            <a:r>
              <a:rPr lang="en-US" dirty="0"/>
              <a:t>   between derivation tree</a:t>
            </a:r>
            <a:br>
              <a:rPr lang="en-US" dirty="0"/>
            </a:br>
            <a:r>
              <a:rPr lang="en-US" dirty="0"/>
              <a:t>   and AST</a:t>
            </a:r>
          </a:p>
          <a:p>
            <a:pPr>
              <a:spcBef>
                <a:spcPct val="50000"/>
              </a:spcBef>
              <a:buClr>
                <a:schemeClr val="folHlink"/>
              </a:buClr>
              <a:buSzPct val="60000"/>
              <a:buFont typeface="Wingdings" pitchFamily="2" charset="2"/>
              <a:buChar char="n"/>
            </a:pPr>
            <a:r>
              <a:rPr lang="en-US" dirty="0"/>
              <a:t> Know how to build AST</a:t>
            </a:r>
            <a:br>
              <a:rPr lang="en-US" dirty="0"/>
            </a:br>
            <a:r>
              <a:rPr lang="en-US" dirty="0"/>
              <a:t>   from input</a:t>
            </a:r>
          </a:p>
        </p:txBody>
      </p:sp>
    </p:spTree>
    <p:extLst>
      <p:ext uri="{BB962C8B-B14F-4D97-AF65-F5344CB8AC3E}">
        <p14:creationId xmlns:p14="http://schemas.microsoft.com/office/powerpoint/2010/main" val="642633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57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57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57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57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57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57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57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57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57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57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57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557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557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57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57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575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55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38" grpId="0" animBg="1"/>
      <p:bldP spid="755739" grpId="0"/>
      <p:bldP spid="755743" grpId="0" animBg="1"/>
      <p:bldP spid="755744" grpId="0" animBg="1"/>
      <p:bldP spid="755745" grpId="0"/>
      <p:bldP spid="755746" grpId="0" animBg="1"/>
      <p:bldP spid="755747" grpId="0" animBg="1"/>
      <p:bldP spid="755748" grpId="0" animBg="1"/>
      <p:bldP spid="755749" grpId="0" animBg="1"/>
      <p:bldP spid="755750" grpId="0"/>
      <p:bldP spid="755751" grpId="0"/>
      <p:bldP spid="755754" grpId="0"/>
      <p:bldP spid="755756" grpId="0"/>
      <p:bldP spid="75575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7219" name="Rectangle 3"/>
          <p:cNvSpPr>
            <a:spLocks noGrp="1" noChangeArrowheads="1"/>
          </p:cNvSpPr>
          <p:nvPr>
            <p:ph type="body" idx="1"/>
          </p:nvPr>
        </p:nvSpPr>
        <p:spPr>
          <a:xfrm>
            <a:off x="457200" y="512763"/>
            <a:ext cx="8229600" cy="5618162"/>
          </a:xfrm>
        </p:spPr>
        <p:txBody>
          <a:bodyPr/>
          <a:lstStyle/>
          <a:p>
            <a:pPr>
              <a:buFont typeface="Wingdings" pitchFamily="2" charset="2"/>
              <a:buNone/>
            </a:pPr>
            <a:r>
              <a:rPr lang="en-US" sz="2400"/>
              <a:t>FieldsOrMethods  ::= </a:t>
            </a:r>
          </a:p>
          <a:p>
            <a:pPr>
              <a:buFont typeface="Wingdings" pitchFamily="2" charset="2"/>
              <a:buNone/>
            </a:pPr>
            <a:endParaRPr lang="en-US" sz="2400"/>
          </a:p>
          <a:p>
            <a:pPr>
              <a:buFont typeface="Wingdings" pitchFamily="2" charset="2"/>
              <a:buNone/>
            </a:pPr>
            <a:r>
              <a:rPr lang="en-US" sz="2400"/>
              <a:t>Field:field FieldsOrMethods:next</a:t>
            </a:r>
          </a:p>
          <a:p>
            <a:pPr>
              <a:buFont typeface="Wingdings" pitchFamily="2" charset="2"/>
              <a:buNone/>
            </a:pPr>
            <a:r>
              <a:rPr lang="en-US" sz="2000">
                <a:solidFill>
                  <a:srgbClr val="FF0000"/>
                </a:solidFill>
              </a:rPr>
              <a:t>{: RESULT = next; </a:t>
            </a:r>
          </a:p>
          <a:p>
            <a:pPr>
              <a:buFont typeface="Wingdings" pitchFamily="2" charset="2"/>
              <a:buNone/>
            </a:pPr>
            <a:r>
              <a:rPr lang="en-US" sz="2000">
                <a:solidFill>
                  <a:srgbClr val="FF0000"/>
                </a:solidFill>
              </a:rPr>
              <a:t>   RESULT. addField(field); :}</a:t>
            </a:r>
            <a:r>
              <a:rPr lang="en-US" sz="2000"/>
              <a:t> </a:t>
            </a:r>
          </a:p>
          <a:p>
            <a:pPr>
              <a:buFont typeface="Wingdings" pitchFamily="2" charset="2"/>
              <a:buNone/>
            </a:pPr>
            <a:r>
              <a:rPr lang="en-US" sz="2000"/>
              <a:t>|</a:t>
            </a:r>
            <a:endParaRPr lang="en-US" sz="2400"/>
          </a:p>
          <a:p>
            <a:pPr>
              <a:buFont typeface="Wingdings" pitchFamily="2" charset="2"/>
              <a:buNone/>
            </a:pPr>
            <a:r>
              <a:rPr lang="en-US" sz="2400"/>
              <a:t> Method:method FieldsOrMethods:next</a:t>
            </a:r>
          </a:p>
          <a:p>
            <a:pPr>
              <a:buFont typeface="Wingdings" pitchFamily="2" charset="2"/>
              <a:buNone/>
            </a:pPr>
            <a:r>
              <a:rPr lang="en-US" sz="1600"/>
              <a:t> </a:t>
            </a:r>
            <a:r>
              <a:rPr lang="en-US" sz="1800"/>
              <a:t> </a:t>
            </a:r>
            <a:r>
              <a:rPr lang="en-US" sz="1800">
                <a:solidFill>
                  <a:srgbClr val="FF0000"/>
                </a:solidFill>
              </a:rPr>
              <a:t>{: RESULT = next;</a:t>
            </a:r>
          </a:p>
          <a:p>
            <a:pPr>
              <a:buFont typeface="Wingdings" pitchFamily="2" charset="2"/>
              <a:buNone/>
            </a:pPr>
            <a:r>
              <a:rPr lang="en-US" sz="1800">
                <a:solidFill>
                  <a:srgbClr val="FF0000"/>
                </a:solidFill>
              </a:rPr>
              <a:t>     RESULT.addMethod(method); :}</a:t>
            </a:r>
            <a:r>
              <a:rPr lang="en-US" sz="1800"/>
              <a:t>  </a:t>
            </a:r>
          </a:p>
          <a:p>
            <a:pPr>
              <a:buFont typeface="Wingdings" pitchFamily="2" charset="2"/>
              <a:buNone/>
            </a:pPr>
            <a:r>
              <a:rPr lang="en-US" sz="1800"/>
              <a:t>|</a:t>
            </a:r>
            <a:endParaRPr lang="en-US" sz="2800"/>
          </a:p>
          <a:p>
            <a:pPr>
              <a:buFont typeface="Wingdings" pitchFamily="2" charset="2"/>
              <a:buNone/>
            </a:pPr>
            <a:r>
              <a:rPr lang="en-US" sz="2800"/>
              <a:t>/* empty */</a:t>
            </a:r>
          </a:p>
          <a:p>
            <a:pPr>
              <a:buFont typeface="Wingdings" pitchFamily="2" charset="2"/>
              <a:buNone/>
            </a:pPr>
            <a:r>
              <a:rPr lang="en-US" sz="1800"/>
              <a:t>{: RESULT = new FieldsMethods(); :};</a:t>
            </a:r>
          </a:p>
        </p:txBody>
      </p:sp>
    </p:spTree>
    <p:extLst>
      <p:ext uri="{BB962C8B-B14F-4D97-AF65-F5344CB8AC3E}">
        <p14:creationId xmlns:p14="http://schemas.microsoft.com/office/powerpoint/2010/main" val="1921752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p:txBody>
          <a:bodyPr/>
          <a:lstStyle/>
          <a:p>
            <a:r>
              <a:rPr lang="en-US" dirty="0" smtClean="0"/>
              <a:t>Typical Questions</a:t>
            </a:r>
            <a:endParaRPr lang="en-US" dirty="0"/>
          </a:p>
        </p:txBody>
      </p:sp>
      <p:sp>
        <p:nvSpPr>
          <p:cNvPr id="785411" name="Rectangle 3"/>
          <p:cNvSpPr>
            <a:spLocks noGrp="1" noChangeArrowheads="1"/>
          </p:cNvSpPr>
          <p:nvPr>
            <p:ph type="body" idx="1"/>
          </p:nvPr>
        </p:nvSpPr>
        <p:spPr/>
        <p:txBody>
          <a:bodyPr/>
          <a:lstStyle/>
          <a:p>
            <a:r>
              <a:rPr lang="en-US" sz="2400" dirty="0"/>
              <a:t>Build an LR grammar for the language </a:t>
            </a:r>
          </a:p>
          <a:p>
            <a:r>
              <a:rPr lang="en-US" sz="2400" dirty="0"/>
              <a:t>Is the following grammar in LR(0), SLR(1), LALR(1), LR(1) </a:t>
            </a:r>
          </a:p>
          <a:p>
            <a:r>
              <a:rPr lang="en-US" sz="2400" dirty="0"/>
              <a:t>Build a parser for the grammar</a:t>
            </a:r>
          </a:p>
          <a:p>
            <a:r>
              <a:rPr lang="en-US" sz="2400" dirty="0"/>
              <a:t>Run an input string using your parser</a:t>
            </a:r>
          </a:p>
          <a:p>
            <a:pPr>
              <a:buFont typeface="Wingdings" pitchFamily="2" charset="2"/>
              <a:buNone/>
            </a:pPr>
            <a:endParaRPr lang="en-US" sz="2400" dirty="0"/>
          </a:p>
        </p:txBody>
      </p:sp>
    </p:spTree>
    <p:extLst>
      <p:ext uri="{BB962C8B-B14F-4D97-AF65-F5344CB8AC3E}">
        <p14:creationId xmlns:p14="http://schemas.microsoft.com/office/powerpoint/2010/main" val="7450058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10873</TotalTime>
  <Words>3917</Words>
  <Application>Microsoft Office PowerPoint</Application>
  <PresentationFormat>On-screen Show (4:3)</PresentationFormat>
  <Paragraphs>1038</Paragraphs>
  <Slides>65</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Arial</vt:lpstr>
      <vt:lpstr>Wingdings 3</vt:lpstr>
      <vt:lpstr>Math A</vt:lpstr>
      <vt:lpstr>Corbel</vt:lpstr>
      <vt:lpstr>Miriam</vt:lpstr>
      <vt:lpstr>Times New Roman</vt:lpstr>
      <vt:lpstr>Calibri</vt:lpstr>
      <vt:lpstr>Tahoma</vt:lpstr>
      <vt:lpstr>Courier New</vt:lpstr>
      <vt:lpstr>Math B</vt:lpstr>
      <vt:lpstr>Symbol</vt:lpstr>
      <vt:lpstr>Wingdings 2</vt:lpstr>
      <vt:lpstr>Wingdings</vt:lpstr>
      <vt:lpstr>Consolas</vt:lpstr>
      <vt:lpstr>Metro</vt:lpstr>
      <vt:lpstr>Theory of Compilation</vt:lpstr>
      <vt:lpstr>Generic compiler structure</vt:lpstr>
      <vt:lpstr>Lexical Analysis</vt:lpstr>
      <vt:lpstr>Lexical Analysis</vt:lpstr>
      <vt:lpstr>Parsing</vt:lpstr>
      <vt:lpstr>Parsing and AST</vt:lpstr>
      <vt:lpstr>Parsing and AST</vt:lpstr>
      <vt:lpstr>PowerPoint Presentation</vt:lpstr>
      <vt:lpstr>Typical Questions</vt:lpstr>
      <vt:lpstr>Q1: Parsing</vt:lpstr>
      <vt:lpstr>Answer</vt:lpstr>
      <vt:lpstr>PowerPoint Presentation</vt:lpstr>
      <vt:lpstr>Q2: Parsing</vt:lpstr>
      <vt:lpstr>PowerPoint Presentation</vt:lpstr>
      <vt:lpstr>Q3: Parsing</vt:lpstr>
      <vt:lpstr>PowerPoint Presentation</vt:lpstr>
      <vt:lpstr>Q4: Parsing</vt:lpstr>
      <vt:lpstr>Answer</vt:lpstr>
      <vt:lpstr>Transition diagram</vt:lpstr>
      <vt:lpstr>Answer Q5 (fig 2.89)</vt:lpstr>
      <vt:lpstr>Q6: Parsing</vt:lpstr>
      <vt:lpstr>Answer Q6</vt:lpstr>
      <vt:lpstr>Q7</vt:lpstr>
      <vt:lpstr>Answer Q7 - LR(1) automaton</vt:lpstr>
      <vt:lpstr>Q8</vt:lpstr>
      <vt:lpstr>Answer Q8</vt:lpstr>
      <vt:lpstr>Q9</vt:lpstr>
      <vt:lpstr>Answer Q9</vt:lpstr>
      <vt:lpstr>Answer Q9</vt:lpstr>
      <vt:lpstr>Q10</vt:lpstr>
      <vt:lpstr>Answer Q10</vt:lpstr>
      <vt:lpstr>Semantic analysis</vt:lpstr>
      <vt:lpstr>Semantic analysis</vt:lpstr>
      <vt:lpstr>Semantic analysis</vt:lpstr>
      <vt:lpstr>Examples of type errors</vt:lpstr>
      <vt:lpstr>Type rules</vt:lpstr>
      <vt:lpstr>Q11: Semantic conditions</vt:lpstr>
      <vt:lpstr>Semantic conditions</vt:lpstr>
      <vt:lpstr>Q12: language features</vt:lpstr>
      <vt:lpstr>Answer</vt:lpstr>
      <vt:lpstr>Changes to scanner</vt:lpstr>
      <vt:lpstr>Changes to parser and AST</vt:lpstr>
      <vt:lpstr>Changes to semantic analysis</vt:lpstr>
      <vt:lpstr>Intermediate representation</vt:lpstr>
      <vt:lpstr>Translation to IR</vt:lpstr>
      <vt:lpstr>Q13: Translation to IR</vt:lpstr>
      <vt:lpstr>Answer</vt:lpstr>
      <vt:lpstr>Q14: Semantic Analysis</vt:lpstr>
      <vt:lpstr>Answer Q14</vt:lpstr>
      <vt:lpstr>Q15</vt:lpstr>
      <vt:lpstr>Q16</vt:lpstr>
      <vt:lpstr>Disclaimer</vt:lpstr>
      <vt:lpstr>EXTRAS</vt:lpstr>
      <vt:lpstr>Q17 </vt:lpstr>
      <vt:lpstr>Answer Q17</vt:lpstr>
      <vt:lpstr>Q18 Problem 3.8 from [Appel]</vt:lpstr>
      <vt:lpstr>Answer Q18</vt:lpstr>
      <vt:lpstr>Answer Q18</vt:lpstr>
      <vt:lpstr>Q19</vt:lpstr>
      <vt:lpstr>Answer Q19 - LALR(1) automaton</vt:lpstr>
      <vt:lpstr>LALR(1)  ACTION/GOTO table</vt:lpstr>
      <vt:lpstr>Q20</vt:lpstr>
      <vt:lpstr>Answer Q20</vt:lpstr>
      <vt:lpstr>Q21</vt:lpstr>
      <vt:lpstr>Q21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Analysis</dc:title>
  <dc:creator>yahave</dc:creator>
  <cp:lastModifiedBy>yahave</cp:lastModifiedBy>
  <cp:revision>937</cp:revision>
  <cp:lastPrinted>2011-03-07T09:23:23Z</cp:lastPrinted>
  <dcterms:created xsi:type="dcterms:W3CDTF">2006-08-16T00:00:00Z</dcterms:created>
  <dcterms:modified xsi:type="dcterms:W3CDTF">2011-05-29T13:07:53Z</dcterms:modified>
</cp:coreProperties>
</file>