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65" r:id="rId3"/>
    <p:sldId id="544" r:id="rId4"/>
    <p:sldId id="545" r:id="rId5"/>
    <p:sldId id="546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68" r:id="rId16"/>
    <p:sldId id="556" r:id="rId17"/>
    <p:sldId id="557" r:id="rId18"/>
    <p:sldId id="558" r:id="rId19"/>
    <p:sldId id="559" r:id="rId20"/>
    <p:sldId id="543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42" r:id="rId30"/>
  </p:sldIdLst>
  <p:sldSz cx="9144000" cy="6858000" type="screen4x3"/>
  <p:notesSz cx="7315200" cy="9601200"/>
  <p:embeddedFontLst>
    <p:embeddedFont>
      <p:font typeface="Consolas" pitchFamily="49" charset="0"/>
      <p:regular r:id="rId33"/>
      <p:bold r:id="rId34"/>
      <p:italic r:id="rId35"/>
      <p:boldItalic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Wingdings 3" pitchFamily="18" charset="2"/>
      <p:regular r:id="rId41"/>
    </p:embeddedFont>
    <p:embeddedFont>
      <p:font typeface="Corbel" pitchFamily="34" charset="0"/>
      <p:regular r:id="rId42"/>
      <p:bold r:id="rId43"/>
      <p:italic r:id="rId44"/>
      <p:boldItalic r:id="rId45"/>
    </p:embeddedFont>
    <p:embeddedFont>
      <p:font typeface="Wingdings 2" pitchFamily="18" charset="2"/>
      <p:regular r:id="rId46"/>
    </p:embeddedFont>
    <p:embeddedFont>
      <p:font typeface="Tahoma" pitchFamily="34" charset="0"/>
      <p:regular r:id="rId47"/>
      <p:bold r:id="rId48"/>
    </p:embeddedFont>
    <p:embeddedFont>
      <p:font typeface="Arial Unicode MS" pitchFamily="34" charset="-128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7CF44-84AD-4BD9-80FC-CA76F4230772}">
          <p14:sldIdLst>
            <p14:sldId id="256"/>
            <p14:sldId id="365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68"/>
            <p14:sldId id="556"/>
            <p14:sldId id="557"/>
            <p14:sldId id="558"/>
            <p14:sldId id="559"/>
            <p14:sldId id="543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4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8" autoAdjust="0"/>
    <p:restoredTop sz="94731" autoAdjust="0"/>
  </p:normalViewPr>
  <p:slideViewPr>
    <p:cSldViewPr>
      <p:cViewPr varScale="1">
        <p:scale>
          <a:sx n="104" d="100"/>
          <a:sy n="104" d="100"/>
        </p:scale>
        <p:origin x="-102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52D7388C-2912-4DA9-8C10-6CDF7C040355}" type="datetimeFigureOut">
              <a:rPr lang="en-US" smtClean="0"/>
              <a:t>23-May-11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498C498B-162D-47BB-BCFD-4BB5E10ED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5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2B0EE0EC-20E1-4232-84DF-7F0CA6009623}" type="datetimeFigureOut">
              <a:rPr lang="en-US" smtClean="0"/>
              <a:pPr/>
              <a:t>23-May-11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57CDD64E-B62D-4E8A-BEF6-9E83B2F08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2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0E0E7-3801-4353-9ECC-7B8F2F8818CB}" type="datetime1">
              <a:rPr lang="en-US" smtClean="0"/>
              <a:t>23-May-11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46474F-3B03-4A5A-864E-15F88C7E98B5}" type="datetime1">
              <a:rPr lang="en-US" smtClean="0"/>
              <a:t>23-May-11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D3ECC8-98E4-477C-9BD4-565D39657DCF}" type="datetime1">
              <a:rPr lang="en-US" smtClean="0"/>
              <a:t>23-May-11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88E75-6CCE-4E6D-8CEC-EB539942CC0C}" type="datetime1">
              <a:rPr lang="en-US" smtClean="0"/>
              <a:t>23-May-11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96A5D-CA62-46AE-A913-97C82BC260BF}" type="datetime1">
              <a:rPr lang="en-US" smtClean="0"/>
              <a:t>23-May-11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28B5B6-F2D5-4FE9-818C-0646B8C3481B}" type="datetime1">
              <a:rPr lang="en-US" smtClean="0"/>
              <a:t>23-May-11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3ECF7-1EE5-4B8B-A263-C1618101BFA9}" type="datetime1">
              <a:rPr lang="en-US" smtClean="0"/>
              <a:t>23-May-11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2BF88A-C7A0-440B-AEDD-1495488E3759}" type="datetime1">
              <a:rPr lang="en-US" smtClean="0"/>
              <a:t>23-May-11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4CF5A-4FC2-432F-8DEE-AF712CB92D67}" type="datetime1">
              <a:rPr lang="en-US" smtClean="0"/>
              <a:t>23-May-11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15202-F61C-4CDD-A295-B82E0CC16717}" type="datetime1">
              <a:rPr lang="en-US" smtClean="0"/>
              <a:t>23-May-11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D49C632-144F-4479-8969-365C29238F74}" type="datetime1">
              <a:rPr lang="en-US" smtClean="0"/>
              <a:t>23-May-11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D19561-F42A-4613-9330-519B136A2723}" type="datetime1">
              <a:rPr lang="en-US" smtClean="0"/>
              <a:t>23-May-11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13760"/>
            <a:ext cx="7772400" cy="1975104"/>
          </a:xfrm>
        </p:spPr>
        <p:txBody>
          <a:bodyPr/>
          <a:lstStyle/>
          <a:p>
            <a:r>
              <a:rPr lang="en-US" dirty="0" smtClean="0"/>
              <a:t>Theory of Compilation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05000"/>
            <a:ext cx="7467600" cy="1508760"/>
          </a:xfrm>
        </p:spPr>
        <p:txBody>
          <a:bodyPr/>
          <a:lstStyle/>
          <a:p>
            <a:r>
              <a:rPr lang="en-US" dirty="0" smtClean="0"/>
              <a:t>Lecture 13 – Compiling Object-Oriented Programs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480560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Yahav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6412468"/>
            <a:ext cx="231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 MCD 6.2.9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6000690"/>
            <a:ext cx="610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www.cs.technion.ac.il/~</a:t>
            </a:r>
            <a:r>
              <a:rPr lang="en-US" dirty="0" smtClean="0"/>
              <a:t>yahave/tocs2011/compilers-lec13.pptx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160FF-90E1-416B-89CD-BB0BC2AF2BF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 sz="3400"/>
              <a:t>Object Types - Polymorphism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343400" cy="213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class Foo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void rise()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void shine()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73444" name="AutoShape 4"/>
          <p:cNvSpPr>
            <a:spLocks noChangeArrowheads="1"/>
          </p:cNvSpPr>
          <p:nvPr/>
        </p:nvSpPr>
        <p:spPr bwMode="auto">
          <a:xfrm>
            <a:off x="6096000" y="24384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45" name="AutoShape 5"/>
          <p:cNvSpPr>
            <a:spLocks noChangeArrowheads="1"/>
          </p:cNvSpPr>
          <p:nvPr/>
        </p:nvSpPr>
        <p:spPr bwMode="auto">
          <a:xfrm>
            <a:off x="6096000" y="2895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x</a:t>
            </a:r>
          </a:p>
        </p:txBody>
      </p:sp>
      <p:sp>
        <p:nvSpPr>
          <p:cNvPr id="573446" name="AutoShape 6"/>
          <p:cNvSpPr>
            <a:spLocks noChangeArrowheads="1"/>
          </p:cNvSpPr>
          <p:nvPr/>
        </p:nvSpPr>
        <p:spPr bwMode="auto">
          <a:xfrm>
            <a:off x="6096000" y="33528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y</a:t>
            </a:r>
          </a:p>
        </p:txBody>
      </p:sp>
      <p:sp>
        <p:nvSpPr>
          <p:cNvPr id="573451" name="Text Box 11"/>
          <p:cNvSpPr txBox="1">
            <a:spLocks noChangeArrowheads="1"/>
          </p:cNvSpPr>
          <p:nvPr/>
        </p:nvSpPr>
        <p:spPr bwMode="auto">
          <a:xfrm>
            <a:off x="5257800" y="4419600"/>
            <a:ext cx="320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Runtime memory layout</a:t>
            </a:r>
            <a:r>
              <a:rPr lang="en-US" sz="16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for object of class Bar</a:t>
            </a:r>
          </a:p>
        </p:txBody>
      </p:sp>
      <p:sp>
        <p:nvSpPr>
          <p:cNvPr id="573452" name="Rectangle 12"/>
          <p:cNvSpPr>
            <a:spLocks noChangeArrowheads="1"/>
          </p:cNvSpPr>
          <p:nvPr/>
        </p:nvSpPr>
        <p:spPr bwMode="auto">
          <a:xfrm>
            <a:off x="457200" y="34290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>
                <a:latin typeface="Courier New" pitchFamily="49" charset="0"/>
                <a:cs typeface="Courier New" pitchFamily="49" charset="0"/>
              </a:rPr>
              <a:t>class Bar extends Foo{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73454" name="AutoShape 14"/>
          <p:cNvSpPr>
            <a:spLocks noChangeArrowheads="1"/>
          </p:cNvSpPr>
          <p:nvPr/>
        </p:nvSpPr>
        <p:spPr bwMode="auto">
          <a:xfrm>
            <a:off x="6096000" y="38100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573455" name="Rectangle 15"/>
          <p:cNvSpPr>
            <a:spLocks noChangeArrowheads="1"/>
          </p:cNvSpPr>
          <p:nvPr/>
        </p:nvSpPr>
        <p:spPr bwMode="auto">
          <a:xfrm>
            <a:off x="457200" y="4800600"/>
            <a:ext cx="457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>
                <a:latin typeface="Courier New" pitchFamily="49" charset="0"/>
                <a:cs typeface="Courier New" pitchFamily="49" charset="0"/>
              </a:rPr>
              <a:t>class Main 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>
                <a:latin typeface="Courier New" pitchFamily="49" charset="0"/>
                <a:cs typeface="Courier New" pitchFamily="49" charset="0"/>
              </a:rPr>
              <a:t>  void main() 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>
                <a:latin typeface="Courier New" pitchFamily="49" charset="0"/>
                <a:cs typeface="Courier New" pitchFamily="49" charset="0"/>
              </a:rPr>
              <a:t>    Foo f = new Bar();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>
                <a:latin typeface="Courier New" pitchFamily="49" charset="0"/>
                <a:cs typeface="Courier New" pitchFamily="49" charset="0"/>
              </a:rPr>
              <a:t>    f.rise();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73456" name="Line 16"/>
          <p:cNvSpPr>
            <a:spLocks noChangeShapeType="1"/>
          </p:cNvSpPr>
          <p:nvPr/>
        </p:nvSpPr>
        <p:spPr bwMode="auto">
          <a:xfrm>
            <a:off x="4953000" y="2590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57" name="Text Box 17"/>
          <p:cNvSpPr txBox="1">
            <a:spLocks noChangeArrowheads="1"/>
          </p:cNvSpPr>
          <p:nvPr/>
        </p:nvSpPr>
        <p:spPr bwMode="auto">
          <a:xfrm>
            <a:off x="4684713" y="2362200"/>
            <a:ext cx="28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573458" name="Text Box 18"/>
          <p:cNvSpPr txBox="1">
            <a:spLocks noChangeArrowheads="1"/>
          </p:cNvSpPr>
          <p:nvPr/>
        </p:nvSpPr>
        <p:spPr bwMode="auto">
          <a:xfrm>
            <a:off x="7832725" y="4613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459" name="Text Box 19"/>
          <p:cNvSpPr txBox="1">
            <a:spLocks noChangeArrowheads="1"/>
          </p:cNvSpPr>
          <p:nvPr/>
        </p:nvSpPr>
        <p:spPr bwMode="auto">
          <a:xfrm>
            <a:off x="4311650" y="1981200"/>
            <a:ext cx="1263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Pointer to Bar</a:t>
            </a:r>
          </a:p>
        </p:txBody>
      </p:sp>
      <p:sp>
        <p:nvSpPr>
          <p:cNvPr id="573460" name="Text Box 20"/>
          <p:cNvSpPr txBox="1">
            <a:spLocks noChangeArrowheads="1"/>
          </p:cNvSpPr>
          <p:nvPr/>
        </p:nvSpPr>
        <p:spPr bwMode="auto">
          <a:xfrm>
            <a:off x="3886200" y="2819400"/>
            <a:ext cx="2112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Tahoma" pitchFamily="34" charset="0"/>
              </a:rPr>
              <a:t>Pointer to Foo inside Bar</a:t>
            </a:r>
          </a:p>
        </p:txBody>
      </p:sp>
      <p:sp>
        <p:nvSpPr>
          <p:cNvPr id="573461" name="AutoShape 21"/>
          <p:cNvSpPr>
            <a:spLocks noChangeArrowheads="1"/>
          </p:cNvSpPr>
          <p:nvPr/>
        </p:nvSpPr>
        <p:spPr bwMode="auto">
          <a:xfrm>
            <a:off x="6096000" y="2438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DVPtr</a:t>
            </a:r>
          </a:p>
        </p:txBody>
      </p:sp>
    </p:spTree>
    <p:extLst>
      <p:ext uri="{BB962C8B-B14F-4D97-AF65-F5344CB8AC3E}">
        <p14:creationId xmlns:p14="http://schemas.microsoft.com/office/powerpoint/2010/main" val="12396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FA06-46C0-463E-8AF1-8A28CFD287F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Binding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57750"/>
            <a:ext cx="8178800" cy="1238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Finding the right method implementation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Done at </a:t>
            </a:r>
            <a:r>
              <a:rPr lang="en-US" sz="2400" dirty="0">
                <a:solidFill>
                  <a:srgbClr val="FFFF00"/>
                </a:solidFill>
              </a:rPr>
              <a:t>runtime </a:t>
            </a:r>
            <a:r>
              <a:rPr lang="en-US" sz="2400" dirty="0"/>
              <a:t>according to object type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Using the Dispatch Vector (a.k.a. Dispatch Table)</a:t>
            </a:r>
          </a:p>
        </p:txBody>
      </p:sp>
      <p:sp>
        <p:nvSpPr>
          <p:cNvPr id="572420" name="Rectangle 4"/>
          <p:cNvSpPr>
            <a:spLocks noChangeArrowheads="1"/>
          </p:cNvSpPr>
          <p:nvPr/>
        </p:nvSpPr>
        <p:spPr bwMode="auto">
          <a:xfrm>
            <a:off x="457200" y="1524000"/>
            <a:ext cx="3200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class Foo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…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void rise() {…}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void shine() {…}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72421" name="Rectangle 5"/>
          <p:cNvSpPr>
            <a:spLocks noChangeArrowheads="1"/>
          </p:cNvSpPr>
          <p:nvPr/>
        </p:nvSpPr>
        <p:spPr bwMode="auto">
          <a:xfrm>
            <a:off x="457200" y="3505200"/>
            <a:ext cx="4572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>
                <a:latin typeface="Courier New" pitchFamily="49" charset="0"/>
                <a:cs typeface="Courier New" pitchFamily="49" charset="0"/>
              </a:rPr>
              <a:t>class Bar extends Foo{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>
                <a:latin typeface="Courier New" pitchFamily="49" charset="0"/>
                <a:cs typeface="Courier New" pitchFamily="49" charset="0"/>
              </a:rPr>
              <a:t>  void rise() {…}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72422" name="Rectangle 6"/>
          <p:cNvSpPr>
            <a:spLocks noChangeArrowheads="1"/>
          </p:cNvSpPr>
          <p:nvPr/>
        </p:nvSpPr>
        <p:spPr bwMode="auto">
          <a:xfrm>
            <a:off x="4191000" y="1524000"/>
            <a:ext cx="3124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class Main 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void main() 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  Foo f = new Bar();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kumimoji="1" lang="en-US" sz="1600" dirty="0" err="1">
                <a:latin typeface="Courier New" pitchFamily="49" charset="0"/>
                <a:cs typeface="Courier New" pitchFamily="49" charset="0"/>
              </a:rPr>
              <a:t>f.rise</a:t>
            </a: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71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7CB4-E8A6-4AF6-92C2-55E3D4D00B6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Dispatch Vectors in Depth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467350"/>
            <a:ext cx="8178800" cy="1238250"/>
          </a:xfrm>
        </p:spPr>
        <p:txBody>
          <a:bodyPr/>
          <a:lstStyle/>
          <a:p>
            <a:r>
              <a:rPr lang="en-US" sz="1800" dirty="0"/>
              <a:t>Vector contains addresses of methods</a:t>
            </a:r>
          </a:p>
          <a:p>
            <a:r>
              <a:rPr lang="en-US" sz="1800" dirty="0"/>
              <a:t>Indexed by method-id number</a:t>
            </a:r>
          </a:p>
          <a:p>
            <a:r>
              <a:rPr lang="en-US" sz="1800" dirty="0"/>
              <a:t>A method signature has the same id number for all subclasses</a:t>
            </a:r>
          </a:p>
        </p:txBody>
      </p:sp>
      <p:sp>
        <p:nvSpPr>
          <p:cNvPr id="575494" name="Rectangle 6"/>
          <p:cNvSpPr>
            <a:spLocks noChangeArrowheads="1"/>
          </p:cNvSpPr>
          <p:nvPr/>
        </p:nvSpPr>
        <p:spPr bwMode="auto">
          <a:xfrm>
            <a:off x="6248400" y="1447800"/>
            <a:ext cx="289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class Main 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void main() 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  Foo f = </a:t>
            </a:r>
            <a:r>
              <a:rPr kumimoji="1" lang="en-US" sz="16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Bar();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kumimoji="1" lang="en-US" sz="1600" dirty="0" err="1">
                <a:latin typeface="Courier New" pitchFamily="49" charset="0"/>
                <a:cs typeface="Courier New" pitchFamily="49" charset="0"/>
              </a:rPr>
              <a:t>f.rise</a:t>
            </a: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575522" name="Group 34"/>
          <p:cNvGrpSpPr>
            <a:grpSpLocks/>
          </p:cNvGrpSpPr>
          <p:nvPr/>
        </p:nvGrpSpPr>
        <p:grpSpPr bwMode="auto">
          <a:xfrm>
            <a:off x="228600" y="1447800"/>
            <a:ext cx="2660650" cy="1600200"/>
            <a:chOff x="48" y="960"/>
            <a:chExt cx="1676" cy="1008"/>
          </a:xfrm>
        </p:grpSpPr>
        <p:sp>
          <p:nvSpPr>
            <p:cNvPr id="575492" name="Rectangle 4"/>
            <p:cNvSpPr>
              <a:spLocks noChangeArrowheads="1"/>
            </p:cNvSpPr>
            <p:nvPr/>
          </p:nvSpPr>
          <p:spPr bwMode="auto">
            <a:xfrm>
              <a:off x="48" y="960"/>
              <a:ext cx="163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class Foo {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  …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  void rise() {…}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  void shine() {…}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  <p:sp>
          <p:nvSpPr>
            <p:cNvPr id="575495" name="Text Box 7"/>
            <p:cNvSpPr txBox="1">
              <a:spLocks noChangeArrowheads="1"/>
            </p:cNvSpPr>
            <p:nvPr/>
          </p:nvSpPr>
          <p:spPr bwMode="auto">
            <a:xfrm>
              <a:off x="1488" y="124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575496" name="Text Box 8"/>
            <p:cNvSpPr txBox="1">
              <a:spLocks noChangeArrowheads="1"/>
            </p:cNvSpPr>
            <p:nvPr/>
          </p:nvSpPr>
          <p:spPr bwMode="auto">
            <a:xfrm>
              <a:off x="1536" y="144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575521" name="Group 33"/>
          <p:cNvGrpSpPr>
            <a:grpSpLocks/>
          </p:cNvGrpSpPr>
          <p:nvPr/>
        </p:nvGrpSpPr>
        <p:grpSpPr bwMode="auto">
          <a:xfrm>
            <a:off x="3121025" y="1447800"/>
            <a:ext cx="2895600" cy="1295400"/>
            <a:chOff x="1776" y="912"/>
            <a:chExt cx="1824" cy="816"/>
          </a:xfrm>
        </p:grpSpPr>
        <p:sp>
          <p:nvSpPr>
            <p:cNvPr id="575493" name="Rectangle 5"/>
            <p:cNvSpPr>
              <a:spLocks noChangeArrowheads="1"/>
            </p:cNvSpPr>
            <p:nvPr/>
          </p:nvSpPr>
          <p:spPr bwMode="auto">
            <a:xfrm>
              <a:off x="1776" y="912"/>
              <a:ext cx="182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class Bar extends Foo{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kumimoji="1" lang="en-US" sz="1600">
                  <a:solidFill>
                    <a:srgbClr val="FF3300"/>
                  </a:solidFill>
                  <a:latin typeface="Courier New" pitchFamily="49" charset="0"/>
                  <a:cs typeface="Courier New" pitchFamily="49" charset="0"/>
                </a:rPr>
                <a:t>void rise() {…}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  <p:sp>
          <p:nvSpPr>
            <p:cNvPr id="575497" name="Text Box 9"/>
            <p:cNvSpPr txBox="1">
              <a:spLocks noChangeArrowheads="1"/>
            </p:cNvSpPr>
            <p:nvPr/>
          </p:nvSpPr>
          <p:spPr bwMode="auto">
            <a:xfrm>
              <a:off x="3168" y="11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0</a:t>
              </a:r>
            </a:p>
          </p:txBody>
        </p:sp>
      </p:grpSp>
      <p:sp>
        <p:nvSpPr>
          <p:cNvPr id="575498" name="AutoShape 10"/>
          <p:cNvSpPr>
            <a:spLocks noChangeArrowheads="1"/>
          </p:cNvSpPr>
          <p:nvPr/>
        </p:nvSpPr>
        <p:spPr bwMode="auto">
          <a:xfrm>
            <a:off x="3657600" y="3611563"/>
            <a:ext cx="8382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499" name="AutoShape 11"/>
          <p:cNvSpPr>
            <a:spLocks noChangeArrowheads="1"/>
          </p:cNvSpPr>
          <p:nvPr/>
        </p:nvSpPr>
        <p:spPr bwMode="auto">
          <a:xfrm>
            <a:off x="3657600" y="39163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x</a:t>
            </a:r>
          </a:p>
        </p:txBody>
      </p:sp>
      <p:sp>
        <p:nvSpPr>
          <p:cNvPr id="575500" name="AutoShape 12"/>
          <p:cNvSpPr>
            <a:spLocks noChangeArrowheads="1"/>
          </p:cNvSpPr>
          <p:nvPr/>
        </p:nvSpPr>
        <p:spPr bwMode="auto">
          <a:xfrm>
            <a:off x="3657600" y="42211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y</a:t>
            </a:r>
          </a:p>
        </p:txBody>
      </p:sp>
      <p:sp>
        <p:nvSpPr>
          <p:cNvPr id="575501" name="AutoShape 13"/>
          <p:cNvSpPr>
            <a:spLocks noChangeArrowheads="1"/>
          </p:cNvSpPr>
          <p:nvPr/>
        </p:nvSpPr>
        <p:spPr bwMode="auto">
          <a:xfrm>
            <a:off x="3657600" y="45259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z</a:t>
            </a:r>
          </a:p>
        </p:txBody>
      </p:sp>
      <p:sp>
        <p:nvSpPr>
          <p:cNvPr id="575502" name="Line 14"/>
          <p:cNvSpPr>
            <a:spLocks noChangeShapeType="1"/>
          </p:cNvSpPr>
          <p:nvPr/>
        </p:nvSpPr>
        <p:spPr bwMode="auto">
          <a:xfrm>
            <a:off x="2819400" y="36877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503" name="Text Box 15"/>
          <p:cNvSpPr txBox="1">
            <a:spLocks noChangeArrowheads="1"/>
          </p:cNvSpPr>
          <p:nvPr/>
        </p:nvSpPr>
        <p:spPr bwMode="auto">
          <a:xfrm>
            <a:off x="2551113" y="3533775"/>
            <a:ext cx="257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f</a:t>
            </a:r>
          </a:p>
        </p:txBody>
      </p:sp>
      <p:sp>
        <p:nvSpPr>
          <p:cNvPr id="575504" name="Text Box 16"/>
          <p:cNvSpPr txBox="1">
            <a:spLocks noChangeArrowheads="1"/>
          </p:cNvSpPr>
          <p:nvPr/>
        </p:nvSpPr>
        <p:spPr bwMode="auto">
          <a:xfrm>
            <a:off x="2178050" y="3228975"/>
            <a:ext cx="14281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Tahoma" pitchFamily="34" charset="0"/>
              </a:rPr>
              <a:t>Pointer to Bar</a:t>
            </a:r>
          </a:p>
        </p:txBody>
      </p:sp>
      <p:sp>
        <p:nvSpPr>
          <p:cNvPr id="575505" name="Text Box 17"/>
          <p:cNvSpPr txBox="1">
            <a:spLocks noChangeArrowheads="1"/>
          </p:cNvSpPr>
          <p:nvPr/>
        </p:nvSpPr>
        <p:spPr bwMode="auto">
          <a:xfrm>
            <a:off x="1219200" y="3852446"/>
            <a:ext cx="24029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Pointer to Foo inside Bar</a:t>
            </a:r>
          </a:p>
        </p:txBody>
      </p:sp>
      <p:sp>
        <p:nvSpPr>
          <p:cNvPr id="575506" name="AutoShape 18"/>
          <p:cNvSpPr>
            <a:spLocks noChangeArrowheads="1"/>
          </p:cNvSpPr>
          <p:nvPr/>
        </p:nvSpPr>
        <p:spPr bwMode="auto">
          <a:xfrm>
            <a:off x="3657600" y="36115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DVPtr</a:t>
            </a:r>
          </a:p>
        </p:txBody>
      </p:sp>
      <p:sp>
        <p:nvSpPr>
          <p:cNvPr id="575507" name="AutoShape 19"/>
          <p:cNvSpPr>
            <a:spLocks noChangeArrowheads="1"/>
          </p:cNvSpPr>
          <p:nvPr/>
        </p:nvSpPr>
        <p:spPr bwMode="auto">
          <a:xfrm>
            <a:off x="4851400" y="3611563"/>
            <a:ext cx="609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08" name="AutoShape 20"/>
          <p:cNvSpPr>
            <a:spLocks noChangeArrowheads="1"/>
          </p:cNvSpPr>
          <p:nvPr/>
        </p:nvSpPr>
        <p:spPr bwMode="auto">
          <a:xfrm>
            <a:off x="4851400" y="3916363"/>
            <a:ext cx="609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shine</a:t>
            </a:r>
          </a:p>
        </p:txBody>
      </p:sp>
      <p:sp>
        <p:nvSpPr>
          <p:cNvPr id="575511" name="AutoShape 23"/>
          <p:cNvSpPr>
            <a:spLocks noChangeArrowheads="1"/>
          </p:cNvSpPr>
          <p:nvPr/>
        </p:nvSpPr>
        <p:spPr bwMode="auto">
          <a:xfrm>
            <a:off x="4851400" y="3611563"/>
            <a:ext cx="609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rise</a:t>
            </a:r>
          </a:p>
        </p:txBody>
      </p:sp>
      <p:sp>
        <p:nvSpPr>
          <p:cNvPr id="575512" name="AutoShape 24"/>
          <p:cNvSpPr>
            <a:spLocks noChangeArrowheads="1"/>
          </p:cNvSpPr>
          <p:nvPr/>
        </p:nvSpPr>
        <p:spPr bwMode="auto">
          <a:xfrm>
            <a:off x="5791200" y="3611563"/>
            <a:ext cx="838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5513" name="AutoShape 25"/>
          <p:cNvSpPr>
            <a:spLocks noChangeArrowheads="1"/>
          </p:cNvSpPr>
          <p:nvPr/>
        </p:nvSpPr>
        <p:spPr bwMode="auto">
          <a:xfrm>
            <a:off x="5791200" y="39163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shine</a:t>
            </a:r>
          </a:p>
        </p:txBody>
      </p:sp>
      <p:sp>
        <p:nvSpPr>
          <p:cNvPr id="575514" name="AutoShape 26"/>
          <p:cNvSpPr>
            <a:spLocks noChangeArrowheads="1"/>
          </p:cNvSpPr>
          <p:nvPr/>
        </p:nvSpPr>
        <p:spPr bwMode="auto">
          <a:xfrm>
            <a:off x="5791200" y="36115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FF3300"/>
                </a:solidFill>
                <a:latin typeface="Tahoma" pitchFamily="34" charset="0"/>
              </a:rPr>
              <a:t>rise</a:t>
            </a:r>
          </a:p>
        </p:txBody>
      </p:sp>
      <p:cxnSp>
        <p:nvCxnSpPr>
          <p:cNvPr id="575515" name="AutoShape 27"/>
          <p:cNvCxnSpPr>
            <a:cxnSpLocks noChangeShapeType="1"/>
            <a:stCxn id="575506" idx="3"/>
            <a:endCxn id="575511" idx="1"/>
          </p:cNvCxnSpPr>
          <p:nvPr/>
        </p:nvCxnSpPr>
        <p:spPr bwMode="auto">
          <a:xfrm>
            <a:off x="4495800" y="3763963"/>
            <a:ext cx="355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5516" name="AutoShape 28"/>
          <p:cNvCxnSpPr>
            <a:cxnSpLocks noChangeShapeType="1"/>
            <a:stCxn id="575511" idx="3"/>
            <a:endCxn id="575514" idx="1"/>
          </p:cNvCxnSpPr>
          <p:nvPr/>
        </p:nvCxnSpPr>
        <p:spPr bwMode="auto">
          <a:xfrm>
            <a:off x="5461000" y="3763963"/>
            <a:ext cx="33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5517" name="AutoShape 29"/>
          <p:cNvCxnSpPr>
            <a:cxnSpLocks noChangeShapeType="1"/>
            <a:stCxn id="575508" idx="3"/>
            <a:endCxn id="575513" idx="1"/>
          </p:cNvCxnSpPr>
          <p:nvPr/>
        </p:nvCxnSpPr>
        <p:spPr bwMode="auto">
          <a:xfrm>
            <a:off x="5461000" y="4068763"/>
            <a:ext cx="33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5518" name="Text Box 30"/>
          <p:cNvSpPr txBox="1">
            <a:spLocks noChangeArrowheads="1"/>
          </p:cNvSpPr>
          <p:nvPr/>
        </p:nvSpPr>
        <p:spPr bwMode="auto">
          <a:xfrm>
            <a:off x="3505200" y="4906963"/>
            <a:ext cx="1077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Object layout</a:t>
            </a:r>
          </a:p>
        </p:txBody>
      </p:sp>
      <p:sp>
        <p:nvSpPr>
          <p:cNvPr id="575519" name="Text Box 31"/>
          <p:cNvSpPr txBox="1">
            <a:spLocks noChangeArrowheads="1"/>
          </p:cNvSpPr>
          <p:nvPr/>
        </p:nvSpPr>
        <p:spPr bwMode="auto">
          <a:xfrm>
            <a:off x="4802188" y="4297363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Dispatch</a:t>
            </a:r>
          </a:p>
          <a:p>
            <a:r>
              <a:rPr lang="en-US" sz="1200">
                <a:latin typeface="Tahoma" pitchFamily="34" charset="0"/>
              </a:rPr>
              <a:t>vector</a:t>
            </a:r>
          </a:p>
        </p:txBody>
      </p:sp>
      <p:sp>
        <p:nvSpPr>
          <p:cNvPr id="575520" name="Text Box 32"/>
          <p:cNvSpPr txBox="1">
            <a:spLocks noChangeArrowheads="1"/>
          </p:cNvSpPr>
          <p:nvPr/>
        </p:nvSpPr>
        <p:spPr bwMode="auto">
          <a:xfrm>
            <a:off x="5867400" y="42973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Method</a:t>
            </a:r>
          </a:p>
          <a:p>
            <a:r>
              <a:rPr lang="en-US" sz="1200">
                <a:latin typeface="Tahoma" pitchFamily="34" charset="0"/>
              </a:rPr>
              <a:t>code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467600" y="4297363"/>
            <a:ext cx="1371600" cy="884237"/>
          </a:xfrm>
          <a:prstGeom prst="wedgeRoundRectCallout">
            <a:avLst>
              <a:gd name="adj1" fmla="val -105288"/>
              <a:gd name="adj2" fmla="val -1121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using Bar’s dispatch table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49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A36E3-3391-4C53-8D2A-6A620C741B1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Dispatch Vectors in Depth</a:t>
            </a:r>
          </a:p>
        </p:txBody>
      </p:sp>
      <p:sp>
        <p:nvSpPr>
          <p:cNvPr id="576516" name="Rectangle 4"/>
          <p:cNvSpPr>
            <a:spLocks noChangeArrowheads="1"/>
          </p:cNvSpPr>
          <p:nvPr/>
        </p:nvSpPr>
        <p:spPr bwMode="auto">
          <a:xfrm>
            <a:off x="6248400" y="1447800"/>
            <a:ext cx="2895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class Main 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void main() {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  Foo f = </a:t>
            </a:r>
            <a:r>
              <a:rPr kumimoji="1" lang="en-US" sz="16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Foo();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kumimoji="1" lang="en-US" sz="1600" dirty="0" err="1">
                <a:latin typeface="Courier New" pitchFamily="49" charset="0"/>
                <a:cs typeface="Courier New" pitchFamily="49" charset="0"/>
              </a:rPr>
              <a:t>f.rise</a:t>
            </a: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576517" name="Group 5"/>
          <p:cNvGrpSpPr>
            <a:grpSpLocks/>
          </p:cNvGrpSpPr>
          <p:nvPr/>
        </p:nvGrpSpPr>
        <p:grpSpPr bwMode="auto">
          <a:xfrm>
            <a:off x="228600" y="1447800"/>
            <a:ext cx="2660650" cy="1600200"/>
            <a:chOff x="48" y="960"/>
            <a:chExt cx="1676" cy="1008"/>
          </a:xfrm>
        </p:grpSpPr>
        <p:sp>
          <p:nvSpPr>
            <p:cNvPr id="576518" name="Rectangle 6"/>
            <p:cNvSpPr>
              <a:spLocks noChangeArrowheads="1"/>
            </p:cNvSpPr>
            <p:nvPr/>
          </p:nvSpPr>
          <p:spPr bwMode="auto">
            <a:xfrm>
              <a:off x="48" y="960"/>
              <a:ext cx="163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 dirty="0">
                  <a:latin typeface="Courier New" pitchFamily="49" charset="0"/>
                  <a:cs typeface="Courier New" pitchFamily="49" charset="0"/>
                </a:rPr>
                <a:t>class Foo {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 dirty="0">
                  <a:latin typeface="Courier New" pitchFamily="49" charset="0"/>
                  <a:cs typeface="Courier New" pitchFamily="49" charset="0"/>
                </a:rPr>
                <a:t>  …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 dirty="0">
                  <a:latin typeface="Courier New" pitchFamily="49" charset="0"/>
                  <a:cs typeface="Courier New" pitchFamily="49" charset="0"/>
                </a:rPr>
                <a:t>  </a:t>
              </a:r>
              <a:r>
                <a:rPr kumimoji="1" lang="en-US" sz="1600" dirty="0">
                  <a:solidFill>
                    <a:srgbClr val="00B0F0"/>
                  </a:solidFill>
                  <a:latin typeface="Courier New" pitchFamily="49" charset="0"/>
                  <a:cs typeface="Courier New" pitchFamily="49" charset="0"/>
                </a:rPr>
                <a:t>void rise() {…}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 dirty="0">
                  <a:latin typeface="Courier New" pitchFamily="49" charset="0"/>
                  <a:cs typeface="Courier New" pitchFamily="49" charset="0"/>
                </a:rPr>
                <a:t>  void shine() {…}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 dirty="0"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  <p:sp>
          <p:nvSpPr>
            <p:cNvPr id="576519" name="Text Box 7"/>
            <p:cNvSpPr txBox="1">
              <a:spLocks noChangeArrowheads="1"/>
            </p:cNvSpPr>
            <p:nvPr/>
          </p:nvSpPr>
          <p:spPr bwMode="auto">
            <a:xfrm>
              <a:off x="1488" y="1248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576520" name="Text Box 8"/>
            <p:cNvSpPr txBox="1">
              <a:spLocks noChangeArrowheads="1"/>
            </p:cNvSpPr>
            <p:nvPr/>
          </p:nvSpPr>
          <p:spPr bwMode="auto">
            <a:xfrm>
              <a:off x="1536" y="144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1</a:t>
              </a:r>
            </a:p>
          </p:txBody>
        </p:sp>
      </p:grpSp>
      <p:grpSp>
        <p:nvGrpSpPr>
          <p:cNvPr id="576521" name="Group 9"/>
          <p:cNvGrpSpPr>
            <a:grpSpLocks/>
          </p:cNvGrpSpPr>
          <p:nvPr/>
        </p:nvGrpSpPr>
        <p:grpSpPr bwMode="auto">
          <a:xfrm>
            <a:off x="3121025" y="1447800"/>
            <a:ext cx="2895600" cy="1295400"/>
            <a:chOff x="1776" y="912"/>
            <a:chExt cx="1824" cy="816"/>
          </a:xfrm>
        </p:grpSpPr>
        <p:sp>
          <p:nvSpPr>
            <p:cNvPr id="576522" name="Rectangle 10"/>
            <p:cNvSpPr>
              <a:spLocks noChangeArrowheads="1"/>
            </p:cNvSpPr>
            <p:nvPr/>
          </p:nvSpPr>
          <p:spPr bwMode="auto">
            <a:xfrm>
              <a:off x="1776" y="912"/>
              <a:ext cx="182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class Bar extends Foo{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  void rise() {…}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kumimoji="1" lang="en-US" sz="1600">
                  <a:latin typeface="Courier New" pitchFamily="49" charset="0"/>
                  <a:cs typeface="Courier New" pitchFamily="49" charset="0"/>
                </a:rPr>
                <a:t>}</a:t>
              </a:r>
            </a:p>
          </p:txBody>
        </p:sp>
        <p:sp>
          <p:nvSpPr>
            <p:cNvPr id="576523" name="Text Box 11"/>
            <p:cNvSpPr txBox="1">
              <a:spLocks noChangeArrowheads="1"/>
            </p:cNvSpPr>
            <p:nvPr/>
          </p:nvSpPr>
          <p:spPr bwMode="auto">
            <a:xfrm>
              <a:off x="3168" y="1104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0</a:t>
              </a:r>
            </a:p>
          </p:txBody>
        </p:sp>
      </p:grpSp>
      <p:sp>
        <p:nvSpPr>
          <p:cNvPr id="576524" name="AutoShape 12"/>
          <p:cNvSpPr>
            <a:spLocks noChangeArrowheads="1"/>
          </p:cNvSpPr>
          <p:nvPr/>
        </p:nvSpPr>
        <p:spPr bwMode="auto">
          <a:xfrm>
            <a:off x="3657600" y="3611563"/>
            <a:ext cx="838200" cy="884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25" name="AutoShape 13"/>
          <p:cNvSpPr>
            <a:spLocks noChangeArrowheads="1"/>
          </p:cNvSpPr>
          <p:nvPr/>
        </p:nvSpPr>
        <p:spPr bwMode="auto">
          <a:xfrm>
            <a:off x="3657600" y="39163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x</a:t>
            </a:r>
          </a:p>
        </p:txBody>
      </p:sp>
      <p:sp>
        <p:nvSpPr>
          <p:cNvPr id="576526" name="AutoShape 14"/>
          <p:cNvSpPr>
            <a:spLocks noChangeArrowheads="1"/>
          </p:cNvSpPr>
          <p:nvPr/>
        </p:nvSpPr>
        <p:spPr bwMode="auto">
          <a:xfrm>
            <a:off x="3657600" y="42211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y</a:t>
            </a:r>
          </a:p>
        </p:txBody>
      </p:sp>
      <p:sp>
        <p:nvSpPr>
          <p:cNvPr id="576528" name="Line 16"/>
          <p:cNvSpPr>
            <a:spLocks noChangeShapeType="1"/>
          </p:cNvSpPr>
          <p:nvPr/>
        </p:nvSpPr>
        <p:spPr bwMode="auto">
          <a:xfrm>
            <a:off x="2819400" y="36877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6529" name="Text Box 17"/>
          <p:cNvSpPr txBox="1">
            <a:spLocks noChangeArrowheads="1"/>
          </p:cNvSpPr>
          <p:nvPr/>
        </p:nvSpPr>
        <p:spPr bwMode="auto">
          <a:xfrm>
            <a:off x="2551113" y="3533775"/>
            <a:ext cx="257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ahoma" pitchFamily="34" charset="0"/>
              </a:rPr>
              <a:t>f</a:t>
            </a:r>
          </a:p>
        </p:txBody>
      </p:sp>
      <p:sp>
        <p:nvSpPr>
          <p:cNvPr id="576530" name="Text Box 18"/>
          <p:cNvSpPr txBox="1">
            <a:spLocks noChangeArrowheads="1"/>
          </p:cNvSpPr>
          <p:nvPr/>
        </p:nvSpPr>
        <p:spPr bwMode="auto">
          <a:xfrm>
            <a:off x="1828800" y="3228975"/>
            <a:ext cx="1524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Tahoma" pitchFamily="34" charset="0"/>
              </a:rPr>
              <a:t>Pointer to Foo</a:t>
            </a:r>
          </a:p>
        </p:txBody>
      </p:sp>
      <p:sp>
        <p:nvSpPr>
          <p:cNvPr id="576532" name="AutoShape 20"/>
          <p:cNvSpPr>
            <a:spLocks noChangeArrowheads="1"/>
          </p:cNvSpPr>
          <p:nvPr/>
        </p:nvSpPr>
        <p:spPr bwMode="auto">
          <a:xfrm>
            <a:off x="3657600" y="36115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DVPtr</a:t>
            </a:r>
          </a:p>
        </p:txBody>
      </p:sp>
      <p:sp>
        <p:nvSpPr>
          <p:cNvPr id="576533" name="AutoShape 21"/>
          <p:cNvSpPr>
            <a:spLocks noChangeArrowheads="1"/>
          </p:cNvSpPr>
          <p:nvPr/>
        </p:nvSpPr>
        <p:spPr bwMode="auto">
          <a:xfrm>
            <a:off x="4851400" y="3611563"/>
            <a:ext cx="6096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4" name="AutoShape 22"/>
          <p:cNvSpPr>
            <a:spLocks noChangeArrowheads="1"/>
          </p:cNvSpPr>
          <p:nvPr/>
        </p:nvSpPr>
        <p:spPr bwMode="auto">
          <a:xfrm>
            <a:off x="4851400" y="3916363"/>
            <a:ext cx="609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shine</a:t>
            </a:r>
          </a:p>
        </p:txBody>
      </p:sp>
      <p:sp>
        <p:nvSpPr>
          <p:cNvPr id="576535" name="AutoShape 23"/>
          <p:cNvSpPr>
            <a:spLocks noChangeArrowheads="1"/>
          </p:cNvSpPr>
          <p:nvPr/>
        </p:nvSpPr>
        <p:spPr bwMode="auto">
          <a:xfrm>
            <a:off x="4851400" y="3611563"/>
            <a:ext cx="6096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Tahoma" pitchFamily="34" charset="0"/>
              </a:rPr>
              <a:t>rise</a:t>
            </a:r>
          </a:p>
        </p:txBody>
      </p:sp>
      <p:sp>
        <p:nvSpPr>
          <p:cNvPr id="576536" name="AutoShape 24"/>
          <p:cNvSpPr>
            <a:spLocks noChangeArrowheads="1"/>
          </p:cNvSpPr>
          <p:nvPr/>
        </p:nvSpPr>
        <p:spPr bwMode="auto">
          <a:xfrm>
            <a:off x="5791200" y="3611563"/>
            <a:ext cx="838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6537" name="AutoShape 25"/>
          <p:cNvSpPr>
            <a:spLocks noChangeArrowheads="1"/>
          </p:cNvSpPr>
          <p:nvPr/>
        </p:nvSpPr>
        <p:spPr bwMode="auto">
          <a:xfrm>
            <a:off x="5791200" y="39163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shine</a:t>
            </a:r>
          </a:p>
        </p:txBody>
      </p:sp>
      <p:sp>
        <p:nvSpPr>
          <p:cNvPr id="576538" name="AutoShape 26"/>
          <p:cNvSpPr>
            <a:spLocks noChangeArrowheads="1"/>
          </p:cNvSpPr>
          <p:nvPr/>
        </p:nvSpPr>
        <p:spPr bwMode="auto">
          <a:xfrm>
            <a:off x="5791200" y="3611563"/>
            <a:ext cx="838200" cy="30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B0F0"/>
                </a:solidFill>
                <a:latin typeface="Tahoma" pitchFamily="34" charset="0"/>
              </a:rPr>
              <a:t>rise</a:t>
            </a:r>
          </a:p>
        </p:txBody>
      </p:sp>
      <p:cxnSp>
        <p:nvCxnSpPr>
          <p:cNvPr id="576539" name="AutoShape 27"/>
          <p:cNvCxnSpPr>
            <a:cxnSpLocks noChangeShapeType="1"/>
            <a:stCxn id="576532" idx="3"/>
            <a:endCxn id="576535" idx="1"/>
          </p:cNvCxnSpPr>
          <p:nvPr/>
        </p:nvCxnSpPr>
        <p:spPr bwMode="auto">
          <a:xfrm>
            <a:off x="4495800" y="3763963"/>
            <a:ext cx="355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6540" name="AutoShape 28"/>
          <p:cNvCxnSpPr>
            <a:cxnSpLocks noChangeShapeType="1"/>
            <a:stCxn id="576535" idx="3"/>
            <a:endCxn id="576538" idx="1"/>
          </p:cNvCxnSpPr>
          <p:nvPr/>
        </p:nvCxnSpPr>
        <p:spPr bwMode="auto">
          <a:xfrm>
            <a:off x="5461000" y="3763963"/>
            <a:ext cx="33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6541" name="AutoShape 29"/>
          <p:cNvCxnSpPr>
            <a:cxnSpLocks noChangeShapeType="1"/>
            <a:stCxn id="576534" idx="3"/>
            <a:endCxn id="576537" idx="1"/>
          </p:cNvCxnSpPr>
          <p:nvPr/>
        </p:nvCxnSpPr>
        <p:spPr bwMode="auto">
          <a:xfrm>
            <a:off x="5461000" y="4068763"/>
            <a:ext cx="330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6542" name="Text Box 30"/>
          <p:cNvSpPr txBox="1">
            <a:spLocks noChangeArrowheads="1"/>
          </p:cNvSpPr>
          <p:nvPr/>
        </p:nvSpPr>
        <p:spPr bwMode="auto">
          <a:xfrm>
            <a:off x="3505200" y="4906963"/>
            <a:ext cx="10779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Object layout</a:t>
            </a:r>
          </a:p>
        </p:txBody>
      </p:sp>
      <p:sp>
        <p:nvSpPr>
          <p:cNvPr id="576543" name="Text Box 31"/>
          <p:cNvSpPr txBox="1">
            <a:spLocks noChangeArrowheads="1"/>
          </p:cNvSpPr>
          <p:nvPr/>
        </p:nvSpPr>
        <p:spPr bwMode="auto">
          <a:xfrm>
            <a:off x="4802188" y="4297363"/>
            <a:ext cx="760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Dispatch</a:t>
            </a:r>
          </a:p>
          <a:p>
            <a:r>
              <a:rPr lang="en-US" sz="1200">
                <a:latin typeface="Tahoma" pitchFamily="34" charset="0"/>
              </a:rPr>
              <a:t>vector</a:t>
            </a:r>
          </a:p>
        </p:txBody>
      </p:sp>
      <p:sp>
        <p:nvSpPr>
          <p:cNvPr id="576544" name="Text Box 32"/>
          <p:cNvSpPr txBox="1">
            <a:spLocks noChangeArrowheads="1"/>
          </p:cNvSpPr>
          <p:nvPr/>
        </p:nvSpPr>
        <p:spPr bwMode="auto">
          <a:xfrm>
            <a:off x="5867400" y="42973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Tahoma" pitchFamily="34" charset="0"/>
              </a:rPr>
              <a:t>Method</a:t>
            </a:r>
          </a:p>
          <a:p>
            <a:r>
              <a:rPr lang="en-US" sz="1200">
                <a:latin typeface="Tahoma" pitchFamily="34" charset="0"/>
              </a:rPr>
              <a:t>code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7467600" y="4297363"/>
            <a:ext cx="1371600" cy="884237"/>
          </a:xfrm>
          <a:prstGeom prst="wedgeRoundRectCallout">
            <a:avLst>
              <a:gd name="adj1" fmla="val -105288"/>
              <a:gd name="adj2" fmla="val -1121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using Foo’s dispatch table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36B35-6EDF-4483-BFEC-83E26A69CB25}" type="slidenum">
              <a:rPr lang="en-US"/>
              <a:pPr/>
              <a:t>14</a:t>
            </a:fld>
            <a:endParaRPr lang="en-US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Representing dispatch tables</a:t>
            </a:r>
          </a:p>
        </p:txBody>
      </p:sp>
      <p:sp>
        <p:nvSpPr>
          <p:cNvPr id="720899" name="Text Box 3"/>
          <p:cNvSpPr txBox="1">
            <a:spLocks noChangeArrowheads="1"/>
          </p:cNvSpPr>
          <p:nvPr/>
        </p:nvSpPr>
        <p:spPr bwMode="auto">
          <a:xfrm>
            <a:off x="762000" y="2513370"/>
            <a:ext cx="3024187" cy="3071634"/>
          </a:xfrm>
          <a:prstGeom prst="roundRect">
            <a:avLst/>
          </a:prstGeom>
          <a:noFill/>
          <a:ln w="12700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class A {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void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rise() {…}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void shine() {…}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static void foo() {…}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class B extends A {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void rise() {…}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void shine() {…}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  void twinkle() {…}</a:t>
            </a:r>
            <a:br>
              <a:rPr lang="en-US" sz="1600" dirty="0">
                <a:latin typeface="Courier New" pitchFamily="49" charset="0"/>
                <a:cs typeface="Courier New" pitchFamily="49" charset="0"/>
              </a:rPr>
            </a:b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20903" name="Text Box 7"/>
          <p:cNvSpPr txBox="1">
            <a:spLocks noChangeArrowheads="1"/>
          </p:cNvSpPr>
          <p:nvPr/>
        </p:nvSpPr>
        <p:spPr bwMode="auto">
          <a:xfrm>
            <a:off x="4813300" y="2514600"/>
            <a:ext cx="3492500" cy="2826306"/>
          </a:xfrm>
          <a:prstGeom prst="roundRect">
            <a:avLst/>
          </a:prstGeom>
          <a:noFill/>
          <a:ln w="12700" algn="ctr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# data section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.data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.align 4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_DV_A: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.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long _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A_rise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.long _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A_shine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_DV_B: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.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long _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B_rise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.long _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B_shine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.long _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B_twinkle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Multiple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3340608"/>
            <a:ext cx="4343400" cy="17647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5023104"/>
            <a:ext cx="4343400" cy="1764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0" y="4648200"/>
            <a:ext cx="48228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supertyping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convert_ptr_to_E_to_ptr_to_C</a:t>
            </a:r>
            <a:r>
              <a:rPr lang="en-US" sz="1600" dirty="0" smtClean="0"/>
              <a:t>(e) = e</a:t>
            </a:r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convert_ptr_to_E_to_ptr_to_D</a:t>
            </a:r>
            <a:r>
              <a:rPr lang="en-US" sz="1600" dirty="0" smtClean="0"/>
              <a:t>(e</a:t>
            </a:r>
            <a:r>
              <a:rPr lang="en-US" sz="1600" dirty="0"/>
              <a:t>) = </a:t>
            </a:r>
            <a:r>
              <a:rPr lang="en-US" sz="1600" dirty="0" smtClean="0"/>
              <a:t>e + </a:t>
            </a:r>
            <a:r>
              <a:rPr lang="en-US" sz="1600" dirty="0" err="1" smtClean="0"/>
              <a:t>sizeof</a:t>
            </a:r>
            <a:r>
              <a:rPr lang="en-US" sz="1600" dirty="0" smtClean="0"/>
              <a:t> (class C)</a:t>
            </a:r>
          </a:p>
          <a:p>
            <a:endParaRPr lang="en-US" sz="1600" dirty="0"/>
          </a:p>
          <a:p>
            <a:r>
              <a:rPr lang="en-US" sz="1600" dirty="0" smtClean="0"/>
              <a:t>subtyping</a:t>
            </a:r>
          </a:p>
          <a:p>
            <a:r>
              <a:rPr lang="en-US" sz="1600" dirty="0"/>
              <a:t> </a:t>
            </a:r>
            <a:r>
              <a:rPr lang="en-US" sz="1600" dirty="0" err="1" smtClean="0"/>
              <a:t>convert_ptr_to_C_to_ptr_to_E</a:t>
            </a:r>
            <a:r>
              <a:rPr lang="en-US" sz="1600" dirty="0" smtClean="0"/>
              <a:t>(e</a:t>
            </a:r>
            <a:r>
              <a:rPr lang="en-US" sz="1600" dirty="0"/>
              <a:t>) = </a:t>
            </a:r>
            <a:r>
              <a:rPr lang="en-US" sz="1600" dirty="0" smtClean="0"/>
              <a:t>c</a:t>
            </a:r>
            <a:endParaRPr lang="en-US" sz="1600" dirty="0"/>
          </a:p>
          <a:p>
            <a:r>
              <a:rPr lang="en-US" sz="1600" dirty="0"/>
              <a:t>  </a:t>
            </a:r>
            <a:r>
              <a:rPr lang="en-US" sz="1600" dirty="0" err="1" smtClean="0"/>
              <a:t>convert_ptr_to_D_to_ptr_to_E</a:t>
            </a:r>
            <a:r>
              <a:rPr lang="en-US" sz="1600" dirty="0" smtClean="0"/>
              <a:t>(e</a:t>
            </a:r>
            <a:r>
              <a:rPr lang="en-US" sz="1600" dirty="0"/>
              <a:t>) = e </a:t>
            </a:r>
            <a:r>
              <a:rPr lang="en-US" sz="1600" dirty="0" smtClean="0"/>
              <a:t>- </a:t>
            </a:r>
            <a:r>
              <a:rPr lang="en-US" sz="1600" dirty="0" err="1"/>
              <a:t>sizeof</a:t>
            </a:r>
            <a:r>
              <a:rPr lang="en-US" sz="1600" dirty="0"/>
              <a:t> (class C)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2400" y="914400"/>
            <a:ext cx="3276600" cy="57210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class C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field c1;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field c2;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m1()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m2()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class D 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field d1;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m3()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m4()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class E extends C,D{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field e1;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m2()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m4()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m5() {…}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505200" y="1066800"/>
            <a:ext cx="5410200" cy="3200400"/>
            <a:chOff x="3505200" y="1066800"/>
            <a:chExt cx="5410200" cy="3200400"/>
          </a:xfrm>
        </p:grpSpPr>
        <p:grpSp>
          <p:nvGrpSpPr>
            <p:cNvPr id="34" name="Group 33"/>
            <p:cNvGrpSpPr/>
            <p:nvPr/>
          </p:nvGrpSpPr>
          <p:grpSpPr>
            <a:xfrm>
              <a:off x="3810000" y="1406836"/>
              <a:ext cx="4800600" cy="2596908"/>
              <a:chOff x="3581400" y="1857375"/>
              <a:chExt cx="4800600" cy="2596908"/>
            </a:xfrm>
          </p:grpSpPr>
          <p:sp>
            <p:nvSpPr>
              <p:cNvPr id="10" name="AutoShape 10"/>
              <p:cNvSpPr>
                <a:spLocks noChangeArrowheads="1"/>
              </p:cNvSpPr>
              <p:nvPr/>
            </p:nvSpPr>
            <p:spPr bwMode="auto">
              <a:xfrm>
                <a:off x="6019800" y="2239963"/>
                <a:ext cx="838200" cy="12192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11"/>
              <p:cNvSpPr>
                <a:spLocks noChangeArrowheads="1"/>
              </p:cNvSpPr>
              <p:nvPr/>
            </p:nvSpPr>
            <p:spPr bwMode="auto">
              <a:xfrm>
                <a:off x="6019800" y="2544763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Tahoma" pitchFamily="34" charset="0"/>
                  </a:rPr>
                  <a:t>c1</a:t>
                </a:r>
                <a:endParaRPr lang="en-US" sz="1800" dirty="0">
                  <a:latin typeface="Tahoma" pitchFamily="34" charset="0"/>
                </a:endParaRPr>
              </a:p>
            </p:txBody>
          </p:sp>
          <p:sp>
            <p:nvSpPr>
              <p:cNvPr id="12" name="AutoShape 12"/>
              <p:cNvSpPr>
                <a:spLocks noChangeArrowheads="1"/>
              </p:cNvSpPr>
              <p:nvPr/>
            </p:nvSpPr>
            <p:spPr bwMode="auto">
              <a:xfrm>
                <a:off x="6019800" y="2849563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Tahoma" pitchFamily="34" charset="0"/>
                  </a:rPr>
                  <a:t>c2</a:t>
                </a:r>
                <a:endParaRPr lang="en-US" sz="1800" dirty="0">
                  <a:latin typeface="Tahoma" pitchFamily="34" charset="0"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6019800" y="3154363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err="1">
                    <a:latin typeface="Tahoma" pitchFamily="34" charset="0"/>
                  </a:rPr>
                  <a:t>DVPtr</a:t>
                </a:r>
                <a:endParaRPr lang="en-US" dirty="0">
                  <a:latin typeface="Tahoma" pitchFamily="34" charset="0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5181600" y="2316163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4540250" y="1857375"/>
                <a:ext cx="1241174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FF00"/>
                    </a:solidFill>
                    <a:latin typeface="Tahoma" pitchFamily="34" charset="0"/>
                  </a:rPr>
                  <a:t>Pointer to </a:t>
                </a:r>
                <a:r>
                  <a:rPr lang="en-US" sz="1600" dirty="0" smtClean="0">
                    <a:solidFill>
                      <a:srgbClr val="FFFF00"/>
                    </a:solidFill>
                    <a:latin typeface="Tahoma" pitchFamily="34" charset="0"/>
                  </a:rPr>
                  <a:t>E</a:t>
                </a:r>
                <a:endParaRPr lang="en-US" sz="1600" dirty="0">
                  <a:solidFill>
                    <a:srgbClr val="FFFF00"/>
                  </a:solidFill>
                  <a:latin typeface="Tahoma" pitchFamily="34" charset="0"/>
                </a:endParaRPr>
              </a:p>
            </p:txBody>
          </p:sp>
          <p:sp>
            <p:nvSpPr>
              <p:cNvPr id="17" name="Text Box 17"/>
              <p:cNvSpPr txBox="1">
                <a:spLocks noChangeArrowheads="1"/>
              </p:cNvSpPr>
              <p:nvPr/>
            </p:nvSpPr>
            <p:spPr bwMode="auto">
              <a:xfrm>
                <a:off x="3581400" y="2355539"/>
                <a:ext cx="201221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</a:rPr>
                  <a:t>Pointer to </a:t>
                </a:r>
                <a:r>
                  <a:rPr lang="en-US" sz="1600" dirty="0" smtClean="0">
                    <a:latin typeface="Tahoma" pitchFamily="34" charset="0"/>
                  </a:rPr>
                  <a:t>C inside E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18" name="AutoShape 18"/>
              <p:cNvSpPr>
                <a:spLocks noChangeArrowheads="1"/>
              </p:cNvSpPr>
              <p:nvPr/>
            </p:nvSpPr>
            <p:spPr bwMode="auto">
              <a:xfrm>
                <a:off x="6019800" y="2239963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dirty="0" err="1">
                    <a:latin typeface="Tahoma" pitchFamily="34" charset="0"/>
                  </a:rPr>
                  <a:t>DVPtr</a:t>
                </a:r>
                <a:endParaRPr lang="en-US" sz="1800" dirty="0">
                  <a:latin typeface="Tahoma" pitchFamily="34" charset="0"/>
                </a:endParaRPr>
              </a:p>
            </p:txBody>
          </p:sp>
          <p:sp>
            <p:nvSpPr>
              <p:cNvPr id="19" name="AutoShape 20"/>
              <p:cNvSpPr>
                <a:spLocks noChangeArrowheads="1"/>
              </p:cNvSpPr>
              <p:nvPr/>
            </p:nvSpPr>
            <p:spPr bwMode="auto">
              <a:xfrm>
                <a:off x="7442200" y="2544763"/>
                <a:ext cx="939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latin typeface="Tahoma" pitchFamily="34" charset="0"/>
                  </a:rPr>
                  <a:t>m2_C_E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20" name="AutoShape 23"/>
              <p:cNvSpPr>
                <a:spLocks noChangeArrowheads="1"/>
              </p:cNvSpPr>
              <p:nvPr/>
            </p:nvSpPr>
            <p:spPr bwMode="auto">
              <a:xfrm>
                <a:off x="7442200" y="2239963"/>
                <a:ext cx="939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latin typeface="Tahoma" pitchFamily="34" charset="0"/>
                  </a:rPr>
                  <a:t>m1_C_C</a:t>
                </a:r>
                <a:endParaRPr lang="en-US" sz="1600" dirty="0">
                  <a:latin typeface="Tahoma" pitchFamily="34" charset="0"/>
                </a:endParaRPr>
              </a:p>
            </p:txBody>
          </p:sp>
          <p:cxnSp>
            <p:nvCxnSpPr>
              <p:cNvPr id="21" name="AutoShape 27"/>
              <p:cNvCxnSpPr>
                <a:cxnSpLocks noChangeShapeType="1"/>
                <a:stCxn id="18" idx="3"/>
                <a:endCxn id="20" idx="1"/>
              </p:cNvCxnSpPr>
              <p:nvPr/>
            </p:nvCxnSpPr>
            <p:spPr bwMode="auto">
              <a:xfrm>
                <a:off x="6858000" y="2392363"/>
                <a:ext cx="58420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Text Box 30"/>
              <p:cNvSpPr txBox="1">
                <a:spLocks noChangeArrowheads="1"/>
              </p:cNvSpPr>
              <p:nvPr/>
            </p:nvSpPr>
            <p:spPr bwMode="auto">
              <a:xfrm>
                <a:off x="5812536" y="4177284"/>
                <a:ext cx="122758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Tahoma" pitchFamily="34" charset="0"/>
                  </a:rPr>
                  <a:t>E-Object </a:t>
                </a:r>
                <a:r>
                  <a:rPr lang="en-US" sz="1200" dirty="0">
                    <a:latin typeface="Tahoma" pitchFamily="34" charset="0"/>
                  </a:rPr>
                  <a:t>layout</a:t>
                </a:r>
              </a:p>
            </p:txBody>
          </p:sp>
          <p:sp>
            <p:nvSpPr>
              <p:cNvPr id="23" name="Text Box 31"/>
              <p:cNvSpPr txBox="1">
                <a:spLocks noChangeArrowheads="1"/>
              </p:cNvSpPr>
              <p:nvPr/>
            </p:nvSpPr>
            <p:spPr bwMode="auto">
              <a:xfrm>
                <a:off x="7380288" y="3886200"/>
                <a:ext cx="760412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Tahoma" pitchFamily="34" charset="0"/>
                  </a:rPr>
                  <a:t>Dispatch</a:t>
                </a:r>
              </a:p>
              <a:p>
                <a:r>
                  <a:rPr lang="en-US" sz="1200" dirty="0">
                    <a:latin typeface="Tahoma" pitchFamily="34" charset="0"/>
                  </a:rPr>
                  <a:t>vector</a:t>
                </a:r>
              </a:p>
            </p:txBody>
          </p:sp>
          <p:sp>
            <p:nvSpPr>
              <p:cNvPr id="24" name="AutoShape 11"/>
              <p:cNvSpPr>
                <a:spLocks noChangeArrowheads="1"/>
              </p:cNvSpPr>
              <p:nvPr/>
            </p:nvSpPr>
            <p:spPr bwMode="auto">
              <a:xfrm>
                <a:off x="6019800" y="3465576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dirty="0" smtClean="0">
                    <a:latin typeface="Tahoma" pitchFamily="34" charset="0"/>
                  </a:rPr>
                  <a:t>d1</a:t>
                </a:r>
                <a:endParaRPr lang="en-US" sz="1800" dirty="0">
                  <a:latin typeface="Tahoma" pitchFamily="34" charset="0"/>
                </a:endParaRPr>
              </a:p>
            </p:txBody>
          </p:sp>
          <p:sp>
            <p:nvSpPr>
              <p:cNvPr id="25" name="AutoShape 12"/>
              <p:cNvSpPr>
                <a:spLocks noChangeArrowheads="1"/>
              </p:cNvSpPr>
              <p:nvPr/>
            </p:nvSpPr>
            <p:spPr bwMode="auto">
              <a:xfrm>
                <a:off x="6019800" y="3770376"/>
                <a:ext cx="8382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dirty="0" smtClean="0">
                    <a:latin typeface="Tahoma" pitchFamily="34" charset="0"/>
                  </a:rPr>
                  <a:t>e</a:t>
                </a:r>
                <a:r>
                  <a:rPr lang="en-US" dirty="0">
                    <a:latin typeface="Tahoma" pitchFamily="34" charset="0"/>
                  </a:rPr>
                  <a:t>1</a:t>
                </a:r>
                <a:endParaRPr lang="en-US" sz="1800" dirty="0">
                  <a:latin typeface="Tahoma" pitchFamily="34" charset="0"/>
                </a:endParaRPr>
              </a:p>
            </p:txBody>
          </p: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7442200" y="3166872"/>
                <a:ext cx="939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latin typeface="Tahoma" pitchFamily="34" charset="0"/>
                  </a:rPr>
                  <a:t>m4_D_E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28" name="AutoShape 23"/>
              <p:cNvSpPr>
                <a:spLocks noChangeArrowheads="1"/>
              </p:cNvSpPr>
              <p:nvPr/>
            </p:nvSpPr>
            <p:spPr bwMode="auto">
              <a:xfrm>
                <a:off x="7442200" y="2862072"/>
                <a:ext cx="939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latin typeface="Tahoma" pitchFamily="34" charset="0"/>
                  </a:rPr>
                  <a:t>m3_D_D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29" name="AutoShape 20"/>
              <p:cNvSpPr>
                <a:spLocks noChangeArrowheads="1"/>
              </p:cNvSpPr>
              <p:nvPr/>
            </p:nvSpPr>
            <p:spPr bwMode="auto">
              <a:xfrm>
                <a:off x="7442200" y="3483864"/>
                <a:ext cx="939800" cy="30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dirty="0" smtClean="0">
                    <a:latin typeface="Tahoma" pitchFamily="34" charset="0"/>
                  </a:rPr>
                  <a:t>m5_E_E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5257800" y="3306763"/>
                <a:ext cx="762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3626582" y="3355622"/>
                <a:ext cx="201221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Tahoma" pitchFamily="34" charset="0"/>
                  </a:rPr>
                  <a:t>Pointer to </a:t>
                </a:r>
                <a:r>
                  <a:rPr lang="en-US" sz="1600" dirty="0" smtClean="0">
                    <a:latin typeface="Tahoma" pitchFamily="34" charset="0"/>
                  </a:rPr>
                  <a:t>D inside E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 flipV="1">
                <a:off x="6858000" y="3014473"/>
                <a:ext cx="58420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3505200" y="1066800"/>
              <a:ext cx="5410200" cy="3200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554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0A336-FEDE-464A-96C7-D8EE2951B270}" type="slidenum">
              <a:rPr lang="en-US"/>
              <a:pPr/>
              <a:t>16</a:t>
            </a:fld>
            <a:endParaRPr lang="en-US"/>
          </a:p>
        </p:txBody>
      </p:sp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Runtime checks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generate code for checking attempted illegal </a:t>
            </a:r>
            <a:r>
              <a:rPr lang="en-US" sz="2400" dirty="0">
                <a:solidFill>
                  <a:srgbClr val="FFFF00"/>
                </a:solidFill>
              </a:rPr>
              <a:t>operations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Null pointer check</a:t>
            </a:r>
          </a:p>
          <a:p>
            <a:pPr lvl="2">
              <a:lnSpc>
                <a:spcPct val="90000"/>
              </a:lnSpc>
            </a:pPr>
            <a:r>
              <a:rPr lang="en-US" sz="1800" dirty="0" err="1"/>
              <a:t>MoveField</a:t>
            </a:r>
            <a:r>
              <a:rPr lang="en-US" sz="1800" dirty="0"/>
              <a:t>, </a:t>
            </a:r>
            <a:r>
              <a:rPr lang="en-US" sz="1800" dirty="0" err="1"/>
              <a:t>MoveArray</a:t>
            </a:r>
            <a:r>
              <a:rPr lang="en-US" sz="1800" dirty="0"/>
              <a:t>, </a:t>
            </a:r>
            <a:r>
              <a:rPr lang="en-US" sz="1800" dirty="0" err="1"/>
              <a:t>ArrayLength</a:t>
            </a:r>
            <a:r>
              <a:rPr lang="en-US" sz="1800" dirty="0"/>
              <a:t>, </a:t>
            </a:r>
            <a:r>
              <a:rPr lang="en-US" sz="1800" dirty="0" err="1"/>
              <a:t>VirtualCall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Reference arguments to library functions should not be null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Array bounds check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Array allocation size check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Division by </a:t>
            </a:r>
            <a:r>
              <a:rPr lang="en-US" sz="2000" dirty="0" smtClean="0"/>
              <a:t>zero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…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If check fails jump to </a:t>
            </a:r>
            <a:r>
              <a:rPr lang="en-US" sz="2400" dirty="0">
                <a:solidFill>
                  <a:srgbClr val="FFFF00"/>
                </a:solidFill>
              </a:rPr>
              <a:t>error handler </a:t>
            </a:r>
            <a:r>
              <a:rPr lang="en-US" sz="2400" dirty="0"/>
              <a:t>code that prints a message and gracefully exists program</a:t>
            </a:r>
          </a:p>
        </p:txBody>
      </p:sp>
    </p:spTree>
    <p:extLst>
      <p:ext uri="{BB962C8B-B14F-4D97-AF65-F5344CB8AC3E}">
        <p14:creationId xmlns:p14="http://schemas.microsoft.com/office/powerpoint/2010/main" val="17446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5F15-4BB5-4369-877C-C61B47C0E3C2}" type="slidenum">
              <a:rPr lang="en-US"/>
              <a:pPr/>
              <a:t>17</a:t>
            </a:fld>
            <a:endParaRPr lang="en-US"/>
          </a:p>
        </p:txBody>
      </p:sp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Null pointer check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8" y="2000250"/>
            <a:ext cx="5330825" cy="12382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# null pointer check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$0,%eax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je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labelNPE</a:t>
            </a:r>
            <a:endParaRPr lang="en-US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1181100" y="4648200"/>
            <a:ext cx="6781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labelNPE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   push $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strNPE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	# error message</a:t>
            </a:r>
          </a:p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   call __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println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   push $1		# error code</a:t>
            </a:r>
          </a:p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   call __exit</a:t>
            </a:r>
          </a:p>
        </p:txBody>
      </p:sp>
      <p:sp>
        <p:nvSpPr>
          <p:cNvPr id="722949" name="Text Box 5"/>
          <p:cNvSpPr txBox="1">
            <a:spLocks noChangeArrowheads="1"/>
          </p:cNvSpPr>
          <p:nvPr/>
        </p:nvSpPr>
        <p:spPr bwMode="auto">
          <a:xfrm>
            <a:off x="2006600" y="4044950"/>
            <a:ext cx="512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</a:rPr>
              <a:t>Single generated handler for entire program</a:t>
            </a:r>
          </a:p>
        </p:txBody>
      </p:sp>
    </p:spTree>
    <p:extLst>
      <p:ext uri="{BB962C8B-B14F-4D97-AF65-F5344CB8AC3E}">
        <p14:creationId xmlns:p14="http://schemas.microsoft.com/office/powerpoint/2010/main" val="20821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F833B-91EA-4E12-8594-0483CAF29497}" type="slidenum">
              <a:rPr lang="en-US"/>
              <a:pPr/>
              <a:t>18</a:t>
            </a:fld>
            <a:endParaRPr lang="en-US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bounds check</a:t>
            </a:r>
          </a:p>
        </p:txBody>
      </p:sp>
      <p:sp>
        <p:nvSpPr>
          <p:cNvPr id="723971" name="Rectangle 3"/>
          <p:cNvSpPr>
            <a:spLocks noChangeArrowheads="1"/>
          </p:cNvSpPr>
          <p:nvPr/>
        </p:nvSpPr>
        <p:spPr bwMode="auto">
          <a:xfrm>
            <a:off x="1562100" y="1676400"/>
            <a:ext cx="6019800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# array bounds check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-4(%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),%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ebx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 #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ebx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= length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mov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$0,%ecx        #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ecx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= index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%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ecx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,%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ebx</a:t>
            </a:r>
            <a:endParaRPr kumimoji="1" lang="en-US" sz="2000" dirty="0">
              <a:latin typeface="Courier New" pitchFamily="49" charset="0"/>
              <a:cs typeface="Courier New" pitchFamily="49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jle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labelABE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      #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ebx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&lt;=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ecx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?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$0,%ecx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jl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labelABE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      # </a:t>
            </a:r>
            <a:r>
              <a:rPr kumimoji="1" lang="en-US" sz="2000" dirty="0" err="1">
                <a:latin typeface="Courier New" pitchFamily="49" charset="0"/>
                <a:cs typeface="Courier New" pitchFamily="49" charset="0"/>
              </a:rPr>
              <a:t>ecx</a:t>
            </a:r>
            <a:r>
              <a:rPr kumimoji="1" lang="en-US" sz="2000" dirty="0">
                <a:latin typeface="Courier New" pitchFamily="49" charset="0"/>
                <a:cs typeface="Courier New" pitchFamily="49" charset="0"/>
              </a:rPr>
              <a:t> &lt; 0 ?</a:t>
            </a:r>
          </a:p>
        </p:txBody>
      </p:sp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1295400" y="5029200"/>
            <a:ext cx="6553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labelABE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0" hangingPunct="0"/>
            <a:r>
              <a:rPr lang="en-US" sz="2000" dirty="0">
                <a:latin typeface="Courier New" pitchFamily="49" charset="0"/>
                <a:cs typeface="Courier New" pitchFamily="49" charset="0"/>
              </a:rPr>
              <a:t>    push $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strABE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  # error message</a:t>
            </a:r>
          </a:p>
          <a:p>
            <a:pPr eaLnBrk="0" hangingPunct="0"/>
            <a:r>
              <a:rPr lang="en-US" sz="2000" dirty="0">
                <a:latin typeface="Courier New" pitchFamily="49" charset="0"/>
                <a:cs typeface="Courier New" pitchFamily="49" charset="0"/>
              </a:rPr>
              <a:t>    call __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println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US" sz="2000" dirty="0">
                <a:latin typeface="Courier New" pitchFamily="49" charset="0"/>
                <a:cs typeface="Courier New" pitchFamily="49" charset="0"/>
              </a:rPr>
              <a:t>    push $1		  # error code</a:t>
            </a:r>
          </a:p>
          <a:p>
            <a:pPr eaLnBrk="0" hangingPunct="0"/>
            <a:r>
              <a:rPr lang="en-US" sz="2000" dirty="0">
                <a:latin typeface="Courier New" pitchFamily="49" charset="0"/>
                <a:cs typeface="Courier New" pitchFamily="49" charset="0"/>
              </a:rPr>
              <a:t>    call __exit</a:t>
            </a:r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2008188" y="4495800"/>
            <a:ext cx="5129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</a:rPr>
              <a:t>Single generated handler for entire program</a:t>
            </a:r>
          </a:p>
        </p:txBody>
      </p:sp>
    </p:spTree>
    <p:extLst>
      <p:ext uri="{BB962C8B-B14F-4D97-AF65-F5344CB8AC3E}">
        <p14:creationId xmlns:p14="http://schemas.microsoft.com/office/powerpoint/2010/main" val="388327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8AFE-F77E-4298-BF53-1D9D7DCAE980}" type="slidenum">
              <a:rPr lang="en-US"/>
              <a:pPr/>
              <a:t>19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allocation size check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93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# array size check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cmp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$0,%eax		#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== array size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jle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labelASE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   #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eax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&lt;= 0 ?</a:t>
            </a:r>
          </a:p>
        </p:txBody>
      </p:sp>
      <p:sp>
        <p:nvSpPr>
          <p:cNvPr id="724996" name="Rectangle 4"/>
          <p:cNvSpPr>
            <a:spLocks noChangeArrowheads="1"/>
          </p:cNvSpPr>
          <p:nvPr/>
        </p:nvSpPr>
        <p:spPr bwMode="auto">
          <a:xfrm>
            <a:off x="774700" y="4559300"/>
            <a:ext cx="7543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labelASE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   push $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strASE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 # error message</a:t>
            </a:r>
          </a:p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   call __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println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   push $1       # error code</a:t>
            </a:r>
          </a:p>
          <a:p>
            <a:pPr eaLnBrk="0" hangingPunct="0"/>
            <a:r>
              <a:rPr lang="en-US" sz="2400" dirty="0">
                <a:latin typeface="Courier New" pitchFamily="49" charset="0"/>
                <a:cs typeface="Courier New" pitchFamily="49" charset="0"/>
              </a:rPr>
              <a:t>    call __exit</a:t>
            </a:r>
          </a:p>
        </p:txBody>
      </p:sp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1981200" y="4022725"/>
            <a:ext cx="5129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ahoma" pitchFamily="34" charset="0"/>
              </a:rPr>
              <a:t>Single generated handler for entire program</a:t>
            </a:r>
          </a:p>
        </p:txBody>
      </p:sp>
    </p:spTree>
    <p:extLst>
      <p:ext uri="{BB962C8B-B14F-4D97-AF65-F5344CB8AC3E}">
        <p14:creationId xmlns:p14="http://schemas.microsoft.com/office/powerpoint/2010/main" val="31849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7499-AB11-4296-A4A5-8F248822366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7335838" y="2481263"/>
            <a:ext cx="1693862" cy="1409700"/>
            <a:chOff x="4621" y="1503"/>
            <a:chExt cx="1067" cy="888"/>
          </a:xfrm>
        </p:grpSpPr>
        <p:sp>
          <p:nvSpPr>
            <p:cNvPr id="408579" name="Text Box 3"/>
            <p:cNvSpPr txBox="1">
              <a:spLocks noChangeArrowheads="1"/>
            </p:cNvSpPr>
            <p:nvPr/>
          </p:nvSpPr>
          <p:spPr bwMode="auto">
            <a:xfrm>
              <a:off x="4621" y="1503"/>
              <a:ext cx="106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Executable 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code</a:t>
              </a:r>
            </a:p>
          </p:txBody>
        </p:sp>
        <p:sp>
          <p:nvSpPr>
            <p:cNvPr id="408580" name="Text Box 4"/>
            <p:cNvSpPr txBox="1">
              <a:spLocks noChangeArrowheads="1"/>
            </p:cNvSpPr>
            <p:nvPr/>
          </p:nvSpPr>
          <p:spPr bwMode="auto">
            <a:xfrm>
              <a:off x="5228" y="1514"/>
              <a:ext cx="460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exe</a:t>
              </a:r>
            </a:p>
          </p:txBody>
        </p:sp>
      </p:grpSp>
      <p:grpSp>
        <p:nvGrpSpPr>
          <p:cNvPr id="408597" name="Group 21"/>
          <p:cNvGrpSpPr>
            <a:grpSpLocks/>
          </p:cNvGrpSpPr>
          <p:nvPr/>
        </p:nvGrpSpPr>
        <p:grpSpPr bwMode="auto">
          <a:xfrm>
            <a:off x="250825" y="2481263"/>
            <a:ext cx="1392238" cy="1409700"/>
            <a:chOff x="149" y="1503"/>
            <a:chExt cx="877" cy="888"/>
          </a:xfrm>
        </p:grpSpPr>
        <p:sp>
          <p:nvSpPr>
            <p:cNvPr id="408581" name="Text Box 5"/>
            <p:cNvSpPr txBox="1">
              <a:spLocks noChangeArrowheads="1"/>
            </p:cNvSpPr>
            <p:nvPr/>
          </p:nvSpPr>
          <p:spPr bwMode="auto">
            <a:xfrm>
              <a:off x="149" y="1503"/>
              <a:ext cx="877" cy="8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ahoma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Source</a:t>
              </a:r>
            </a:p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text </a:t>
              </a:r>
            </a:p>
          </p:txBody>
        </p:sp>
        <p:sp>
          <p:nvSpPr>
            <p:cNvPr id="408582" name="Text Box 6"/>
            <p:cNvSpPr txBox="1">
              <a:spLocks noChangeArrowheads="1"/>
            </p:cNvSpPr>
            <p:nvPr/>
          </p:nvSpPr>
          <p:spPr bwMode="auto">
            <a:xfrm>
              <a:off x="564" y="1503"/>
              <a:ext cx="458" cy="2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txt</a:t>
              </a:r>
            </a:p>
          </p:txBody>
        </p:sp>
      </p:grpSp>
      <p:cxnSp>
        <p:nvCxnSpPr>
          <p:cNvPr id="408585" name="AutoShape 9"/>
          <p:cNvCxnSpPr>
            <a:cxnSpLocks noChangeShapeType="1"/>
            <a:stCxn id="408581" idx="3"/>
            <a:endCxn id="408589" idx="1"/>
          </p:cNvCxnSpPr>
          <p:nvPr/>
        </p:nvCxnSpPr>
        <p:spPr bwMode="auto">
          <a:xfrm flipV="1">
            <a:off x="1662113" y="3181350"/>
            <a:ext cx="212725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8586" name="AutoShape 10"/>
          <p:cNvCxnSpPr>
            <a:cxnSpLocks noChangeShapeType="1"/>
            <a:stCxn id="408589" idx="3"/>
            <a:endCxn id="408579" idx="1"/>
          </p:cNvCxnSpPr>
          <p:nvPr/>
        </p:nvCxnSpPr>
        <p:spPr bwMode="auto">
          <a:xfrm>
            <a:off x="7088188" y="3181350"/>
            <a:ext cx="228600" cy="47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3431245" y="1837765"/>
            <a:ext cx="2109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Compiler</a:t>
            </a:r>
          </a:p>
        </p:txBody>
      </p:sp>
      <p:cxnSp>
        <p:nvCxnSpPr>
          <p:cNvPr id="408588" name="AutoShape 12"/>
          <p:cNvCxnSpPr>
            <a:cxnSpLocks noChangeShapeType="1"/>
            <a:stCxn id="408589" idx="1"/>
            <a:endCxn id="408589" idx="1"/>
          </p:cNvCxnSpPr>
          <p:nvPr/>
        </p:nvCxnSpPr>
        <p:spPr bwMode="auto">
          <a:xfrm>
            <a:off x="1874838" y="3181350"/>
            <a:ext cx="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8589" name="Rectangle 13"/>
          <p:cNvSpPr>
            <a:spLocks noChangeArrowheads="1"/>
          </p:cNvSpPr>
          <p:nvPr/>
        </p:nvSpPr>
        <p:spPr bwMode="auto">
          <a:xfrm>
            <a:off x="1893888" y="2324100"/>
            <a:ext cx="5175250" cy="17145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57400" y="2438400"/>
            <a:ext cx="76200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Lexical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Analysis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2989781" y="2438400"/>
            <a:ext cx="779462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Syntax Analysis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Parsing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3939623" y="2438400"/>
            <a:ext cx="805966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Tahoma" pitchFamily="34" charset="0"/>
              </a:rPr>
              <a:t>Semantic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smtClean="0">
                <a:latin typeface="Tahoma" pitchFamily="34" charset="0"/>
              </a:rPr>
              <a:t>Analysis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915969" y="2438400"/>
            <a:ext cx="704850" cy="1447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Inter.</a:t>
            </a:r>
            <a:br>
              <a:rPr lang="en-US" sz="1200" dirty="0">
                <a:latin typeface="Tahoma" pitchFamily="34" charset="0"/>
              </a:rPr>
            </a:br>
            <a:r>
              <a:rPr lang="en-US" sz="1200" dirty="0">
                <a:latin typeface="Tahoma" pitchFamily="34" charset="0"/>
              </a:rPr>
              <a:t>Rep.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Tahoma" pitchFamily="34" charset="0"/>
              </a:rPr>
              <a:t>(IR)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91200" y="2438400"/>
            <a:ext cx="1066800" cy="1447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>Code</a:t>
            </a:r>
          </a:p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FFFF00"/>
                </a:solidFill>
                <a:latin typeface="Tahoma" pitchFamily="34" charset="0"/>
              </a:rPr>
              <a:t>Gen.</a:t>
            </a:r>
          </a:p>
        </p:txBody>
      </p:sp>
    </p:spTree>
    <p:extLst>
      <p:ext uri="{BB962C8B-B14F-4D97-AF65-F5344CB8AC3E}">
        <p14:creationId xmlns:p14="http://schemas.microsoft.com/office/powerpoint/2010/main" val="34395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Memory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automatically free memory when it is no longer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not limited to OO programs, we show it here because it is prevalent in OO languages such as Java</a:t>
            </a:r>
          </a:p>
          <a:p>
            <a:pPr lvl="1"/>
            <a:r>
              <a:rPr lang="en-US" dirty="0" smtClean="0"/>
              <a:t>also in functional languages</a:t>
            </a:r>
            <a:endParaRPr lang="en-US" dirty="0" smtClean="0"/>
          </a:p>
          <a:p>
            <a:r>
              <a:rPr lang="en-US" dirty="0" smtClean="0"/>
              <a:t>approximate reasoning about object </a:t>
            </a:r>
            <a:r>
              <a:rPr lang="en-US" dirty="0" err="1" smtClean="0"/>
              <a:t>liveness</a:t>
            </a:r>
            <a:endParaRPr lang="en-US" dirty="0" smtClean="0"/>
          </a:p>
          <a:p>
            <a:r>
              <a:rPr lang="en-US" dirty="0" smtClean="0"/>
              <a:t>use reachability to approximate </a:t>
            </a:r>
            <a:r>
              <a:rPr lang="en-US" dirty="0" err="1" smtClean="0"/>
              <a:t>liveness</a:t>
            </a:r>
            <a:endParaRPr lang="en-US" dirty="0" smtClean="0"/>
          </a:p>
          <a:p>
            <a:r>
              <a:rPr lang="en-US" dirty="0" smtClean="0"/>
              <a:t>assume reachable objects are live</a:t>
            </a:r>
          </a:p>
          <a:p>
            <a:pPr lvl="1"/>
            <a:r>
              <a:rPr lang="en-US" dirty="0" smtClean="0"/>
              <a:t>non-reachable objects are dead</a:t>
            </a:r>
          </a:p>
          <a:p>
            <a:endParaRPr lang="en-US" dirty="0"/>
          </a:p>
          <a:p>
            <a:r>
              <a:rPr lang="en-US" dirty="0" smtClean="0"/>
              <a:t>Three classical garbage collection techniques</a:t>
            </a:r>
          </a:p>
          <a:p>
            <a:pPr lvl="1"/>
            <a:r>
              <a:rPr lang="en-US" dirty="0" smtClean="0"/>
              <a:t>reference counting</a:t>
            </a:r>
          </a:p>
          <a:p>
            <a:pPr lvl="1"/>
            <a:r>
              <a:rPr lang="en-US" dirty="0" smtClean="0"/>
              <a:t>mark and sweep</a:t>
            </a:r>
          </a:p>
          <a:p>
            <a:pPr lvl="1"/>
            <a:r>
              <a:rPr lang="en-US" dirty="0" smtClean="0"/>
              <a:t>copying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using Reference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reference-count field to every object</a:t>
            </a:r>
          </a:p>
          <a:p>
            <a:pPr lvl="1"/>
            <a:r>
              <a:rPr lang="en-US" dirty="0" smtClean="0"/>
              <a:t>how many references point to it</a:t>
            </a:r>
          </a:p>
          <a:p>
            <a:r>
              <a:rPr lang="en-US" dirty="0" smtClean="0"/>
              <a:t>when (</a:t>
            </a:r>
            <a:r>
              <a:rPr lang="en-US" dirty="0" err="1" smtClean="0"/>
              <a:t>rc</a:t>
            </a:r>
            <a:r>
              <a:rPr lang="en-US" dirty="0" smtClean="0"/>
              <a:t>==0) the object is non reachable</a:t>
            </a:r>
          </a:p>
          <a:p>
            <a:pPr lvl="1"/>
            <a:r>
              <a:rPr lang="en-US" dirty="0" smtClean="0"/>
              <a:t>non reachable =&gt; dead</a:t>
            </a:r>
          </a:p>
          <a:p>
            <a:pPr lvl="1"/>
            <a:r>
              <a:rPr lang="en-US" dirty="0" smtClean="0"/>
              <a:t>can be collected (</a:t>
            </a:r>
            <a:r>
              <a:rPr lang="en-US" dirty="0" err="1" smtClean="0"/>
              <a:t>deallocated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Reference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Each object has a reference count </a:t>
            </a:r>
            <a:r>
              <a:rPr lang="en-US" dirty="0" err="1" smtClean="0"/>
              <a:t>o.RC</a:t>
            </a:r>
            <a:endParaRPr lang="en-US" dirty="0" smtClean="0"/>
          </a:p>
          <a:p>
            <a:r>
              <a:rPr lang="en-US" dirty="0" smtClean="0"/>
              <a:t>A newly allocated object o gets </a:t>
            </a:r>
            <a:r>
              <a:rPr lang="en-US" dirty="0" err="1" smtClean="0"/>
              <a:t>o.RC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why?</a:t>
            </a:r>
          </a:p>
          <a:p>
            <a:endParaRPr lang="en-US" dirty="0"/>
          </a:p>
          <a:p>
            <a:r>
              <a:rPr lang="en-US" dirty="0" smtClean="0"/>
              <a:t>write-barrier for reference updates</a:t>
            </a:r>
            <a:br>
              <a:rPr lang="en-US" dirty="0" smtClean="0"/>
            </a:br>
            <a:r>
              <a:rPr lang="en-US" sz="2400" dirty="0" smtClean="0"/>
              <a:t>update(</a:t>
            </a:r>
            <a:r>
              <a:rPr lang="en-US" sz="2400" dirty="0" err="1" smtClean="0"/>
              <a:t>x,old,new</a:t>
            </a:r>
            <a:r>
              <a:rPr lang="en-US" sz="2400" dirty="0" smtClean="0"/>
              <a:t>) {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old.RC</a:t>
            </a:r>
            <a:r>
              <a:rPr lang="en-US" sz="2400" dirty="0" smtClean="0"/>
              <a:t>--;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err="1" smtClean="0"/>
              <a:t>new.RC</a:t>
            </a:r>
            <a:r>
              <a:rPr lang="en-US" sz="2400" dirty="0" smtClean="0"/>
              <a:t>++;</a:t>
            </a:r>
            <a:br>
              <a:rPr lang="en-US" sz="2400" dirty="0" smtClean="0"/>
            </a:br>
            <a:r>
              <a:rPr lang="en-US" sz="2400" dirty="0" smtClean="0"/>
              <a:t>   if (</a:t>
            </a:r>
            <a:r>
              <a:rPr lang="en-US" sz="2400" dirty="0" err="1" smtClean="0"/>
              <a:t>old.RC</a:t>
            </a:r>
            <a:r>
              <a:rPr lang="en-US" sz="2400" dirty="0" smtClean="0"/>
              <a:t> == 0) collect(old); </a:t>
            </a:r>
            <a:br>
              <a:rPr lang="en-US" sz="2400" dirty="0" smtClean="0"/>
            </a:br>
            <a:r>
              <a:rPr lang="en-US" sz="2400" dirty="0" smtClean="0"/>
              <a:t>}</a:t>
            </a:r>
          </a:p>
          <a:p>
            <a:endParaRPr lang="en-US" sz="2400" dirty="0" smtClean="0"/>
          </a:p>
          <a:p>
            <a:r>
              <a:rPr lang="en-US" sz="2400" dirty="0" smtClean="0"/>
              <a:t>collect(old) will decrement RC for all children and recursively collect objects whose RC reached 0.</a:t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cannot identify non-reachable cycles</a:t>
            </a:r>
          </a:p>
          <a:p>
            <a:pPr lvl="1"/>
            <a:r>
              <a:rPr lang="en-US" dirty="0" smtClean="0"/>
              <a:t>reference counts for nodes on the cycle will never decrement to 0</a:t>
            </a:r>
          </a:p>
          <a:p>
            <a:r>
              <a:rPr lang="en-US" dirty="0" smtClean="0"/>
              <a:t>several approaches for dealing with cycles</a:t>
            </a:r>
          </a:p>
          <a:p>
            <a:pPr lvl="1"/>
            <a:r>
              <a:rPr lang="en-US" dirty="0" smtClean="0"/>
              <a:t>ignore </a:t>
            </a:r>
          </a:p>
          <a:p>
            <a:pPr lvl="1"/>
            <a:r>
              <a:rPr lang="en-US" dirty="0" smtClean="0"/>
              <a:t>periodically invoke a tracing algorithm to collect cycles</a:t>
            </a:r>
          </a:p>
          <a:p>
            <a:pPr lvl="1"/>
            <a:r>
              <a:rPr lang="en-US" dirty="0" smtClean="0"/>
              <a:t>specialized algorithms for collecting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 Using Mark &amp; Sweep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arking phase</a:t>
            </a:r>
          </a:p>
          <a:p>
            <a:pPr lvl="1"/>
            <a:r>
              <a:rPr lang="en-US" dirty="0" smtClean="0"/>
              <a:t>mark roots</a:t>
            </a:r>
          </a:p>
          <a:p>
            <a:pPr lvl="1"/>
            <a:r>
              <a:rPr lang="en-US" dirty="0" smtClean="0"/>
              <a:t>trace all objects transitively reachable from roots </a:t>
            </a:r>
          </a:p>
          <a:p>
            <a:pPr lvl="1"/>
            <a:r>
              <a:rPr lang="en-US" dirty="0" smtClean="0"/>
              <a:t>mark every traversed object</a:t>
            </a:r>
          </a:p>
          <a:p>
            <a:endParaRPr lang="en-US" dirty="0" smtClean="0"/>
          </a:p>
          <a:p>
            <a:r>
              <a:rPr lang="en-US" dirty="0" smtClean="0"/>
              <a:t>Sweep phase</a:t>
            </a:r>
          </a:p>
          <a:p>
            <a:pPr lvl="1"/>
            <a:r>
              <a:rPr lang="en-US" dirty="0" smtClean="0"/>
              <a:t>scan all objects in the heap</a:t>
            </a:r>
          </a:p>
          <a:p>
            <a:pPr lvl="1"/>
            <a:r>
              <a:rPr lang="en-US" dirty="0" smtClean="0"/>
              <a:t>collect all unmarked objects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901825"/>
            <a:ext cx="2841162" cy="136652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 err="1">
                <a:latin typeface="+mn-lt"/>
              </a:rPr>
              <a:t>mark_sweep</a:t>
            </a:r>
            <a:r>
              <a:rPr lang="en-US" sz="1800" dirty="0" smtClean="0">
                <a:latin typeface="+mn-lt"/>
              </a:rPr>
              <a:t>() {</a:t>
            </a:r>
            <a:endParaRPr lang="en-US" sz="1800" dirty="0">
              <a:latin typeface="+mn-lt"/>
            </a:endParaRP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 smtClean="0">
                <a:latin typeface="+mn-lt"/>
              </a:rPr>
              <a:t>   for </a:t>
            </a:r>
            <a:r>
              <a:rPr lang="en-US" sz="1800" dirty="0" err="1">
                <a:latin typeface="+mn-lt"/>
              </a:rPr>
              <a:t>Ptr</a:t>
            </a:r>
            <a:r>
              <a:rPr lang="en-US" sz="1800" dirty="0">
                <a:latin typeface="+mn-lt"/>
              </a:rPr>
              <a:t> in </a:t>
            </a:r>
            <a:r>
              <a:rPr lang="en-US" sz="1800" dirty="0" smtClean="0">
                <a:solidFill>
                  <a:srgbClr val="FFFF00"/>
                </a:solidFill>
                <a:latin typeface="+mn-lt"/>
              </a:rPr>
              <a:t>Roots </a:t>
            </a:r>
            <a:r>
              <a:rPr lang="en-US" sz="1800" dirty="0" smtClean="0">
                <a:latin typeface="+mn-lt"/>
              </a:rPr>
              <a:t>mark(</a:t>
            </a:r>
            <a:r>
              <a:rPr lang="en-US" sz="1800" dirty="0" err="1" smtClean="0">
                <a:latin typeface="+mn-lt"/>
              </a:rPr>
              <a:t>Ptr</a:t>
            </a:r>
            <a:r>
              <a:rPr lang="en-US" sz="1800" dirty="0">
                <a:latin typeface="+mn-lt"/>
              </a:rPr>
              <a:t>)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 smtClean="0">
                <a:latin typeface="+mn-lt"/>
              </a:rPr>
              <a:t>   sweep()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}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62400" y="1852612"/>
            <a:ext cx="3418821" cy="20313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mark(</a:t>
            </a:r>
            <a:r>
              <a:rPr lang="en-US" sz="1800" dirty="0" err="1">
                <a:latin typeface="+mn-lt"/>
              </a:rPr>
              <a:t>Obj</a:t>
            </a:r>
            <a:r>
              <a:rPr lang="en-US" sz="1800" dirty="0" smtClean="0">
                <a:latin typeface="+mn-lt"/>
              </a:rPr>
              <a:t>) {</a:t>
            </a:r>
            <a:endParaRPr lang="en-US" sz="1800" dirty="0">
              <a:latin typeface="+mn-lt"/>
            </a:endParaRP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 smtClean="0">
                <a:latin typeface="+mn-lt"/>
              </a:rPr>
              <a:t>    if </a:t>
            </a:r>
            <a:r>
              <a:rPr lang="en-US" sz="1800" dirty="0" err="1">
                <a:latin typeface="+mn-lt"/>
              </a:rPr>
              <a:t>mark_bit</a:t>
            </a: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Obj</a:t>
            </a:r>
            <a:r>
              <a:rPr lang="en-US" sz="1800" dirty="0">
                <a:latin typeface="+mn-lt"/>
              </a:rPr>
              <a:t>) == </a:t>
            </a:r>
            <a:r>
              <a:rPr lang="en-US" sz="1800" dirty="0" smtClean="0">
                <a:latin typeface="+mn-lt"/>
              </a:rPr>
              <a:t>unmarked {</a:t>
            </a:r>
            <a:endParaRPr lang="en-US" sz="1800" dirty="0">
              <a:latin typeface="+mn-lt"/>
            </a:endParaRP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  </a:t>
            </a:r>
            <a:r>
              <a:rPr lang="en-US" sz="1800" dirty="0" err="1" smtClean="0">
                <a:latin typeface="+mn-lt"/>
              </a:rPr>
              <a:t>mark_bit</a:t>
            </a:r>
            <a:r>
              <a:rPr lang="en-US" sz="1800" dirty="0" smtClean="0">
                <a:latin typeface="+mn-lt"/>
              </a:rPr>
              <a:t>(</a:t>
            </a:r>
            <a:r>
              <a:rPr lang="en-US" sz="1800" dirty="0" err="1" smtClean="0">
                <a:latin typeface="+mn-lt"/>
              </a:rPr>
              <a:t>Obj</a:t>
            </a:r>
            <a:r>
              <a:rPr lang="en-US" sz="1800" dirty="0">
                <a:latin typeface="+mn-lt"/>
              </a:rPr>
              <a:t>)=marked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 smtClean="0">
                <a:latin typeface="+mn-lt"/>
              </a:rPr>
              <a:t>       for </a:t>
            </a:r>
            <a:r>
              <a:rPr lang="en-US" sz="1800" dirty="0">
                <a:latin typeface="+mn-lt"/>
              </a:rPr>
              <a:t>C in Children(</a:t>
            </a:r>
            <a:r>
              <a:rPr lang="en-US" sz="1800" dirty="0" err="1">
                <a:latin typeface="+mn-lt"/>
              </a:rPr>
              <a:t>Obj</a:t>
            </a:r>
            <a:r>
              <a:rPr lang="en-US" sz="1800" dirty="0" smtClean="0">
                <a:latin typeface="+mn-lt"/>
              </a:rPr>
              <a:t>) mark(C)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}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}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4214812"/>
            <a:ext cx="75438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Sweep</a:t>
            </a:r>
            <a:r>
              <a:rPr lang="en-US" sz="1800" dirty="0" smtClean="0">
                <a:latin typeface="+mn-lt"/>
              </a:rPr>
              <a:t>() {</a:t>
            </a:r>
            <a:endParaRPr lang="en-US" sz="1800" dirty="0">
              <a:latin typeface="+mn-lt"/>
            </a:endParaRP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 smtClean="0">
                <a:latin typeface="+mn-lt"/>
              </a:rPr>
              <a:t>   p </a:t>
            </a:r>
            <a:r>
              <a:rPr lang="en-US" sz="1800" dirty="0">
                <a:latin typeface="+mn-lt"/>
              </a:rPr>
              <a:t>= </a:t>
            </a:r>
            <a:r>
              <a:rPr lang="en-US" sz="1800" dirty="0" err="1">
                <a:latin typeface="+mn-lt"/>
              </a:rPr>
              <a:t>Heap_bottom</a:t>
            </a:r>
            <a:endParaRPr lang="en-US" sz="1800" dirty="0">
              <a:latin typeface="+mn-lt"/>
            </a:endParaRP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 smtClean="0">
                <a:latin typeface="+mn-lt"/>
              </a:rPr>
              <a:t>   while </a:t>
            </a:r>
            <a:r>
              <a:rPr lang="en-US" sz="1800" dirty="0">
                <a:latin typeface="+mn-lt"/>
              </a:rPr>
              <a:t>(p &lt; </a:t>
            </a:r>
            <a:r>
              <a:rPr lang="en-US" sz="1800" dirty="0" err="1">
                <a:latin typeface="+mn-lt"/>
              </a:rPr>
              <a:t>Heap_top</a:t>
            </a:r>
            <a:r>
              <a:rPr lang="en-US" sz="1800" dirty="0">
                <a:latin typeface="+mn-lt"/>
              </a:rPr>
              <a:t>)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 if </a:t>
            </a: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mark_bit</a:t>
            </a:r>
            <a:r>
              <a:rPr lang="en-US" sz="1800" dirty="0">
                <a:latin typeface="+mn-lt"/>
              </a:rPr>
              <a:t>(p) == unmarked) then free(p)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 smtClean="0">
                <a:latin typeface="+mn-lt"/>
              </a:rPr>
              <a:t>         else </a:t>
            </a:r>
            <a:r>
              <a:rPr lang="en-US" sz="1800" dirty="0" err="1">
                <a:latin typeface="+mn-lt"/>
              </a:rPr>
              <a:t>mark_bit</a:t>
            </a:r>
            <a:r>
              <a:rPr lang="en-US" sz="1800" dirty="0">
                <a:latin typeface="+mn-lt"/>
              </a:rPr>
              <a:t>(p) = unmarked; </a:t>
            </a:r>
            <a:br>
              <a:rPr lang="en-US" sz="1800" dirty="0">
                <a:latin typeface="+mn-lt"/>
              </a:rPr>
            </a:br>
            <a:r>
              <a:rPr lang="en-US" sz="1800" dirty="0" smtClean="0">
                <a:latin typeface="+mn-lt"/>
              </a:rPr>
              <a:t>      p=</a:t>
            </a:r>
            <a:r>
              <a:rPr lang="en-US" sz="1800" dirty="0" err="1" smtClean="0">
                <a:latin typeface="+mn-lt"/>
              </a:rPr>
              <a:t>p+size</a:t>
            </a:r>
            <a:r>
              <a:rPr lang="en-US" sz="1800" dirty="0" smtClean="0">
                <a:latin typeface="+mn-lt"/>
              </a:rPr>
              <a:t>(p)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800" dirty="0">
                <a:latin typeface="+mn-lt"/>
              </a:rPr>
              <a:t>}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 smtClean="0"/>
              <a:t>GC Using Mark &amp; Sweep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GC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the heap into two parts: old space, new space</a:t>
            </a:r>
          </a:p>
          <a:p>
            <a:endParaRPr lang="en-US" dirty="0"/>
          </a:p>
          <a:p>
            <a:r>
              <a:rPr lang="en-US" dirty="0" smtClean="0"/>
              <a:t>GC </a:t>
            </a:r>
          </a:p>
          <a:p>
            <a:pPr lvl="1"/>
            <a:r>
              <a:rPr lang="en-US" dirty="0" smtClean="0"/>
              <a:t>copy all reachable objects from old space to new space</a:t>
            </a:r>
          </a:p>
          <a:p>
            <a:pPr lvl="1"/>
            <a:r>
              <a:rPr lang="en-US" dirty="0" smtClean="0"/>
              <a:t>swap roles of old/new space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3581400" y="2743200"/>
            <a:ext cx="1828800" cy="3124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5410200" y="2743200"/>
            <a:ext cx="1828800" cy="3124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285529" y="2257455"/>
            <a:ext cx="5341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old</a:t>
            </a:r>
            <a:endParaRPr lang="en-US" dirty="0">
              <a:latin typeface="+mn-lt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035411" y="2257455"/>
            <a:ext cx="651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new</a:t>
            </a:r>
            <a:endParaRPr lang="en-US" dirty="0">
              <a:latin typeface="+mn-lt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990600" y="3581400"/>
            <a:ext cx="990600" cy="1600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Roots</a:t>
            </a: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3810000" y="2971800"/>
            <a:ext cx="457200" cy="685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3810000" y="4495800"/>
            <a:ext cx="457200" cy="8382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latin typeface="+mn-lt"/>
              </a:rPr>
              <a:t>D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4724400" y="3733800"/>
            <a:ext cx="457200" cy="9144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latin typeface="+mn-lt"/>
              </a:rPr>
              <a:t>C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4724400" y="2819400"/>
            <a:ext cx="457200" cy="6096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latin typeface="+mn-lt"/>
              </a:rPr>
              <a:t>B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4591050" y="4953000"/>
            <a:ext cx="457200" cy="76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E</a:t>
            </a:r>
          </a:p>
        </p:txBody>
      </p:sp>
      <p:cxnSp>
        <p:nvCxnSpPr>
          <p:cNvPr id="18" name="Straight Arrow Connector 17"/>
          <p:cNvCxnSpPr>
            <a:stCxn id="9" idx="3"/>
            <a:endCxn id="11" idx="1"/>
          </p:cNvCxnSpPr>
          <p:nvPr/>
        </p:nvCxnSpPr>
        <p:spPr>
          <a:xfrm flipV="1">
            <a:off x="1981200" y="33147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4" idx="1"/>
          </p:cNvCxnSpPr>
          <p:nvPr/>
        </p:nvCxnSpPr>
        <p:spPr>
          <a:xfrm>
            <a:off x="4267200" y="3314700"/>
            <a:ext cx="4572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3581400" y="2743200"/>
            <a:ext cx="1828800" cy="3124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endParaRPr lang="en-US">
              <a:latin typeface="Tahoma" pitchFamily="34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5410200" y="2743200"/>
            <a:ext cx="1828800" cy="3124200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285529" y="2257455"/>
            <a:ext cx="5341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old</a:t>
            </a:r>
            <a:endParaRPr lang="en-US" dirty="0">
              <a:latin typeface="+mn-lt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035411" y="2257455"/>
            <a:ext cx="651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new</a:t>
            </a:r>
            <a:endParaRPr lang="en-US" dirty="0">
              <a:latin typeface="+mn-lt"/>
            </a:endParaRP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>
            <a:off x="990600" y="3581400"/>
            <a:ext cx="990600" cy="1600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Roots</a:t>
            </a: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3810000" y="2971800"/>
            <a:ext cx="457200" cy="685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12" name="AutoShape 23"/>
          <p:cNvSpPr>
            <a:spLocks noChangeArrowheads="1"/>
          </p:cNvSpPr>
          <p:nvPr/>
        </p:nvSpPr>
        <p:spPr bwMode="auto">
          <a:xfrm>
            <a:off x="3810000" y="4495800"/>
            <a:ext cx="457200" cy="8382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latin typeface="+mn-lt"/>
              </a:rPr>
              <a:t>D</a:t>
            </a: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4724400" y="3733800"/>
            <a:ext cx="457200" cy="9144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latin typeface="+mn-lt"/>
              </a:rPr>
              <a:t>C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4724400" y="2819400"/>
            <a:ext cx="457200" cy="6096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latin typeface="+mn-lt"/>
              </a:rPr>
              <a:t>B</a:t>
            </a:r>
          </a:p>
        </p:txBody>
      </p:sp>
      <p:sp>
        <p:nvSpPr>
          <p:cNvPr id="16" name="AutoShape 27"/>
          <p:cNvSpPr>
            <a:spLocks noChangeArrowheads="1"/>
          </p:cNvSpPr>
          <p:nvPr/>
        </p:nvSpPr>
        <p:spPr bwMode="auto">
          <a:xfrm>
            <a:off x="4591050" y="4953000"/>
            <a:ext cx="457200" cy="7620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E</a:t>
            </a:r>
          </a:p>
        </p:txBody>
      </p:sp>
      <p:cxnSp>
        <p:nvCxnSpPr>
          <p:cNvPr id="18" name="Straight Arrow Connector 17"/>
          <p:cNvCxnSpPr>
            <a:stCxn id="9" idx="3"/>
            <a:endCxn id="17" idx="1"/>
          </p:cNvCxnSpPr>
          <p:nvPr/>
        </p:nvCxnSpPr>
        <p:spPr>
          <a:xfrm flipV="1">
            <a:off x="1981200" y="3238500"/>
            <a:ext cx="356235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  <a:endCxn id="14" idx="1"/>
          </p:cNvCxnSpPr>
          <p:nvPr/>
        </p:nvCxnSpPr>
        <p:spPr>
          <a:xfrm>
            <a:off x="4267200" y="3314700"/>
            <a:ext cx="4572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5543550" y="2895600"/>
            <a:ext cx="457200" cy="685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dirty="0">
                <a:latin typeface="+mn-lt"/>
              </a:rPr>
              <a:t>A</a:t>
            </a: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6457950" y="3657600"/>
            <a:ext cx="457200" cy="9144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>
                <a:latin typeface="+mn-lt"/>
              </a:rPr>
              <a:t>C</a:t>
            </a: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>
            <a:off x="6000750" y="3238500"/>
            <a:ext cx="45720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9DB0E-12E2-4867-B64C-7C106F6CA0D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Representing Data at Runtime</a:t>
            </a:r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Source language types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boolean</a:t>
            </a:r>
            <a:r>
              <a:rPr lang="en-US" dirty="0"/>
              <a:t>, string, </a:t>
            </a:r>
            <a:r>
              <a:rPr lang="en-US" dirty="0">
                <a:solidFill>
                  <a:srgbClr val="FFFF00"/>
                </a:solidFill>
              </a:rPr>
              <a:t>object types</a:t>
            </a:r>
          </a:p>
          <a:p>
            <a:endParaRPr lang="en-US" dirty="0" smtClean="0"/>
          </a:p>
          <a:p>
            <a:r>
              <a:rPr lang="en-US" dirty="0" smtClean="0"/>
              <a:t>Target </a:t>
            </a:r>
            <a:r>
              <a:rPr lang="en-US" dirty="0"/>
              <a:t>language types</a:t>
            </a:r>
          </a:p>
          <a:p>
            <a:pPr lvl="1"/>
            <a:r>
              <a:rPr lang="en-US" dirty="0"/>
              <a:t>Single bytes, integers, address representation</a:t>
            </a:r>
          </a:p>
          <a:p>
            <a:endParaRPr lang="en-US" dirty="0" smtClean="0"/>
          </a:p>
          <a:p>
            <a:r>
              <a:rPr lang="en-US" dirty="0" smtClean="0"/>
              <a:t>Compiler </a:t>
            </a:r>
            <a:r>
              <a:rPr lang="en-US" dirty="0"/>
              <a:t>should map source types to some combination of target types</a:t>
            </a:r>
          </a:p>
          <a:p>
            <a:pPr lvl="1"/>
            <a:r>
              <a:rPr lang="en-US" dirty="0"/>
              <a:t>Implement source types using target </a:t>
            </a:r>
            <a:r>
              <a:rPr lang="en-US" dirty="0" smtClean="0"/>
              <a:t>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8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FC5F-347D-4F5E-8D69-ABA49D996F0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Types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int, boolean, string, void</a:t>
            </a:r>
          </a:p>
          <a:p>
            <a:r>
              <a:rPr lang="en-US"/>
              <a:t>Arithmetic operations</a:t>
            </a:r>
          </a:p>
          <a:p>
            <a:pPr lvl="1"/>
            <a:r>
              <a:rPr lang="en-US"/>
              <a:t>Addition, subtraction, multiplication, division, remainder </a:t>
            </a:r>
          </a:p>
          <a:p>
            <a:r>
              <a:rPr lang="en-US"/>
              <a:t>Could be mapped directly to target language types and operations </a:t>
            </a:r>
          </a:p>
        </p:txBody>
      </p:sp>
    </p:spTree>
    <p:extLst>
      <p:ext uri="{BB962C8B-B14F-4D97-AF65-F5344CB8AC3E}">
        <p14:creationId xmlns:p14="http://schemas.microsoft.com/office/powerpoint/2010/main" val="22342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04B7C-4FED-4CA4-ADCF-DB90BA97368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Pointer Types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Represent addresses of source language data structures</a:t>
            </a:r>
          </a:p>
          <a:p>
            <a:r>
              <a:rPr lang="en-US" dirty="0"/>
              <a:t>Usually implemented as an unsigned integer</a:t>
            </a:r>
          </a:p>
          <a:p>
            <a:r>
              <a:rPr lang="en-US" dirty="0"/>
              <a:t>Pointer dereferencing – retrieves pointed value</a:t>
            </a:r>
          </a:p>
          <a:p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produce an error</a:t>
            </a:r>
          </a:p>
          <a:p>
            <a:pPr lvl="1"/>
            <a:r>
              <a:rPr lang="en-US" dirty="0"/>
              <a:t>Null pointer dereference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when is this error triggered?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how is this error produced?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852D-DF7A-46A3-A7FB-94670FA1346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Types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operations</a:t>
            </a:r>
          </a:p>
          <a:p>
            <a:pPr lvl="1"/>
            <a:r>
              <a:rPr lang="en-US" dirty="0"/>
              <a:t>Field selection</a:t>
            </a:r>
          </a:p>
          <a:p>
            <a:pPr lvl="2"/>
            <a:r>
              <a:rPr lang="en-US" dirty="0"/>
              <a:t> computing address of field, dereferencing address</a:t>
            </a:r>
          </a:p>
          <a:p>
            <a:pPr lvl="1"/>
            <a:r>
              <a:rPr lang="en-US" dirty="0"/>
              <a:t>Copying</a:t>
            </a:r>
          </a:p>
          <a:p>
            <a:pPr lvl="2"/>
            <a:r>
              <a:rPr lang="en-US" dirty="0"/>
              <a:t> copy block or field-by-field copying</a:t>
            </a:r>
          </a:p>
          <a:p>
            <a:pPr lvl="1"/>
            <a:r>
              <a:rPr lang="en-US" dirty="0"/>
              <a:t>Method invocation</a:t>
            </a:r>
          </a:p>
          <a:p>
            <a:pPr lvl="2"/>
            <a:r>
              <a:rPr lang="en-US" dirty="0"/>
              <a:t> Identifying method to be called, calling it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How </a:t>
            </a:r>
            <a:r>
              <a:rPr lang="en-US" dirty="0">
                <a:solidFill>
                  <a:srgbClr val="FFFF00"/>
                </a:solidFill>
              </a:rPr>
              <a:t>does it look at runtime?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AEE3C-06AA-4B08-890C-5C3A725AB8C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 Types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4343400" cy="4171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class Foo {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int x;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int y;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void rise() {…}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  void shine() {…}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70372" name="AutoShape 4"/>
          <p:cNvSpPr>
            <a:spLocks noChangeArrowheads="1"/>
          </p:cNvSpPr>
          <p:nvPr/>
        </p:nvSpPr>
        <p:spPr bwMode="auto">
          <a:xfrm>
            <a:off x="5943600" y="1600200"/>
            <a:ext cx="1447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373" name="AutoShape 5"/>
          <p:cNvSpPr>
            <a:spLocks noChangeArrowheads="1"/>
          </p:cNvSpPr>
          <p:nvPr/>
        </p:nvSpPr>
        <p:spPr bwMode="auto">
          <a:xfrm>
            <a:off x="5943600" y="2057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x</a:t>
            </a:r>
          </a:p>
        </p:txBody>
      </p:sp>
      <p:sp>
        <p:nvSpPr>
          <p:cNvPr id="570374" name="AutoShape 6"/>
          <p:cNvSpPr>
            <a:spLocks noChangeArrowheads="1"/>
          </p:cNvSpPr>
          <p:nvPr/>
        </p:nvSpPr>
        <p:spPr bwMode="auto">
          <a:xfrm>
            <a:off x="5943600" y="2514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y</a:t>
            </a:r>
          </a:p>
        </p:txBody>
      </p:sp>
      <p:sp>
        <p:nvSpPr>
          <p:cNvPr id="570375" name="AutoShape 7"/>
          <p:cNvSpPr>
            <a:spLocks noChangeArrowheads="1"/>
          </p:cNvSpPr>
          <p:nvPr/>
        </p:nvSpPr>
        <p:spPr bwMode="auto">
          <a:xfrm>
            <a:off x="5943600" y="4343400"/>
            <a:ext cx="1447800" cy="9017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376" name="AutoShape 8"/>
          <p:cNvSpPr>
            <a:spLocks noChangeArrowheads="1"/>
          </p:cNvSpPr>
          <p:nvPr/>
        </p:nvSpPr>
        <p:spPr bwMode="auto">
          <a:xfrm>
            <a:off x="5943600" y="4356100"/>
            <a:ext cx="1447800" cy="444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rise</a:t>
            </a:r>
          </a:p>
        </p:txBody>
      </p:sp>
      <p:sp>
        <p:nvSpPr>
          <p:cNvPr id="570377" name="AutoShape 9"/>
          <p:cNvSpPr>
            <a:spLocks noChangeArrowheads="1"/>
          </p:cNvSpPr>
          <p:nvPr/>
        </p:nvSpPr>
        <p:spPr bwMode="auto">
          <a:xfrm>
            <a:off x="5943600" y="4800600"/>
            <a:ext cx="1447800" cy="444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shine</a:t>
            </a: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5181600" y="5362575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Compile time</a:t>
            </a:r>
            <a:r>
              <a:rPr lang="en-US" sz="16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information</a:t>
            </a: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5105400" y="3048000"/>
            <a:ext cx="320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Runtime memory layout</a:t>
            </a:r>
            <a:r>
              <a:rPr lang="en-US" sz="16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for object of class Foo</a:t>
            </a:r>
          </a:p>
        </p:txBody>
      </p:sp>
      <p:sp>
        <p:nvSpPr>
          <p:cNvPr id="570380" name="AutoShape 12"/>
          <p:cNvSpPr>
            <a:spLocks noChangeArrowheads="1"/>
          </p:cNvSpPr>
          <p:nvPr/>
        </p:nvSpPr>
        <p:spPr bwMode="auto">
          <a:xfrm>
            <a:off x="5943600" y="1600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ahoma" pitchFamily="34" charset="0"/>
              </a:rPr>
              <a:t>DispacthVectorPtr</a:t>
            </a:r>
          </a:p>
        </p:txBody>
      </p:sp>
    </p:spTree>
    <p:extLst>
      <p:ext uri="{BB962C8B-B14F-4D97-AF65-F5344CB8AC3E}">
        <p14:creationId xmlns:p14="http://schemas.microsoft.com/office/powerpoint/2010/main" val="28168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F4B62-1AC5-4960-9820-D755880305F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Field Selection</a:t>
            </a:r>
          </a:p>
        </p:txBody>
      </p:sp>
      <p:sp>
        <p:nvSpPr>
          <p:cNvPr id="574468" name="AutoShape 4"/>
          <p:cNvSpPr>
            <a:spLocks noChangeArrowheads="1"/>
          </p:cNvSpPr>
          <p:nvPr/>
        </p:nvSpPr>
        <p:spPr bwMode="auto">
          <a:xfrm>
            <a:off x="5943600" y="1692275"/>
            <a:ext cx="14478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69" name="AutoShape 5"/>
          <p:cNvSpPr>
            <a:spLocks noChangeArrowheads="1"/>
          </p:cNvSpPr>
          <p:nvPr/>
        </p:nvSpPr>
        <p:spPr bwMode="auto">
          <a:xfrm>
            <a:off x="5943600" y="2149475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x</a:t>
            </a:r>
          </a:p>
        </p:txBody>
      </p:sp>
      <p:sp>
        <p:nvSpPr>
          <p:cNvPr id="574470" name="AutoShape 6"/>
          <p:cNvSpPr>
            <a:spLocks noChangeArrowheads="1"/>
          </p:cNvSpPr>
          <p:nvPr/>
        </p:nvSpPr>
        <p:spPr bwMode="auto">
          <a:xfrm>
            <a:off x="5943600" y="2606675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y</a:t>
            </a:r>
          </a:p>
        </p:txBody>
      </p:sp>
      <p:sp>
        <p:nvSpPr>
          <p:cNvPr id="574471" name="AutoShape 7"/>
          <p:cNvSpPr>
            <a:spLocks noChangeArrowheads="1"/>
          </p:cNvSpPr>
          <p:nvPr/>
        </p:nvSpPr>
        <p:spPr bwMode="auto">
          <a:xfrm>
            <a:off x="5943600" y="4435475"/>
            <a:ext cx="1447800" cy="9017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4472" name="AutoShape 8"/>
          <p:cNvSpPr>
            <a:spLocks noChangeArrowheads="1"/>
          </p:cNvSpPr>
          <p:nvPr/>
        </p:nvSpPr>
        <p:spPr bwMode="auto">
          <a:xfrm>
            <a:off x="5943600" y="4448175"/>
            <a:ext cx="1447800" cy="444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rise</a:t>
            </a:r>
          </a:p>
        </p:txBody>
      </p:sp>
      <p:sp>
        <p:nvSpPr>
          <p:cNvPr id="574473" name="AutoShape 9"/>
          <p:cNvSpPr>
            <a:spLocks noChangeArrowheads="1"/>
          </p:cNvSpPr>
          <p:nvPr/>
        </p:nvSpPr>
        <p:spPr bwMode="auto">
          <a:xfrm>
            <a:off x="5943600" y="4892675"/>
            <a:ext cx="1447800" cy="444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shine</a:t>
            </a:r>
          </a:p>
        </p:txBody>
      </p:sp>
      <p:sp>
        <p:nvSpPr>
          <p:cNvPr id="574474" name="Text Box 10"/>
          <p:cNvSpPr txBox="1">
            <a:spLocks noChangeArrowheads="1"/>
          </p:cNvSpPr>
          <p:nvPr/>
        </p:nvSpPr>
        <p:spPr bwMode="auto">
          <a:xfrm>
            <a:off x="5181600" y="545465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ahoma" pitchFamily="34" charset="0"/>
              </a:rPr>
              <a:t>Compile time</a:t>
            </a:r>
            <a:r>
              <a:rPr lang="en-US" sz="1600">
                <a:latin typeface="Tahoma" pitchFamily="34" charset="0"/>
              </a:rPr>
              <a:t> information</a:t>
            </a:r>
          </a:p>
        </p:txBody>
      </p:sp>
      <p:sp>
        <p:nvSpPr>
          <p:cNvPr id="574475" name="Text Box 11"/>
          <p:cNvSpPr txBox="1">
            <a:spLocks noChangeArrowheads="1"/>
          </p:cNvSpPr>
          <p:nvPr/>
        </p:nvSpPr>
        <p:spPr bwMode="auto">
          <a:xfrm>
            <a:off x="5105400" y="3140075"/>
            <a:ext cx="320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ahoma" pitchFamily="34" charset="0"/>
              </a:rPr>
              <a:t>Runtime memory layout</a:t>
            </a:r>
            <a:r>
              <a:rPr lang="en-US" sz="1600">
                <a:latin typeface="Tahoma" pitchFamily="34" charset="0"/>
              </a:rPr>
              <a:t> for object of class Foo</a:t>
            </a:r>
          </a:p>
        </p:txBody>
      </p:sp>
      <p:sp>
        <p:nvSpPr>
          <p:cNvPr id="574476" name="AutoShape 12"/>
          <p:cNvSpPr>
            <a:spLocks noChangeArrowheads="1"/>
          </p:cNvSpPr>
          <p:nvPr/>
        </p:nvSpPr>
        <p:spPr bwMode="auto">
          <a:xfrm>
            <a:off x="5943600" y="1692275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latin typeface="Tahoma" pitchFamily="34" charset="0"/>
              </a:rPr>
              <a:t>DispacthVectorPtr</a:t>
            </a:r>
          </a:p>
        </p:txBody>
      </p:sp>
      <p:sp>
        <p:nvSpPr>
          <p:cNvPr id="574477" name="Text Box 13"/>
          <p:cNvSpPr txBox="1">
            <a:spLocks noChangeArrowheads="1"/>
          </p:cNvSpPr>
          <p:nvPr/>
        </p:nvSpPr>
        <p:spPr bwMode="auto">
          <a:xfrm>
            <a:off x="304800" y="1600200"/>
            <a:ext cx="16446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Foo f;</a:t>
            </a:r>
          </a:p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q;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q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f.x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4478" name="Text Box 14"/>
          <p:cNvSpPr txBox="1">
            <a:spLocks noChangeArrowheads="1"/>
          </p:cNvSpPr>
          <p:nvPr/>
        </p:nvSpPr>
        <p:spPr bwMode="auto">
          <a:xfrm>
            <a:off x="304800" y="4343400"/>
            <a:ext cx="3287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MOV f, %EBX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MOV 4(%EBX), %EAX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MOV %EAX, q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2073275" y="3409950"/>
            <a:ext cx="1190625" cy="622300"/>
          </a:xfrm>
          <a:prstGeom prst="wedgeRoundRectCallout">
            <a:avLst>
              <a:gd name="adj1" fmla="val -63916"/>
              <a:gd name="adj2" fmla="val 1055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 pointer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624108" y="3409950"/>
            <a:ext cx="1497167" cy="1260475"/>
          </a:xfrm>
          <a:prstGeom prst="wedgeRoundRectCallout">
            <a:avLst>
              <a:gd name="adj1" fmla="val -166735"/>
              <a:gd name="adj2" fmla="val 513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field offset from base pointer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A021-6215-4B3C-B12C-ED8F4562F4E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838200"/>
          </a:xfrm>
        </p:spPr>
        <p:txBody>
          <a:bodyPr/>
          <a:lstStyle/>
          <a:p>
            <a:r>
              <a:rPr lang="en-US"/>
              <a:t>Object Types - Inheritance</a:t>
            </a:r>
          </a:p>
        </p:txBody>
      </p:sp>
      <p:sp>
        <p:nvSpPr>
          <p:cNvPr id="571396" name="AutoShape 4"/>
          <p:cNvSpPr>
            <a:spLocks noChangeArrowheads="1"/>
          </p:cNvSpPr>
          <p:nvPr/>
        </p:nvSpPr>
        <p:spPr bwMode="auto">
          <a:xfrm>
            <a:off x="5715000" y="1371600"/>
            <a:ext cx="14478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397" name="AutoShape 5"/>
          <p:cNvSpPr>
            <a:spLocks noChangeArrowheads="1"/>
          </p:cNvSpPr>
          <p:nvPr/>
        </p:nvSpPr>
        <p:spPr bwMode="auto">
          <a:xfrm>
            <a:off x="5715000" y="18288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x</a:t>
            </a:r>
          </a:p>
        </p:txBody>
      </p:sp>
      <p:sp>
        <p:nvSpPr>
          <p:cNvPr id="571398" name="AutoShape 6"/>
          <p:cNvSpPr>
            <a:spLocks noChangeArrowheads="1"/>
          </p:cNvSpPr>
          <p:nvPr/>
        </p:nvSpPr>
        <p:spPr bwMode="auto">
          <a:xfrm>
            <a:off x="5715000" y="22860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y</a:t>
            </a:r>
          </a:p>
        </p:txBody>
      </p:sp>
      <p:sp>
        <p:nvSpPr>
          <p:cNvPr id="571399" name="AutoShape 7"/>
          <p:cNvSpPr>
            <a:spLocks noChangeArrowheads="1"/>
          </p:cNvSpPr>
          <p:nvPr/>
        </p:nvSpPr>
        <p:spPr bwMode="auto">
          <a:xfrm>
            <a:off x="5715000" y="4495800"/>
            <a:ext cx="1447800" cy="13716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00" name="AutoShape 8"/>
          <p:cNvSpPr>
            <a:spLocks noChangeArrowheads="1"/>
          </p:cNvSpPr>
          <p:nvPr/>
        </p:nvSpPr>
        <p:spPr bwMode="auto">
          <a:xfrm>
            <a:off x="5715000" y="4508500"/>
            <a:ext cx="1447800" cy="444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rise</a:t>
            </a:r>
          </a:p>
        </p:txBody>
      </p:sp>
      <p:sp>
        <p:nvSpPr>
          <p:cNvPr id="571401" name="AutoShape 9"/>
          <p:cNvSpPr>
            <a:spLocks noChangeArrowheads="1"/>
          </p:cNvSpPr>
          <p:nvPr/>
        </p:nvSpPr>
        <p:spPr bwMode="auto">
          <a:xfrm>
            <a:off x="5715000" y="4965700"/>
            <a:ext cx="1447800" cy="444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shine</a:t>
            </a:r>
          </a:p>
        </p:txBody>
      </p:sp>
      <p:sp>
        <p:nvSpPr>
          <p:cNvPr id="571402" name="Text Box 10"/>
          <p:cNvSpPr txBox="1">
            <a:spLocks noChangeArrowheads="1"/>
          </p:cNvSpPr>
          <p:nvPr/>
        </p:nvSpPr>
        <p:spPr bwMode="auto">
          <a:xfrm>
            <a:off x="4648200" y="5972175"/>
            <a:ext cx="3733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Compile time</a:t>
            </a:r>
            <a:r>
              <a:rPr lang="en-US" sz="16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information</a:t>
            </a:r>
          </a:p>
        </p:txBody>
      </p:sp>
      <p:sp>
        <p:nvSpPr>
          <p:cNvPr id="571403" name="Text Box 11"/>
          <p:cNvSpPr txBox="1">
            <a:spLocks noChangeArrowheads="1"/>
          </p:cNvSpPr>
          <p:nvPr/>
        </p:nvSpPr>
        <p:spPr bwMode="auto">
          <a:xfrm>
            <a:off x="4876800" y="3173323"/>
            <a:ext cx="3200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Runtime memory layout</a:t>
            </a:r>
            <a:r>
              <a:rPr lang="en-US" sz="160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US" sz="1600" dirty="0">
                <a:latin typeface="Tahoma" pitchFamily="34" charset="0"/>
              </a:rPr>
              <a:t>for object of class </a:t>
            </a:r>
            <a:r>
              <a:rPr lang="en-US" sz="1600" dirty="0">
                <a:solidFill>
                  <a:srgbClr val="FFFF00"/>
                </a:solidFill>
                <a:latin typeface="Tahoma" pitchFamily="34" charset="0"/>
              </a:rPr>
              <a:t>Bar</a:t>
            </a:r>
          </a:p>
        </p:txBody>
      </p:sp>
      <p:sp>
        <p:nvSpPr>
          <p:cNvPr id="571404" name="Rectangle 12"/>
          <p:cNvSpPr>
            <a:spLocks noChangeArrowheads="1"/>
          </p:cNvSpPr>
          <p:nvPr/>
        </p:nvSpPr>
        <p:spPr bwMode="auto">
          <a:xfrm>
            <a:off x="457200" y="4724400"/>
            <a:ext cx="4572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kumimoji="1"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1405" name="AutoShape 13"/>
          <p:cNvSpPr>
            <a:spLocks noChangeArrowheads="1"/>
          </p:cNvSpPr>
          <p:nvPr/>
        </p:nvSpPr>
        <p:spPr bwMode="auto">
          <a:xfrm>
            <a:off x="5715000" y="5410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twinkle</a:t>
            </a:r>
          </a:p>
        </p:txBody>
      </p:sp>
      <p:sp>
        <p:nvSpPr>
          <p:cNvPr id="571406" name="AutoShape 14"/>
          <p:cNvSpPr>
            <a:spLocks noChangeArrowheads="1"/>
          </p:cNvSpPr>
          <p:nvPr/>
        </p:nvSpPr>
        <p:spPr bwMode="auto">
          <a:xfrm>
            <a:off x="5715000" y="27432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571407" name="AutoShape 15"/>
          <p:cNvSpPr>
            <a:spLocks noChangeArrowheads="1"/>
          </p:cNvSpPr>
          <p:nvPr/>
        </p:nvSpPr>
        <p:spPr bwMode="auto">
          <a:xfrm>
            <a:off x="5715000" y="1371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 err="1">
                <a:latin typeface="Tahoma" pitchFamily="34" charset="0"/>
              </a:rPr>
              <a:t>DispacthVectorPtr</a:t>
            </a:r>
            <a:endParaRPr lang="en-US" sz="1200" dirty="0">
              <a:latin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1113263"/>
            <a:ext cx="3657600" cy="5562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class Foo {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y;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rise() {…}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void shine() {…}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Font typeface="Wingdings" pitchFamily="2" charset="2"/>
              <a:buNone/>
            </a:pPr>
            <a:endParaRPr kumimoji="1" lang="en-US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kumimoji="1" lang="en-US" dirty="0" smtClean="0">
                <a:latin typeface="Courier New" pitchFamily="49" charset="0"/>
                <a:cs typeface="Courier New" pitchFamily="49" charset="0"/>
              </a:rPr>
              <a:t>class </a:t>
            </a:r>
            <a:r>
              <a:rPr kumimoji="1" lang="en-US" dirty="0">
                <a:latin typeface="Courier New" pitchFamily="49" charset="0"/>
                <a:cs typeface="Courier New" pitchFamily="49" charset="0"/>
              </a:rPr>
              <a:t>Bar extends </a:t>
            </a:r>
            <a:r>
              <a:rPr kumimoji="1" lang="en-US" dirty="0" smtClean="0">
                <a:latin typeface="Courier New" pitchFamily="49" charset="0"/>
                <a:cs typeface="Courier New" pitchFamily="49" charset="0"/>
              </a:rPr>
              <a:t>Foo{</a:t>
            </a:r>
          </a:p>
          <a:p>
            <a:pPr>
              <a:buFont typeface="Wingdings" pitchFamily="2" charset="2"/>
              <a:buNone/>
            </a:pPr>
            <a:r>
              <a:rPr kumimoji="1" lang="en-US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kumimoji="1"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kumimoji="1" lang="en-US" dirty="0" smtClean="0">
                <a:latin typeface="Courier New" pitchFamily="49" charset="0"/>
                <a:cs typeface="Courier New" pitchFamily="49" charset="0"/>
              </a:rPr>
              <a:t> z;</a:t>
            </a:r>
          </a:p>
          <a:p>
            <a:pPr>
              <a:buFont typeface="Wingdings" pitchFamily="2" charset="2"/>
              <a:buNone/>
            </a:pPr>
            <a:r>
              <a:rPr kumimoji="1" lang="en-US" dirty="0" smtClean="0">
                <a:latin typeface="Courier New" pitchFamily="49" charset="0"/>
                <a:cs typeface="Courier New" pitchFamily="49" charset="0"/>
              </a:rPr>
              <a:t>  void twinkle() {…}</a:t>
            </a:r>
          </a:p>
          <a:p>
            <a:pPr>
              <a:buFont typeface="Wingdings" pitchFamily="2" charset="2"/>
              <a:buNone/>
            </a:pPr>
            <a:r>
              <a:rPr kumimoji="1"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kumimoji="1" lang="en-US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10326</TotalTime>
  <Words>1356</Words>
  <Application>Microsoft Office PowerPoint</Application>
  <PresentationFormat>On-screen Show (4:3)</PresentationFormat>
  <Paragraphs>425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Consolas</vt:lpstr>
      <vt:lpstr>Calibri</vt:lpstr>
      <vt:lpstr>Wingdings 3</vt:lpstr>
      <vt:lpstr>Courier New</vt:lpstr>
      <vt:lpstr>Corbel</vt:lpstr>
      <vt:lpstr>Wingdings</vt:lpstr>
      <vt:lpstr>Wingdings 2</vt:lpstr>
      <vt:lpstr>Tahoma</vt:lpstr>
      <vt:lpstr>Arial Unicode MS</vt:lpstr>
      <vt:lpstr>Metro</vt:lpstr>
      <vt:lpstr>Theory of Compilation</vt:lpstr>
      <vt:lpstr>You are here</vt:lpstr>
      <vt:lpstr>Representing Data at Runtime</vt:lpstr>
      <vt:lpstr>Basic Types</vt:lpstr>
      <vt:lpstr>Pointer Types</vt:lpstr>
      <vt:lpstr>Object Types</vt:lpstr>
      <vt:lpstr>Object Types</vt:lpstr>
      <vt:lpstr>Field Selection</vt:lpstr>
      <vt:lpstr>Object Types - Inheritance</vt:lpstr>
      <vt:lpstr>Object Types - Polymorphism</vt:lpstr>
      <vt:lpstr>Dynamic Binding</vt:lpstr>
      <vt:lpstr>Dispatch Vectors in Depth</vt:lpstr>
      <vt:lpstr>Dispatch Vectors in Depth</vt:lpstr>
      <vt:lpstr>Representing dispatch tables</vt:lpstr>
      <vt:lpstr>Multiple Inheritance</vt:lpstr>
      <vt:lpstr>Runtime checks</vt:lpstr>
      <vt:lpstr>Null pointer check</vt:lpstr>
      <vt:lpstr>Array bounds check</vt:lpstr>
      <vt:lpstr>Array allocation size check</vt:lpstr>
      <vt:lpstr>Automatic Memory Management</vt:lpstr>
      <vt:lpstr>GC using Reference Counting</vt:lpstr>
      <vt:lpstr>Managing Reference Counts</vt:lpstr>
      <vt:lpstr>Cycles!</vt:lpstr>
      <vt:lpstr>GC Using Mark &amp; Sweep</vt:lpstr>
      <vt:lpstr>GC Using Mark &amp; Sweep</vt:lpstr>
      <vt:lpstr>Copying GC</vt:lpstr>
      <vt:lpstr>Example</vt:lpstr>
      <vt:lpstr>Example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Analysis</dc:title>
  <dc:creator>yahave</dc:creator>
  <cp:lastModifiedBy>yahave</cp:lastModifiedBy>
  <cp:revision>918</cp:revision>
  <cp:lastPrinted>2011-03-07T09:23:23Z</cp:lastPrinted>
  <dcterms:created xsi:type="dcterms:W3CDTF">2006-08-16T00:00:00Z</dcterms:created>
  <dcterms:modified xsi:type="dcterms:W3CDTF">2011-05-23T07:12:11Z</dcterms:modified>
</cp:coreProperties>
</file>