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365" r:id="rId3"/>
    <p:sldId id="543" r:id="rId4"/>
    <p:sldId id="552" r:id="rId5"/>
    <p:sldId id="544" r:id="rId6"/>
    <p:sldId id="545" r:id="rId7"/>
    <p:sldId id="546" r:id="rId8"/>
    <p:sldId id="547" r:id="rId9"/>
    <p:sldId id="548" r:id="rId10"/>
    <p:sldId id="549" r:id="rId11"/>
    <p:sldId id="551" r:id="rId12"/>
    <p:sldId id="553" r:id="rId13"/>
    <p:sldId id="554" r:id="rId14"/>
    <p:sldId id="555" r:id="rId15"/>
    <p:sldId id="556" r:id="rId16"/>
    <p:sldId id="557" r:id="rId17"/>
    <p:sldId id="559" r:id="rId18"/>
    <p:sldId id="558" r:id="rId19"/>
    <p:sldId id="560" r:id="rId20"/>
    <p:sldId id="561" r:id="rId21"/>
    <p:sldId id="562" r:id="rId22"/>
    <p:sldId id="565" r:id="rId23"/>
    <p:sldId id="566" r:id="rId24"/>
    <p:sldId id="563" r:id="rId25"/>
    <p:sldId id="567" r:id="rId26"/>
    <p:sldId id="568" r:id="rId27"/>
    <p:sldId id="569" r:id="rId28"/>
    <p:sldId id="570" r:id="rId29"/>
    <p:sldId id="564" r:id="rId30"/>
    <p:sldId id="571" r:id="rId31"/>
    <p:sldId id="572" r:id="rId32"/>
    <p:sldId id="573" r:id="rId33"/>
    <p:sldId id="542" r:id="rId34"/>
  </p:sldIdLst>
  <p:sldSz cx="9144000" cy="6858000" type="screen4x3"/>
  <p:notesSz cx="7315200" cy="9601200"/>
  <p:embeddedFontLst>
    <p:embeddedFont>
      <p:font typeface="Corbel" pitchFamily="34" charset="0"/>
      <p:regular r:id="rId37"/>
      <p:bold r:id="rId38"/>
      <p:italic r:id="rId39"/>
      <p:boldItalic r:id="rId40"/>
    </p:embeddedFont>
    <p:embeddedFont>
      <p:font typeface="Math B" pitchFamily="2" charset="2"/>
      <p:regular r:id="rId41"/>
    </p:embeddedFont>
    <p:embeddedFont>
      <p:font typeface="Arial Unicode MS" pitchFamily="34" charset="-128"/>
      <p:regular r:id="rId42"/>
    </p:embeddedFont>
    <p:embeddedFont>
      <p:font typeface="Calibri" pitchFamily="34" charset="0"/>
      <p:regular r:id="rId43"/>
      <p:bold r:id="rId44"/>
      <p:italic r:id="rId45"/>
      <p:boldItalic r:id="rId46"/>
    </p:embeddedFont>
    <p:embeddedFont>
      <p:font typeface="Tahoma" pitchFamily="34" charset="0"/>
      <p:regular r:id="rId47"/>
      <p:bold r:id="rId48"/>
    </p:embeddedFont>
    <p:embeddedFont>
      <p:font typeface="Math C" pitchFamily="2" charset="2"/>
      <p:regular r:id="rId49"/>
    </p:embeddedFont>
    <p:embeddedFont>
      <p:font typeface="Wingdings 2" pitchFamily="18" charset="2"/>
      <p:regular r:id="rId50"/>
    </p:embeddedFont>
    <p:embeddedFont>
      <p:font typeface="Consolas" pitchFamily="49" charset="0"/>
      <p:regular r:id="rId51"/>
      <p:bold r:id="rId52"/>
      <p:italic r:id="rId53"/>
      <p:boldItalic r:id="rId54"/>
    </p:embeddedFont>
    <p:embeddedFont>
      <p:font typeface="Wingdings 3" pitchFamily="18" charset="2"/>
      <p:regular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57CF44-84AD-4BD9-80FC-CA76F4230772}">
          <p14:sldIdLst>
            <p14:sldId id="256"/>
            <p14:sldId id="365"/>
            <p14:sldId id="543"/>
            <p14:sldId id="552"/>
            <p14:sldId id="544"/>
            <p14:sldId id="545"/>
            <p14:sldId id="546"/>
            <p14:sldId id="547"/>
            <p14:sldId id="548"/>
            <p14:sldId id="549"/>
            <p14:sldId id="551"/>
            <p14:sldId id="553"/>
            <p14:sldId id="554"/>
            <p14:sldId id="555"/>
            <p14:sldId id="556"/>
            <p14:sldId id="557"/>
            <p14:sldId id="559"/>
            <p14:sldId id="558"/>
            <p14:sldId id="560"/>
            <p14:sldId id="561"/>
            <p14:sldId id="562"/>
            <p14:sldId id="565"/>
            <p14:sldId id="566"/>
            <p14:sldId id="563"/>
            <p14:sldId id="567"/>
            <p14:sldId id="568"/>
            <p14:sldId id="569"/>
            <p14:sldId id="570"/>
            <p14:sldId id="564"/>
            <p14:sldId id="571"/>
            <p14:sldId id="572"/>
            <p14:sldId id="573"/>
            <p14:sldId id="54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00"/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418" autoAdjust="0"/>
    <p:restoredTop sz="94711" autoAdjust="0"/>
  </p:normalViewPr>
  <p:slideViewPr>
    <p:cSldViewPr>
      <p:cViewPr varScale="1">
        <p:scale>
          <a:sx n="80" d="100"/>
          <a:sy n="80" d="100"/>
        </p:scale>
        <p:origin x="-14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7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52D7388C-2912-4DA9-8C10-6CDF7C040355}" type="datetimeFigureOut">
              <a:rPr lang="en-US" smtClean="0"/>
              <a:t>15-May-11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498C498B-162D-47BB-BCFD-4BB5E10ED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25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2B0EE0EC-20E1-4232-84DF-7F0CA6009623}" type="datetimeFigureOut">
              <a:rPr lang="en-US" smtClean="0"/>
              <a:pPr/>
              <a:t>15-May-11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8" tIns="48329" rIns="96658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8" tIns="48329" rIns="96658" bIns="483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57CDD64E-B62D-4E8A-BEF6-9E83B2F08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2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F0E0E7-3801-4353-9ECC-7B8F2F8818CB}" type="datetime1">
              <a:rPr lang="en-US" smtClean="0"/>
              <a:t>15-May-11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46474F-3B03-4A5A-864E-15F88C7E98B5}" type="datetime1">
              <a:rPr lang="en-US" smtClean="0"/>
              <a:t>15-May-11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3ECC8-98E4-477C-9BD4-565D39657DCF}" type="datetime1">
              <a:rPr lang="en-US" smtClean="0"/>
              <a:t>15-May-11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88E75-6CCE-4E6D-8CEC-EB539942CC0C}" type="datetime1">
              <a:rPr lang="en-US" smtClean="0"/>
              <a:t>15-May-11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96A5D-CA62-46AE-A913-97C82BC260BF}" type="datetime1">
              <a:rPr lang="en-US" smtClean="0"/>
              <a:t>15-May-11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28B5B6-F2D5-4FE9-818C-0646B8C3481B}" type="datetime1">
              <a:rPr lang="en-US" smtClean="0"/>
              <a:t>15-May-11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D3ECF7-1EE5-4B8B-A263-C1618101BFA9}" type="datetime1">
              <a:rPr lang="en-US" smtClean="0"/>
              <a:t>15-May-11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2BF88A-C7A0-440B-AEDD-1495488E3759}" type="datetime1">
              <a:rPr lang="en-US" smtClean="0"/>
              <a:t>15-May-11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04CF5A-4FC2-432F-8DEE-AF712CB92D67}" type="datetime1">
              <a:rPr lang="en-US" smtClean="0"/>
              <a:t>15-May-11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15202-F61C-4CDD-A295-B82E0CC16717}" type="datetime1">
              <a:rPr lang="en-US" smtClean="0"/>
              <a:t>15-May-11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D49C632-144F-4479-8969-365C29238F74}" type="datetime1">
              <a:rPr lang="en-US" smtClean="0"/>
              <a:t>15-May-11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1D19561-F42A-4613-9330-519B136A2723}" type="datetime1">
              <a:rPr lang="en-US" smtClean="0"/>
              <a:t>15-May-11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413760"/>
            <a:ext cx="7772400" cy="1975104"/>
          </a:xfrm>
        </p:spPr>
        <p:txBody>
          <a:bodyPr/>
          <a:lstStyle/>
          <a:p>
            <a:r>
              <a:rPr lang="en-US" dirty="0" smtClean="0"/>
              <a:t>Theory of Compilation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05000"/>
            <a:ext cx="7467600" cy="1508760"/>
          </a:xfrm>
        </p:spPr>
        <p:txBody>
          <a:bodyPr/>
          <a:lstStyle/>
          <a:p>
            <a:r>
              <a:rPr lang="en-US" dirty="0" smtClean="0"/>
              <a:t>Lecture 11 – Code Generation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4480560"/>
            <a:ext cx="1225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Eran</a:t>
            </a:r>
            <a:r>
              <a:rPr lang="en-US" dirty="0" smtClean="0"/>
              <a:t> </a:t>
            </a:r>
            <a:r>
              <a:rPr lang="en-US" dirty="0" err="1" smtClean="0"/>
              <a:t>Yahav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6412468"/>
            <a:ext cx="329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Reference:  Dragon 8. MCD 4.2.4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6000690"/>
            <a:ext cx="610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www.cs.technion.ac.il/~</a:t>
            </a:r>
            <a:r>
              <a:rPr lang="en-US" dirty="0" smtClean="0"/>
              <a:t>yahave/tocs2011/compilers-lec11.pptx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Memory and Base Displacement Operands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Memory operands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</a:rPr>
              <a:t>Value at given address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GAS syntax - parentheses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mov</a:t>
            </a:r>
            <a:r>
              <a:rPr lang="en-US" dirty="0"/>
              <a:t> (%</a:t>
            </a:r>
            <a:r>
              <a:rPr lang="en-US" dirty="0" err="1"/>
              <a:t>eax</a:t>
            </a:r>
            <a:r>
              <a:rPr lang="en-US" dirty="0"/>
              <a:t>), %</a:t>
            </a:r>
            <a:r>
              <a:rPr lang="en-US" dirty="0" err="1"/>
              <a:t>eax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Base displacement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</a:rPr>
              <a:t>Value at computed address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Address computed out of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base register, index register, scale factor, displacement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offset = base + (index*scale) + displacement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Syntax: </a:t>
            </a:r>
            <a:r>
              <a:rPr lang="en-US" dirty="0" err="1"/>
              <a:t>disp</a:t>
            </a:r>
            <a:r>
              <a:rPr lang="en-US" dirty="0"/>
              <a:t>(</a:t>
            </a:r>
            <a:r>
              <a:rPr lang="en-US" dirty="0" err="1"/>
              <a:t>base,index,scale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movl</a:t>
            </a:r>
            <a:r>
              <a:rPr lang="en-US" dirty="0"/>
              <a:t>   $42, $2(%</a:t>
            </a:r>
            <a:r>
              <a:rPr lang="en-US" dirty="0" err="1"/>
              <a:t>eax</a:t>
            </a:r>
            <a:r>
              <a:rPr lang="en-US" dirty="0"/>
              <a:t>) 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movl</a:t>
            </a:r>
            <a:r>
              <a:rPr lang="en-US" dirty="0"/>
              <a:t>   $42, $1(%eax,%ecx,4)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4D88-8A4D-4C28-B596-F411294F9A8C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49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E3FB-3C75-4B66-A87A-A425E8670E39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Base Displacement Addressing</a:t>
            </a:r>
          </a:p>
        </p:txBody>
      </p:sp>
      <p:sp>
        <p:nvSpPr>
          <p:cNvPr id="640004" name="Rectangle 4"/>
          <p:cNvSpPr>
            <a:spLocks noChangeArrowheads="1"/>
          </p:cNvSpPr>
          <p:nvPr/>
        </p:nvSpPr>
        <p:spPr bwMode="auto">
          <a:xfrm>
            <a:off x="1054100" y="4724400"/>
            <a:ext cx="3689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Courier New" pitchFamily="49" charset="0"/>
                <a:cs typeface="Courier New" pitchFamily="49" charset="0"/>
              </a:rPr>
              <a:t>Mov (%ecx,%ebx,4), %eax</a:t>
            </a:r>
          </a:p>
        </p:txBody>
      </p:sp>
      <p:sp>
        <p:nvSpPr>
          <p:cNvPr id="640017" name="Rectangle 17"/>
          <p:cNvSpPr>
            <a:spLocks noChangeArrowheads="1"/>
          </p:cNvSpPr>
          <p:nvPr/>
        </p:nvSpPr>
        <p:spPr bwMode="auto">
          <a:xfrm>
            <a:off x="977900" y="2095500"/>
            <a:ext cx="8382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7</a:t>
            </a:r>
          </a:p>
        </p:txBody>
      </p:sp>
      <p:sp>
        <p:nvSpPr>
          <p:cNvPr id="640018" name="Line 18"/>
          <p:cNvSpPr>
            <a:spLocks noChangeShapeType="1"/>
          </p:cNvSpPr>
          <p:nvPr/>
        </p:nvSpPr>
        <p:spPr bwMode="auto">
          <a:xfrm>
            <a:off x="1828800" y="27114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19" name="Text Box 19"/>
          <p:cNvSpPr txBox="1">
            <a:spLocks noChangeArrowheads="1"/>
          </p:cNvSpPr>
          <p:nvPr/>
        </p:nvSpPr>
        <p:spPr bwMode="auto">
          <a:xfrm>
            <a:off x="838200" y="3168650"/>
            <a:ext cx="1981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Array Base Reference</a:t>
            </a:r>
          </a:p>
        </p:txBody>
      </p:sp>
      <p:sp>
        <p:nvSpPr>
          <p:cNvPr id="640020" name="Text Box 20"/>
          <p:cNvSpPr txBox="1">
            <a:spLocks noChangeArrowheads="1"/>
          </p:cNvSpPr>
          <p:nvPr/>
        </p:nvSpPr>
        <p:spPr bwMode="auto">
          <a:xfrm>
            <a:off x="1282700" y="17526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640021" name="Text Box 21"/>
          <p:cNvSpPr txBox="1">
            <a:spLocks noChangeArrowheads="1"/>
          </p:cNvSpPr>
          <p:nvPr/>
        </p:nvSpPr>
        <p:spPr bwMode="auto">
          <a:xfrm>
            <a:off x="2120900" y="17526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640022" name="Rectangle 22"/>
          <p:cNvSpPr>
            <a:spLocks noChangeArrowheads="1"/>
          </p:cNvSpPr>
          <p:nvPr/>
        </p:nvSpPr>
        <p:spPr bwMode="auto">
          <a:xfrm>
            <a:off x="1816100" y="2095500"/>
            <a:ext cx="8382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640023" name="Rectangle 23"/>
          <p:cNvSpPr>
            <a:spLocks noChangeArrowheads="1"/>
          </p:cNvSpPr>
          <p:nvPr/>
        </p:nvSpPr>
        <p:spPr bwMode="auto">
          <a:xfrm>
            <a:off x="2654300" y="2095500"/>
            <a:ext cx="8382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640024" name="Rectangle 24"/>
          <p:cNvSpPr>
            <a:spLocks noChangeArrowheads="1"/>
          </p:cNvSpPr>
          <p:nvPr/>
        </p:nvSpPr>
        <p:spPr bwMode="auto">
          <a:xfrm>
            <a:off x="3492500" y="2095500"/>
            <a:ext cx="8382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640025" name="Rectangle 25"/>
          <p:cNvSpPr>
            <a:spLocks noChangeArrowheads="1"/>
          </p:cNvSpPr>
          <p:nvPr/>
        </p:nvSpPr>
        <p:spPr bwMode="auto">
          <a:xfrm>
            <a:off x="4330700" y="2095500"/>
            <a:ext cx="8382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5</a:t>
            </a:r>
          </a:p>
        </p:txBody>
      </p:sp>
      <p:sp>
        <p:nvSpPr>
          <p:cNvPr id="640026" name="Rectangle 26"/>
          <p:cNvSpPr>
            <a:spLocks noChangeArrowheads="1"/>
          </p:cNvSpPr>
          <p:nvPr/>
        </p:nvSpPr>
        <p:spPr bwMode="auto">
          <a:xfrm>
            <a:off x="5168900" y="2095500"/>
            <a:ext cx="8382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6</a:t>
            </a:r>
          </a:p>
        </p:txBody>
      </p:sp>
      <p:sp>
        <p:nvSpPr>
          <p:cNvPr id="640027" name="Rectangle 27"/>
          <p:cNvSpPr>
            <a:spLocks noChangeArrowheads="1"/>
          </p:cNvSpPr>
          <p:nvPr/>
        </p:nvSpPr>
        <p:spPr bwMode="auto">
          <a:xfrm>
            <a:off x="6007100" y="2095500"/>
            <a:ext cx="8382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7</a:t>
            </a:r>
          </a:p>
        </p:txBody>
      </p:sp>
      <p:sp>
        <p:nvSpPr>
          <p:cNvPr id="640028" name="Rectangle 28"/>
          <p:cNvSpPr>
            <a:spLocks noChangeArrowheads="1"/>
          </p:cNvSpPr>
          <p:nvPr/>
        </p:nvSpPr>
        <p:spPr bwMode="auto">
          <a:xfrm>
            <a:off x="6845300" y="2095500"/>
            <a:ext cx="8382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640029" name="Text Box 29"/>
          <p:cNvSpPr txBox="1">
            <a:spLocks noChangeArrowheads="1"/>
          </p:cNvSpPr>
          <p:nvPr/>
        </p:nvSpPr>
        <p:spPr bwMode="auto">
          <a:xfrm>
            <a:off x="2959100" y="17526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640030" name="Text Box 30"/>
          <p:cNvSpPr txBox="1">
            <a:spLocks noChangeArrowheads="1"/>
          </p:cNvSpPr>
          <p:nvPr/>
        </p:nvSpPr>
        <p:spPr bwMode="auto">
          <a:xfrm>
            <a:off x="3797300" y="17526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640031" name="Text Box 31"/>
          <p:cNvSpPr txBox="1">
            <a:spLocks noChangeArrowheads="1"/>
          </p:cNvSpPr>
          <p:nvPr/>
        </p:nvSpPr>
        <p:spPr bwMode="auto">
          <a:xfrm>
            <a:off x="4635500" y="17526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640032" name="Text Box 32"/>
          <p:cNvSpPr txBox="1">
            <a:spLocks noChangeArrowheads="1"/>
          </p:cNvSpPr>
          <p:nvPr/>
        </p:nvSpPr>
        <p:spPr bwMode="auto">
          <a:xfrm>
            <a:off x="5473700" y="17526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640033" name="Text Box 33"/>
          <p:cNvSpPr txBox="1">
            <a:spLocks noChangeArrowheads="1"/>
          </p:cNvSpPr>
          <p:nvPr/>
        </p:nvSpPr>
        <p:spPr bwMode="auto">
          <a:xfrm>
            <a:off x="6311900" y="17526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640034" name="Text Box 34"/>
          <p:cNvSpPr txBox="1">
            <a:spLocks noChangeArrowheads="1"/>
          </p:cNvSpPr>
          <p:nvPr/>
        </p:nvSpPr>
        <p:spPr bwMode="auto">
          <a:xfrm>
            <a:off x="7150100" y="17526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640035" name="Text Box 35"/>
          <p:cNvSpPr txBox="1">
            <a:spLocks noChangeArrowheads="1"/>
          </p:cNvSpPr>
          <p:nvPr/>
        </p:nvSpPr>
        <p:spPr bwMode="auto">
          <a:xfrm>
            <a:off x="5838825" y="4759325"/>
            <a:ext cx="1860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Courier New" pitchFamily="49" charset="0"/>
                <a:cs typeface="Courier New" pitchFamily="49" charset="0"/>
              </a:rPr>
              <a:t>%ecx = base</a:t>
            </a:r>
          </a:p>
          <a:p>
            <a:r>
              <a:rPr lang="en-US" sz="2000">
                <a:latin typeface="Courier New" pitchFamily="49" charset="0"/>
                <a:cs typeface="Courier New" pitchFamily="49" charset="0"/>
              </a:rPr>
              <a:t>%ebx = 3</a:t>
            </a:r>
          </a:p>
        </p:txBody>
      </p:sp>
      <p:sp>
        <p:nvSpPr>
          <p:cNvPr id="640036" name="Rectangle 36"/>
          <p:cNvSpPr>
            <a:spLocks noChangeArrowheads="1"/>
          </p:cNvSpPr>
          <p:nvPr/>
        </p:nvSpPr>
        <p:spPr bwMode="auto">
          <a:xfrm>
            <a:off x="1054100" y="5295900"/>
            <a:ext cx="4291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>
                <a:latin typeface="Tahoma" pitchFamily="34" charset="0"/>
              </a:rPr>
              <a:t>offset = base + (index*scale) + displacement</a:t>
            </a:r>
          </a:p>
        </p:txBody>
      </p:sp>
      <p:sp>
        <p:nvSpPr>
          <p:cNvPr id="640037" name="Rectangle 37"/>
          <p:cNvSpPr>
            <a:spLocks noChangeArrowheads="1"/>
          </p:cNvSpPr>
          <p:nvPr/>
        </p:nvSpPr>
        <p:spPr bwMode="auto">
          <a:xfrm>
            <a:off x="1054100" y="5867400"/>
            <a:ext cx="3717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>
                <a:latin typeface="Tahoma" pitchFamily="34" charset="0"/>
              </a:rPr>
              <a:t>offset = base + (3*4) + 0 = base + 12</a:t>
            </a:r>
          </a:p>
        </p:txBody>
      </p:sp>
      <p:sp>
        <p:nvSpPr>
          <p:cNvPr id="640038" name="Line 38"/>
          <p:cNvSpPr>
            <a:spLocks noChangeShapeType="1"/>
          </p:cNvSpPr>
          <p:nvPr/>
        </p:nvSpPr>
        <p:spPr bwMode="auto">
          <a:xfrm>
            <a:off x="4343400" y="2711450"/>
            <a:ext cx="0" cy="457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40" name="Rectangle 40"/>
          <p:cNvSpPr>
            <a:spLocks noChangeArrowheads="1"/>
          </p:cNvSpPr>
          <p:nvPr/>
        </p:nvSpPr>
        <p:spPr bwMode="auto">
          <a:xfrm>
            <a:off x="3505200" y="3167063"/>
            <a:ext cx="1773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(%ecx,%ebx,4)</a:t>
            </a:r>
          </a:p>
        </p:txBody>
      </p:sp>
    </p:spTree>
    <p:extLst>
      <p:ext uri="{BB962C8B-B14F-4D97-AF65-F5344CB8AC3E}">
        <p14:creationId xmlns:p14="http://schemas.microsoft.com/office/powerpoint/2010/main" val="82603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0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0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0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0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0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0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0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0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0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40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0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0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36" grpId="0"/>
      <p:bldP spid="640037" grpId="0"/>
      <p:bldP spid="640038" grpId="0" animBg="1"/>
      <p:bldP spid="6400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generate the code?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break the IR into basic blocks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basic block </a:t>
            </a:r>
            <a:r>
              <a:rPr lang="en-US" dirty="0" smtClean="0"/>
              <a:t>is a sequence of instructions with</a:t>
            </a:r>
          </a:p>
          <a:p>
            <a:pPr lvl="1"/>
            <a:r>
              <a:rPr lang="en-US" dirty="0" smtClean="0"/>
              <a:t>single entry (to first </a:t>
            </a:r>
            <a:r>
              <a:rPr lang="en-US" dirty="0"/>
              <a:t>instruction</a:t>
            </a:r>
            <a:r>
              <a:rPr lang="en-US" dirty="0" smtClean="0"/>
              <a:t>), no jumps to the middle of the block</a:t>
            </a:r>
          </a:p>
          <a:p>
            <a:pPr lvl="1"/>
            <a:r>
              <a:rPr lang="en-US" dirty="0" smtClean="0"/>
              <a:t>single exit (last instruction)</a:t>
            </a:r>
          </a:p>
          <a:p>
            <a:pPr lvl="1"/>
            <a:r>
              <a:rPr lang="en-US" dirty="0" smtClean="0"/>
              <a:t>code execute as a sequence from first instruction to last instruction without any jumps</a:t>
            </a:r>
          </a:p>
          <a:p>
            <a:r>
              <a:rPr lang="en-US" dirty="0" smtClean="0"/>
              <a:t>edge from one basic block B1 to another block B2 when the last statement of B1 may jump to B2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2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Line 43"/>
          <p:cNvSpPr>
            <a:spLocks noChangeShapeType="1"/>
          </p:cNvSpPr>
          <p:nvPr/>
        </p:nvSpPr>
        <p:spPr bwMode="auto">
          <a:xfrm>
            <a:off x="3498849" y="1666875"/>
            <a:ext cx="0" cy="4508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>
              <a:latin typeface="+mn-lt"/>
            </a:endParaRPr>
          </a:p>
        </p:txBody>
      </p:sp>
      <p:cxnSp>
        <p:nvCxnSpPr>
          <p:cNvPr id="11" name="AutoShape 75"/>
          <p:cNvCxnSpPr>
            <a:cxnSpLocks noChangeShapeType="1"/>
            <a:endCxn id="48" idx="0"/>
          </p:cNvCxnSpPr>
          <p:nvPr/>
        </p:nvCxnSpPr>
        <p:spPr bwMode="auto">
          <a:xfrm flipH="1">
            <a:off x="4610047" y="1066800"/>
            <a:ext cx="12753" cy="388938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 type="triangle" w="med" len="med"/>
          </a:ln>
        </p:spPr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495674" y="1587500"/>
            <a:ext cx="398463" cy="3079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>
              <a:latin typeface="+mn-lt"/>
            </a:endParaRPr>
          </a:p>
        </p:txBody>
      </p:sp>
      <p:sp>
        <p:nvSpPr>
          <p:cNvPr id="14" name="Line 43"/>
          <p:cNvSpPr>
            <a:spLocks noChangeShapeType="1"/>
          </p:cNvSpPr>
          <p:nvPr/>
        </p:nvSpPr>
        <p:spPr bwMode="auto">
          <a:xfrm>
            <a:off x="1650999" y="3389313"/>
            <a:ext cx="0" cy="4508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>
              <a:latin typeface="+mn-lt"/>
            </a:endParaRPr>
          </a:p>
        </p:txBody>
      </p:sp>
      <p:cxnSp>
        <p:nvCxnSpPr>
          <p:cNvPr id="20" name="AutoShape 75"/>
          <p:cNvCxnSpPr>
            <a:cxnSpLocks noChangeShapeType="1"/>
            <a:stCxn id="48" idx="2"/>
            <a:endCxn id="51" idx="0"/>
          </p:cNvCxnSpPr>
          <p:nvPr/>
        </p:nvCxnSpPr>
        <p:spPr bwMode="auto">
          <a:xfrm flipH="1">
            <a:off x="2743199" y="2640013"/>
            <a:ext cx="1866848" cy="583658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 type="triangle" w="med" len="med"/>
          </a:ln>
        </p:spPr>
      </p:cxn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647824" y="3309938"/>
            <a:ext cx="398463" cy="3079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>
              <a:latin typeface="+mn-lt"/>
            </a:endParaRPr>
          </a:p>
        </p:txBody>
      </p:sp>
      <p:sp>
        <p:nvSpPr>
          <p:cNvPr id="23" name="Line 43"/>
          <p:cNvSpPr>
            <a:spLocks noChangeShapeType="1"/>
          </p:cNvSpPr>
          <p:nvPr/>
        </p:nvSpPr>
        <p:spPr bwMode="auto">
          <a:xfrm>
            <a:off x="5483224" y="3403600"/>
            <a:ext cx="0" cy="4508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>
              <a:latin typeface="+mn-lt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483224" y="3325813"/>
            <a:ext cx="2554288" cy="14351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endParaRPr lang="en-US" baseline="-25000" dirty="0">
              <a:solidFill>
                <a:schemeClr val="tx1"/>
              </a:solidFill>
              <a:latin typeface="+mn-lt"/>
              <a:sym typeface="Math C" pitchFamily="2" charset="2"/>
            </a:endParaRPr>
          </a:p>
        </p:txBody>
      </p:sp>
      <p:cxnSp>
        <p:nvCxnSpPr>
          <p:cNvPr id="29" name="AutoShape 75"/>
          <p:cNvCxnSpPr>
            <a:cxnSpLocks noChangeShapeType="1"/>
            <a:stCxn id="48" idx="2"/>
            <a:endCxn id="49" idx="0"/>
          </p:cNvCxnSpPr>
          <p:nvPr/>
        </p:nvCxnSpPr>
        <p:spPr bwMode="auto">
          <a:xfrm>
            <a:off x="4610047" y="2640013"/>
            <a:ext cx="2153498" cy="749300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 type="triangle" w="med" len="med"/>
          </a:ln>
        </p:spPr>
      </p:cxnSp>
      <p:sp>
        <p:nvSpPr>
          <p:cNvPr id="32" name="TextBox 36"/>
          <p:cNvSpPr txBox="1">
            <a:spLocks noChangeArrowheads="1"/>
          </p:cNvSpPr>
          <p:nvPr/>
        </p:nvSpPr>
        <p:spPr bwMode="auto">
          <a:xfrm>
            <a:off x="2693987" y="2686843"/>
            <a:ext cx="676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b="0" dirty="0">
                <a:solidFill>
                  <a:schemeClr val="tx1"/>
                </a:solidFill>
                <a:latin typeface="+mn-lt"/>
              </a:rPr>
              <a:t>False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455987" y="5086350"/>
            <a:ext cx="2227262" cy="11763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endParaRPr lang="en-US" baseline="-25000" dirty="0">
              <a:solidFill>
                <a:schemeClr val="tx1"/>
              </a:solidFill>
              <a:latin typeface="+mn-lt"/>
              <a:sym typeface="Math C" pitchFamily="2" charset="2"/>
            </a:endParaRPr>
          </a:p>
        </p:txBody>
      </p:sp>
      <p:cxnSp>
        <p:nvCxnSpPr>
          <p:cNvPr id="39" name="AutoShape 75"/>
          <p:cNvCxnSpPr>
            <a:cxnSpLocks noChangeShapeType="1"/>
            <a:stCxn id="49" idx="2"/>
            <a:endCxn id="50" idx="0"/>
          </p:cNvCxnSpPr>
          <p:nvPr/>
        </p:nvCxnSpPr>
        <p:spPr bwMode="auto">
          <a:xfrm flipH="1">
            <a:off x="4610047" y="4573588"/>
            <a:ext cx="2153498" cy="514350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 type="triangle" w="med" len="med"/>
          </a:ln>
        </p:spPr>
      </p:cxnSp>
      <p:cxnSp>
        <p:nvCxnSpPr>
          <p:cNvPr id="41" name="AutoShape 75"/>
          <p:cNvCxnSpPr>
            <a:cxnSpLocks noChangeShapeType="1"/>
            <a:stCxn id="51" idx="2"/>
            <a:endCxn id="50" idx="0"/>
          </p:cNvCxnSpPr>
          <p:nvPr/>
        </p:nvCxnSpPr>
        <p:spPr bwMode="auto">
          <a:xfrm>
            <a:off x="2743199" y="4407946"/>
            <a:ext cx="1866848" cy="67999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 type="triangle" w="med" len="med"/>
          </a:ln>
        </p:spPr>
      </p:cxnSp>
      <p:cxnSp>
        <p:nvCxnSpPr>
          <p:cNvPr id="42" name="AutoShape 75"/>
          <p:cNvCxnSpPr>
            <a:cxnSpLocks noChangeShapeType="1"/>
            <a:stCxn id="50" idx="2"/>
          </p:cNvCxnSpPr>
          <p:nvPr/>
        </p:nvCxnSpPr>
        <p:spPr bwMode="auto">
          <a:xfrm>
            <a:off x="4610047" y="6272213"/>
            <a:ext cx="12753" cy="433387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 type="triangle" w="med" len="med"/>
          </a:ln>
        </p:spPr>
      </p:cxnSp>
      <p:sp>
        <p:nvSpPr>
          <p:cNvPr id="43" name="TextBox 57"/>
          <p:cNvSpPr txBox="1">
            <a:spLocks noChangeArrowheads="1"/>
          </p:cNvSpPr>
          <p:nvPr/>
        </p:nvSpPr>
        <p:spPr bwMode="auto">
          <a:xfrm>
            <a:off x="2919412" y="1455738"/>
            <a:ext cx="482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400" b="0" dirty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2000" b="0" dirty="0">
                <a:solidFill>
                  <a:schemeClr val="tx1"/>
                </a:solidFill>
                <a:latin typeface="+mn-lt"/>
              </a:rPr>
              <a:t>1</a:t>
            </a:r>
            <a:endParaRPr lang="en-US" sz="2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4" name="TextBox 58"/>
          <p:cNvSpPr txBox="1">
            <a:spLocks noChangeArrowheads="1"/>
          </p:cNvSpPr>
          <p:nvPr/>
        </p:nvSpPr>
        <p:spPr bwMode="auto">
          <a:xfrm>
            <a:off x="1106487" y="3233738"/>
            <a:ext cx="4988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400" b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2000" b="0">
                <a:solidFill>
                  <a:schemeClr val="tx1"/>
                </a:solidFill>
                <a:latin typeface="+mn-lt"/>
              </a:rPr>
              <a:t>2</a:t>
            </a:r>
            <a:endParaRPr lang="en-US" sz="24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5" name="TextBox 59"/>
          <p:cNvSpPr txBox="1">
            <a:spLocks noChangeArrowheads="1"/>
          </p:cNvSpPr>
          <p:nvPr/>
        </p:nvSpPr>
        <p:spPr bwMode="auto">
          <a:xfrm>
            <a:off x="5105400" y="3262313"/>
            <a:ext cx="4844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400" b="0" dirty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2000" b="0" dirty="0">
                <a:solidFill>
                  <a:schemeClr val="tx1"/>
                </a:solidFill>
                <a:latin typeface="+mn-lt"/>
              </a:rPr>
              <a:t>3</a:t>
            </a:r>
            <a:endParaRPr lang="en-US" sz="2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" name="TextBox 60"/>
          <p:cNvSpPr txBox="1">
            <a:spLocks noChangeArrowheads="1"/>
          </p:cNvSpPr>
          <p:nvPr/>
        </p:nvSpPr>
        <p:spPr bwMode="auto">
          <a:xfrm>
            <a:off x="2935287" y="4954588"/>
            <a:ext cx="5004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400" b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2000" b="0">
                <a:solidFill>
                  <a:schemeClr val="tx1"/>
                </a:solidFill>
                <a:latin typeface="+mn-lt"/>
              </a:rPr>
              <a:t>4</a:t>
            </a:r>
            <a:endParaRPr lang="en-US" sz="24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TextBox 61"/>
          <p:cNvSpPr txBox="1">
            <a:spLocks noChangeArrowheads="1"/>
          </p:cNvSpPr>
          <p:nvPr/>
        </p:nvSpPr>
        <p:spPr bwMode="auto">
          <a:xfrm>
            <a:off x="5629274" y="2686843"/>
            <a:ext cx="6108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b="0" dirty="0">
                <a:solidFill>
                  <a:schemeClr val="tx1"/>
                </a:solidFill>
                <a:latin typeface="+mn-lt"/>
              </a:rPr>
              <a:t>True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408707" y="1455738"/>
            <a:ext cx="2402680" cy="11842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  <a:sym typeface="Math C" pitchFamily="2" charset="2"/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:= 4 </a:t>
            </a:r>
            <a:r>
              <a:rPr lang="en-US" dirty="0">
                <a:solidFill>
                  <a:schemeClr val="tx1"/>
                </a:solidFill>
                <a:sym typeface="Math B" pitchFamily="2" charset="2"/>
              </a:rPr>
              <a:t>* i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  <a:sym typeface="Math C" pitchFamily="2" charset="2"/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:= a </a:t>
            </a:r>
            <a:r>
              <a:rPr lang="en-US" dirty="0">
                <a:solidFill>
                  <a:schemeClr val="tx1"/>
                </a:solidFill>
                <a:sym typeface="Math B" pitchFamily="2" charset="2"/>
              </a:rPr>
              <a:t>[ 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  <a:sym typeface="Math C" pitchFamily="2" charset="2"/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]</a:t>
            </a:r>
          </a:p>
          <a:p>
            <a:r>
              <a:rPr lang="en-US" dirty="0">
                <a:solidFill>
                  <a:schemeClr val="tx1"/>
                </a:solidFill>
                <a:sym typeface="Math B" pitchFamily="2" charset="2"/>
              </a:rPr>
              <a:t>if t</a:t>
            </a:r>
            <a:r>
              <a:rPr lang="en-US" baseline="-25000" dirty="0">
                <a:solidFill>
                  <a:schemeClr val="tx1"/>
                </a:solidFill>
                <a:sym typeface="Math B" pitchFamily="2" charset="2"/>
              </a:rPr>
              <a:t>2</a:t>
            </a:r>
            <a:r>
              <a:rPr lang="en-US" dirty="0">
                <a:solidFill>
                  <a:schemeClr val="tx1"/>
                </a:solidFill>
                <a:sym typeface="Math B" pitchFamily="2" charset="2"/>
              </a:rPr>
              <a:t> &lt;= 20 </a:t>
            </a:r>
            <a:r>
              <a:rPr lang="en-US" dirty="0" err="1">
                <a:solidFill>
                  <a:schemeClr val="tx1"/>
                </a:solidFill>
                <a:sym typeface="Math B" pitchFamily="2" charset="2"/>
              </a:rPr>
              <a:t>goto</a:t>
            </a:r>
            <a:r>
              <a:rPr lang="en-US" dirty="0">
                <a:solidFill>
                  <a:schemeClr val="tx1"/>
                </a:solidFill>
                <a:sym typeface="Math B" pitchFamily="2" charset="2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US" baseline="-25000" dirty="0">
                <a:solidFill>
                  <a:schemeClr val="tx1"/>
                </a:solidFill>
                <a:sym typeface="Math C" pitchFamily="2" charset="2"/>
              </a:rPr>
              <a:t>3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5562205" y="3389313"/>
            <a:ext cx="2402680" cy="11842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  <a:sym typeface="Math C" pitchFamily="2" charset="2"/>
              </a:rPr>
              <a:t>5</a:t>
            </a:r>
            <a:r>
              <a:rPr lang="en-US" dirty="0">
                <a:solidFill>
                  <a:schemeClr val="tx1"/>
                </a:solidFill>
              </a:rPr>
              <a:t> := t</a:t>
            </a:r>
            <a:r>
              <a:rPr lang="en-US" baseline="-25000" dirty="0">
                <a:solidFill>
                  <a:schemeClr val="tx1"/>
                </a:solidFill>
                <a:sym typeface="Math C" pitchFamily="2" charset="2"/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Math B" pitchFamily="2" charset="2"/>
              </a:rPr>
              <a:t>* 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  <a:sym typeface="Math C" pitchFamily="2" charset="2"/>
              </a:rPr>
              <a:t>4</a:t>
            </a:r>
          </a:p>
          <a:p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  <a:sym typeface="Math C" pitchFamily="2" charset="2"/>
              </a:rPr>
              <a:t>6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Math B" pitchFamily="2" charset="2"/>
              </a:rPr>
              <a:t>:= prod + 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  <a:sym typeface="Math C" pitchFamily="2" charset="2"/>
              </a:rPr>
              <a:t>5</a:t>
            </a:r>
          </a:p>
          <a:p>
            <a:r>
              <a:rPr lang="en-US" dirty="0">
                <a:solidFill>
                  <a:schemeClr val="tx1"/>
                </a:solidFill>
              </a:rPr>
              <a:t>prod := t</a:t>
            </a:r>
            <a:r>
              <a:rPr lang="en-US" baseline="-25000" dirty="0">
                <a:solidFill>
                  <a:schemeClr val="tx1"/>
                </a:solidFill>
                <a:sym typeface="Math C" pitchFamily="2" charset="2"/>
              </a:rPr>
              <a:t>6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  <a:sym typeface="Math B" pitchFamily="2" charset="2"/>
              </a:rPr>
              <a:t>goto</a:t>
            </a:r>
            <a:r>
              <a:rPr lang="en-US" dirty="0">
                <a:solidFill>
                  <a:schemeClr val="tx1"/>
                </a:solidFill>
                <a:sym typeface="Math B" pitchFamily="2" charset="2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US" baseline="-25000" dirty="0">
                <a:solidFill>
                  <a:schemeClr val="tx1"/>
                </a:solidFill>
                <a:sym typeface="Math C" pitchFamily="2" charset="2"/>
              </a:rPr>
              <a:t>4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408707" y="5087938"/>
            <a:ext cx="2402680" cy="11842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  <a:sym typeface="Math C" pitchFamily="2" charset="2"/>
              </a:rPr>
              <a:t>7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Math B" pitchFamily="2" charset="2"/>
              </a:rPr>
              <a:t>:= i + 1</a:t>
            </a:r>
          </a:p>
          <a:p>
            <a:r>
              <a:rPr lang="en-US" dirty="0">
                <a:solidFill>
                  <a:schemeClr val="tx1"/>
                </a:solidFill>
                <a:sym typeface="Math B" pitchFamily="2" charset="2"/>
              </a:rPr>
              <a:t>i := 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  <a:sym typeface="Math C" pitchFamily="2" charset="2"/>
              </a:rPr>
              <a:t>2</a:t>
            </a:r>
          </a:p>
          <a:p>
            <a:r>
              <a:rPr lang="en-US" dirty="0" err="1">
                <a:solidFill>
                  <a:schemeClr val="tx1"/>
                </a:solidFill>
                <a:sym typeface="Math C" pitchFamily="2" charset="2"/>
              </a:rPr>
              <a:t>Goto</a:t>
            </a:r>
            <a:r>
              <a:rPr lang="en-US" dirty="0">
                <a:solidFill>
                  <a:schemeClr val="tx1"/>
                </a:solidFill>
                <a:sym typeface="Math C" pitchFamily="2" charset="2"/>
              </a:rPr>
              <a:t> B</a:t>
            </a:r>
            <a:r>
              <a:rPr lang="en-US" baseline="-25000" dirty="0">
                <a:solidFill>
                  <a:schemeClr val="tx1"/>
                </a:solidFill>
                <a:sym typeface="Math C" pitchFamily="2" charset="2"/>
              </a:rPr>
              <a:t>5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541859" y="3223671"/>
            <a:ext cx="2402680" cy="11842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  <a:sym typeface="Math C" pitchFamily="2" charset="2"/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:= 4 </a:t>
            </a:r>
            <a:r>
              <a:rPr lang="en-US" dirty="0">
                <a:solidFill>
                  <a:schemeClr val="tx1"/>
                </a:solidFill>
                <a:sym typeface="Math B" pitchFamily="2" charset="2"/>
              </a:rPr>
              <a:t>* i</a:t>
            </a:r>
          </a:p>
          <a:p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  <a:sym typeface="Math C" pitchFamily="2" charset="2"/>
              </a:rPr>
              <a:t>4</a:t>
            </a:r>
            <a:r>
              <a:rPr lang="en-US" dirty="0">
                <a:solidFill>
                  <a:schemeClr val="tx1"/>
                </a:solidFill>
              </a:rPr>
              <a:t> := b </a:t>
            </a:r>
            <a:r>
              <a:rPr lang="en-US" dirty="0">
                <a:solidFill>
                  <a:schemeClr val="tx1"/>
                </a:solidFill>
                <a:sym typeface="Math B" pitchFamily="2" charset="2"/>
              </a:rPr>
              <a:t>[ 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  <a:sym typeface="Math C" pitchFamily="2" charset="2"/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]</a:t>
            </a:r>
          </a:p>
          <a:p>
            <a:r>
              <a:rPr lang="en-US" dirty="0" err="1">
                <a:solidFill>
                  <a:schemeClr val="tx1"/>
                </a:solidFill>
                <a:sym typeface="Math B" pitchFamily="2" charset="2"/>
              </a:rPr>
              <a:t>goto</a:t>
            </a:r>
            <a:r>
              <a:rPr lang="en-US" dirty="0">
                <a:solidFill>
                  <a:schemeClr val="tx1"/>
                </a:solidFill>
                <a:sym typeface="Math B" pitchFamily="2" charset="2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US" sz="1600" dirty="0">
                <a:solidFill>
                  <a:schemeClr val="tx1"/>
                </a:solidFill>
              </a:rPr>
              <a:t>4</a:t>
            </a:r>
            <a:endParaRPr lang="en-US" baseline="-25000" dirty="0">
              <a:solidFill>
                <a:schemeClr val="tx1"/>
              </a:solidFill>
              <a:sym typeface="Math C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047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basic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Input:  A sequence of three-address statements</a:t>
            </a:r>
          </a:p>
          <a:p>
            <a:r>
              <a:rPr lang="en-US" dirty="0"/>
              <a:t>Output:  A list of basic blocks with each three-address statement in exactly one block</a:t>
            </a:r>
          </a:p>
          <a:p>
            <a:r>
              <a:rPr lang="en-US" dirty="0"/>
              <a:t>Method</a:t>
            </a:r>
          </a:p>
          <a:p>
            <a:pPr lvl="1"/>
            <a:r>
              <a:rPr lang="en-US" dirty="0" smtClean="0"/>
              <a:t>Determine </a:t>
            </a:r>
            <a:r>
              <a:rPr lang="en-US" dirty="0"/>
              <a:t>the set of </a:t>
            </a:r>
            <a:r>
              <a:rPr lang="en-US" dirty="0">
                <a:solidFill>
                  <a:srgbClr val="FFFF00"/>
                </a:solidFill>
              </a:rPr>
              <a:t>leaders</a:t>
            </a:r>
            <a:r>
              <a:rPr lang="en-US" dirty="0">
                <a:solidFill>
                  <a:srgbClr val="547901"/>
                </a:solidFill>
              </a:rPr>
              <a:t> </a:t>
            </a:r>
            <a:r>
              <a:rPr lang="en-US" dirty="0" smtClean="0"/>
              <a:t>(first statement </a:t>
            </a:r>
            <a:r>
              <a:rPr lang="en-US" dirty="0"/>
              <a:t>of </a:t>
            </a:r>
            <a:r>
              <a:rPr lang="en-US" dirty="0" smtClean="0"/>
              <a:t>a block)</a:t>
            </a:r>
            <a:endParaRPr lang="en-US" dirty="0"/>
          </a:p>
          <a:p>
            <a:pPr lvl="2"/>
            <a:r>
              <a:rPr lang="en-US" dirty="0"/>
              <a:t>The first statement is a leader</a:t>
            </a:r>
          </a:p>
          <a:p>
            <a:pPr lvl="2"/>
            <a:r>
              <a:rPr lang="en-US" dirty="0"/>
              <a:t>Any statement that is the target of a conditional or unconditional jump is a leader</a:t>
            </a:r>
          </a:p>
          <a:p>
            <a:pPr lvl="2"/>
            <a:r>
              <a:rPr lang="en-US" dirty="0"/>
              <a:t>Any statement that immediately follows a </a:t>
            </a:r>
            <a:r>
              <a:rPr lang="en-US" dirty="0" err="1"/>
              <a:t>goto</a:t>
            </a:r>
            <a:r>
              <a:rPr lang="en-US" dirty="0"/>
              <a:t> or conditional jump statement is a leader</a:t>
            </a:r>
          </a:p>
          <a:p>
            <a:pPr lvl="1"/>
            <a:r>
              <a:rPr lang="en-US" dirty="0"/>
              <a:t>For each leader, its basic block consists of the leader and all statements up to but not including the next leader or the end of the program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43434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directed graph G=(V,E)</a:t>
            </a:r>
          </a:p>
          <a:p>
            <a:r>
              <a:rPr lang="en-US" sz="2800" dirty="0" smtClean="0"/>
              <a:t>nodes V = basic blocks</a:t>
            </a:r>
          </a:p>
          <a:p>
            <a:r>
              <a:rPr lang="en-US" sz="2800" dirty="0" smtClean="0"/>
              <a:t>edges E = control flow</a:t>
            </a:r>
          </a:p>
          <a:p>
            <a:pPr lvl="1"/>
            <a:r>
              <a:rPr lang="en-US" sz="2400" dirty="0" smtClean="0"/>
              <a:t>(B1,B2) </a:t>
            </a:r>
            <a:r>
              <a:rPr lang="en-US" sz="2400" dirty="0" smtClean="0">
                <a:sym typeface="Symbol"/>
              </a:rPr>
              <a:t>E when control from B1 flows to B2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>
            <a:off x="8689976" y="1943100"/>
            <a:ext cx="0" cy="6953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/>
          </a:p>
        </p:txBody>
      </p:sp>
      <p:sp>
        <p:nvSpPr>
          <p:cNvPr id="6" name="Line 42"/>
          <p:cNvSpPr>
            <a:spLocks noChangeShapeType="1"/>
          </p:cNvSpPr>
          <p:nvPr/>
        </p:nvSpPr>
        <p:spPr bwMode="auto">
          <a:xfrm>
            <a:off x="7869239" y="1943100"/>
            <a:ext cx="820737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/>
          </a:p>
        </p:txBody>
      </p:sp>
      <p:sp>
        <p:nvSpPr>
          <p:cNvPr id="7" name="Line 58"/>
          <p:cNvSpPr>
            <a:spLocks noChangeShapeType="1"/>
          </p:cNvSpPr>
          <p:nvPr/>
        </p:nvSpPr>
        <p:spPr bwMode="auto">
          <a:xfrm>
            <a:off x="8689976" y="2638425"/>
            <a:ext cx="0" cy="4508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/>
          </a:p>
        </p:txBody>
      </p:sp>
      <p:sp>
        <p:nvSpPr>
          <p:cNvPr id="8" name="Line 61"/>
          <p:cNvSpPr>
            <a:spLocks noChangeShapeType="1"/>
          </p:cNvSpPr>
          <p:nvPr/>
        </p:nvSpPr>
        <p:spPr bwMode="auto">
          <a:xfrm>
            <a:off x="8689976" y="3089275"/>
            <a:ext cx="0" cy="30067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/>
          </a:p>
        </p:txBody>
      </p:sp>
      <p:sp>
        <p:nvSpPr>
          <p:cNvPr id="9" name="Line 50"/>
          <p:cNvSpPr>
            <a:spLocks noChangeShapeType="1"/>
          </p:cNvSpPr>
          <p:nvPr/>
        </p:nvSpPr>
        <p:spPr bwMode="auto">
          <a:xfrm>
            <a:off x="7869239" y="6096000"/>
            <a:ext cx="820737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/>
          </a:p>
        </p:txBody>
      </p:sp>
      <p:sp>
        <p:nvSpPr>
          <p:cNvPr id="10" name="Line 43"/>
          <p:cNvSpPr>
            <a:spLocks noChangeShapeType="1"/>
          </p:cNvSpPr>
          <p:nvPr/>
        </p:nvSpPr>
        <p:spPr bwMode="auto">
          <a:xfrm>
            <a:off x="6006674" y="2938461"/>
            <a:ext cx="0" cy="45085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006674" y="1543049"/>
            <a:ext cx="2451102" cy="866775"/>
            <a:chOff x="528" y="1006"/>
            <a:chExt cx="1544" cy="546"/>
          </a:xfrm>
        </p:grpSpPr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783" y="1006"/>
              <a:ext cx="289" cy="2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anchor="ctr"/>
            <a:lstStyle>
              <a:defPPr>
                <a:defRPr lang="he-IL"/>
              </a:defPPr>
              <a:lvl1pPr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457200"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914400"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371600"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1828800"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l" rtl="0"/>
              <a:r>
                <a:rPr lang="en-US" sz="2000" dirty="0">
                  <a:solidFill>
                    <a:schemeClr val="tx1"/>
                  </a:solidFill>
                  <a:latin typeface="+mn-lt"/>
                </a:rPr>
                <a:t>B</a:t>
              </a:r>
              <a:r>
                <a:rPr lang="en-US" sz="2000" baseline="-25000" dirty="0">
                  <a:solidFill>
                    <a:schemeClr val="tx1"/>
                  </a:solidFill>
                  <a:latin typeface="+mn-lt"/>
                  <a:sym typeface="Math C" pitchFamily="2" charset="2"/>
                </a:rPr>
                <a:t>1</a:t>
              </a:r>
              <a:endParaRPr lang="en-US" sz="1600" baseline="-25000" dirty="0">
                <a:solidFill>
                  <a:schemeClr val="tx1"/>
                </a:solidFill>
                <a:latin typeface="+mn-lt"/>
                <a:sym typeface="Math C" pitchFamily="2" charset="2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528" y="1114"/>
              <a:ext cx="1403" cy="43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he-IL"/>
              </a:defPPr>
              <a:lvl1pPr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457200"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914400"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371600"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1828800" algn="ctr" rtl="1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10000"/>
                <a:buFont typeface="Wingdings" pitchFamily="2" charset="2"/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rgbClr val="54790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l" rtl="0"/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945439" y="2857893"/>
            <a:ext cx="512761" cy="5286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2000" dirty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  <a:sym typeface="Math C" pitchFamily="2" charset="2"/>
              </a:rPr>
              <a:t>2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006674" y="2860674"/>
            <a:ext cx="2227263" cy="33321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endParaRPr lang="en-US" sz="1600" baseline="-25000" dirty="0">
              <a:solidFill>
                <a:schemeClr val="tx1"/>
              </a:solidFill>
              <a:sym typeface="Math C" pitchFamily="2" charset="2"/>
            </a:endParaRPr>
          </a:p>
        </p:txBody>
      </p:sp>
      <p:cxnSp>
        <p:nvCxnSpPr>
          <p:cNvPr id="18" name="AutoShape 75"/>
          <p:cNvCxnSpPr>
            <a:cxnSpLocks noChangeShapeType="1"/>
            <a:stCxn id="26" idx="2"/>
          </p:cNvCxnSpPr>
          <p:nvPr/>
        </p:nvCxnSpPr>
        <p:spPr bwMode="auto">
          <a:xfrm>
            <a:off x="7121099" y="2409824"/>
            <a:ext cx="0" cy="450850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 type="triangle" w="med" len="med"/>
          </a:ln>
        </p:spPr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003499" y="5865811"/>
            <a:ext cx="915988" cy="3238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003499" y="2859086"/>
            <a:ext cx="398463" cy="3079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he-IL"/>
            </a:defPPr>
            <a:lvl1pPr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54790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/>
          </a:p>
        </p:txBody>
      </p:sp>
      <p:cxnSp>
        <p:nvCxnSpPr>
          <p:cNvPr id="21" name="AutoShape 79"/>
          <p:cNvCxnSpPr>
            <a:cxnSpLocks noChangeShapeType="1"/>
            <a:stCxn id="31" idx="2"/>
            <a:endCxn id="31" idx="0"/>
          </p:cNvCxnSpPr>
          <p:nvPr/>
        </p:nvCxnSpPr>
        <p:spPr bwMode="auto">
          <a:xfrm rot="5400000" flipH="1">
            <a:off x="5282775" y="4550568"/>
            <a:ext cx="3382963" cy="12700"/>
          </a:xfrm>
          <a:prstGeom prst="curvedConnector5">
            <a:avLst>
              <a:gd name="adj1" fmla="val -6757"/>
              <a:gd name="adj2" fmla="val 10132819"/>
              <a:gd name="adj3" fmla="val 106757"/>
            </a:avLst>
          </a:prstGeom>
          <a:noFill/>
          <a:ln w="19050">
            <a:solidFill>
              <a:srgbClr val="92D050"/>
            </a:solidFill>
            <a:round/>
            <a:headEnd/>
            <a:tailEnd type="triangle" w="med" len="med"/>
          </a:ln>
        </p:spPr>
      </p:cxnSp>
      <p:sp>
        <p:nvSpPr>
          <p:cNvPr id="31" name="Rounded Rectangle 30"/>
          <p:cNvSpPr/>
          <p:nvPr/>
        </p:nvSpPr>
        <p:spPr>
          <a:xfrm>
            <a:off x="6006674" y="2859086"/>
            <a:ext cx="1935166" cy="33829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  <a:sym typeface="Math C" pitchFamily="2" charset="2"/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:= 4 </a:t>
            </a:r>
            <a:r>
              <a:rPr lang="en-US" dirty="0">
                <a:solidFill>
                  <a:schemeClr val="tx1"/>
                </a:solidFill>
                <a:sym typeface="Math B" pitchFamily="2" charset="2"/>
              </a:rPr>
              <a:t>* i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  <a:sym typeface="Math C" pitchFamily="2" charset="2"/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:= a </a:t>
            </a:r>
            <a:r>
              <a:rPr lang="en-US" dirty="0">
                <a:solidFill>
                  <a:schemeClr val="tx1"/>
                </a:solidFill>
                <a:sym typeface="Math B" pitchFamily="2" charset="2"/>
              </a:rPr>
              <a:t>[ 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  <a:sym typeface="Math C" pitchFamily="2" charset="2"/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]</a:t>
            </a:r>
          </a:p>
          <a:p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  <a:sym typeface="Math C" pitchFamily="2" charset="2"/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:= 4 </a:t>
            </a:r>
            <a:r>
              <a:rPr lang="en-US" dirty="0">
                <a:solidFill>
                  <a:schemeClr val="tx1"/>
                </a:solidFill>
                <a:sym typeface="Math B" pitchFamily="2" charset="2"/>
              </a:rPr>
              <a:t>* i</a:t>
            </a:r>
          </a:p>
          <a:p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  <a:sym typeface="Math C" pitchFamily="2" charset="2"/>
              </a:rPr>
              <a:t>4</a:t>
            </a:r>
            <a:r>
              <a:rPr lang="en-US" dirty="0">
                <a:solidFill>
                  <a:schemeClr val="tx1"/>
                </a:solidFill>
              </a:rPr>
              <a:t> := b </a:t>
            </a:r>
            <a:r>
              <a:rPr lang="en-US" dirty="0">
                <a:solidFill>
                  <a:schemeClr val="tx1"/>
                </a:solidFill>
                <a:sym typeface="Math B" pitchFamily="2" charset="2"/>
              </a:rPr>
              <a:t>[ 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  <a:sym typeface="Math C" pitchFamily="2" charset="2"/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]</a:t>
            </a:r>
          </a:p>
          <a:p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  <a:sym typeface="Math C" pitchFamily="2" charset="2"/>
              </a:rPr>
              <a:t>5</a:t>
            </a:r>
            <a:r>
              <a:rPr lang="en-US" dirty="0">
                <a:solidFill>
                  <a:schemeClr val="tx1"/>
                </a:solidFill>
              </a:rPr>
              <a:t> := t</a:t>
            </a:r>
            <a:r>
              <a:rPr lang="en-US" baseline="-25000" dirty="0">
                <a:solidFill>
                  <a:schemeClr val="tx1"/>
                </a:solidFill>
                <a:sym typeface="Math C" pitchFamily="2" charset="2"/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Math B" pitchFamily="2" charset="2"/>
              </a:rPr>
              <a:t>* 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  <a:sym typeface="Math C" pitchFamily="2" charset="2"/>
              </a:rPr>
              <a:t>4</a:t>
            </a:r>
          </a:p>
          <a:p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  <a:sym typeface="Math C" pitchFamily="2" charset="2"/>
              </a:rPr>
              <a:t>6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Math B" pitchFamily="2" charset="2"/>
              </a:rPr>
              <a:t>:= prod + 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  <a:sym typeface="Math C" pitchFamily="2" charset="2"/>
              </a:rPr>
              <a:t>5</a:t>
            </a:r>
          </a:p>
          <a:p>
            <a:r>
              <a:rPr lang="en-US" dirty="0">
                <a:solidFill>
                  <a:schemeClr val="tx1"/>
                </a:solidFill>
              </a:rPr>
              <a:t>prod := t</a:t>
            </a:r>
            <a:r>
              <a:rPr lang="en-US" baseline="-25000" dirty="0">
                <a:solidFill>
                  <a:schemeClr val="tx1"/>
                </a:solidFill>
                <a:sym typeface="Math C" pitchFamily="2" charset="2"/>
              </a:rPr>
              <a:t>6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  <a:sym typeface="Math C" pitchFamily="2" charset="2"/>
              </a:rPr>
              <a:t>7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Math B" pitchFamily="2" charset="2"/>
              </a:rPr>
              <a:t>:= i + 1</a:t>
            </a:r>
          </a:p>
          <a:p>
            <a:r>
              <a:rPr lang="en-US" dirty="0">
                <a:solidFill>
                  <a:schemeClr val="tx1"/>
                </a:solidFill>
                <a:sym typeface="Math B" pitchFamily="2" charset="2"/>
              </a:rPr>
              <a:t>i := 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  <a:sym typeface="Math C" pitchFamily="2" charset="2"/>
              </a:rPr>
              <a:t>7</a:t>
            </a:r>
          </a:p>
          <a:p>
            <a:r>
              <a:rPr lang="en-US" dirty="0">
                <a:solidFill>
                  <a:schemeClr val="tx1"/>
                </a:solidFill>
                <a:sym typeface="Math B" pitchFamily="2" charset="2"/>
              </a:rPr>
              <a:t>if i &lt;= 20 </a:t>
            </a:r>
            <a:r>
              <a:rPr lang="en-US" dirty="0" err="1">
                <a:solidFill>
                  <a:schemeClr val="tx1"/>
                </a:solidFill>
                <a:sym typeface="Math B" pitchFamily="2" charset="2"/>
              </a:rPr>
              <a:t>goto</a:t>
            </a:r>
            <a:r>
              <a:rPr lang="en-US" dirty="0">
                <a:solidFill>
                  <a:schemeClr val="tx1"/>
                </a:solidFill>
                <a:sym typeface="Math B" pitchFamily="2" charset="2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US" baseline="-25000" dirty="0">
                <a:solidFill>
                  <a:schemeClr val="tx1"/>
                </a:solidFill>
                <a:sym typeface="Math C" pitchFamily="2" charset="2"/>
              </a:rPr>
              <a:t>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03498" y="1595436"/>
            <a:ext cx="2057400" cy="814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prod := 0</a:t>
            </a:r>
          </a:p>
          <a:p>
            <a:r>
              <a:rPr lang="en-US" dirty="0">
                <a:solidFill>
                  <a:schemeClr val="tx1"/>
                </a:solidFill>
              </a:rPr>
              <a:t>i := 1</a:t>
            </a:r>
          </a:p>
        </p:txBody>
      </p:sp>
    </p:spTree>
    <p:extLst>
      <p:ext uri="{BB962C8B-B14F-4D97-AF65-F5344CB8AC3E}">
        <p14:creationId xmlns:p14="http://schemas.microsoft.com/office/powerpoint/2010/main" val="420081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9020"/>
            <a:ext cx="7772400" cy="744145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740634"/>
            <a:ext cx="2514600" cy="4572000"/>
          </a:xfrm>
        </p:spPr>
        <p:txBody>
          <a:bodyPr>
            <a:normAutofit fontScale="47500" lnSpcReduction="20000"/>
          </a:bodyPr>
          <a:lstStyle/>
          <a:p>
            <a:pPr marL="582930" indent="-514350">
              <a:buAutoNum type="arabicParenR"/>
            </a:pPr>
            <a:r>
              <a:rPr lang="en-US" dirty="0" smtClean="0"/>
              <a:t>i = 1</a:t>
            </a:r>
          </a:p>
          <a:p>
            <a:pPr marL="582930" indent="-514350">
              <a:buAutoNum type="arabicParenR"/>
            </a:pPr>
            <a:r>
              <a:rPr lang="en-US" dirty="0" smtClean="0"/>
              <a:t>j =1</a:t>
            </a:r>
          </a:p>
          <a:p>
            <a:pPr marL="582930" indent="-514350">
              <a:buAutoNum type="arabicParenR"/>
            </a:pPr>
            <a:r>
              <a:rPr lang="en-US" dirty="0" smtClean="0"/>
              <a:t>t1 = 10*I</a:t>
            </a:r>
          </a:p>
          <a:p>
            <a:pPr marL="582930" indent="-514350">
              <a:buAutoNum type="arabicParenR"/>
            </a:pPr>
            <a:r>
              <a:rPr lang="en-US" dirty="0" smtClean="0"/>
              <a:t>t2 = t1 + j</a:t>
            </a:r>
          </a:p>
          <a:p>
            <a:pPr marL="582930" indent="-514350">
              <a:buAutoNum type="arabicParenR"/>
            </a:pPr>
            <a:r>
              <a:rPr lang="en-US" dirty="0" smtClean="0"/>
              <a:t>t3 = 8*t2</a:t>
            </a:r>
          </a:p>
          <a:p>
            <a:pPr marL="582930" indent="-514350">
              <a:buAutoNum type="arabicParenR"/>
            </a:pPr>
            <a:r>
              <a:rPr lang="en-US" dirty="0" smtClean="0"/>
              <a:t>t4 = t3-88</a:t>
            </a:r>
          </a:p>
          <a:p>
            <a:pPr marL="582930" indent="-514350">
              <a:buAutoNum type="arabicParenR"/>
            </a:pPr>
            <a:r>
              <a:rPr lang="en-US" dirty="0" smtClean="0"/>
              <a:t>a[t4] = 0.0</a:t>
            </a:r>
          </a:p>
          <a:p>
            <a:pPr marL="582930" indent="-514350">
              <a:buAutoNum type="arabicParenR"/>
            </a:pPr>
            <a:r>
              <a:rPr lang="en-US" dirty="0" smtClean="0"/>
              <a:t>j = j + 1</a:t>
            </a:r>
          </a:p>
          <a:p>
            <a:pPr marL="582930" indent="-514350">
              <a:buAutoNum type="arabicParenR"/>
            </a:pPr>
            <a:r>
              <a:rPr lang="en-US" dirty="0" smtClean="0"/>
              <a:t>if j &lt;= 10 </a:t>
            </a:r>
            <a:r>
              <a:rPr lang="en-US" dirty="0" err="1" smtClean="0"/>
              <a:t>goto</a:t>
            </a:r>
            <a:r>
              <a:rPr lang="en-US" dirty="0" smtClean="0"/>
              <a:t> (3)</a:t>
            </a:r>
          </a:p>
          <a:p>
            <a:pPr marL="582930" indent="-514350">
              <a:buAutoNum type="arabicParenR"/>
            </a:pPr>
            <a:r>
              <a:rPr lang="en-US" dirty="0" smtClean="0"/>
              <a:t>i=i+1</a:t>
            </a:r>
          </a:p>
          <a:p>
            <a:pPr marL="582930" indent="-514350">
              <a:buAutoNum type="arabicParenR"/>
            </a:pPr>
            <a:r>
              <a:rPr lang="en-US" dirty="0" smtClean="0"/>
              <a:t>if i &lt;= 10 </a:t>
            </a:r>
            <a:r>
              <a:rPr lang="en-US" dirty="0" err="1" smtClean="0"/>
              <a:t>goto</a:t>
            </a:r>
            <a:r>
              <a:rPr lang="en-US" dirty="0" smtClean="0"/>
              <a:t> (2)</a:t>
            </a:r>
          </a:p>
          <a:p>
            <a:pPr marL="582930" indent="-514350">
              <a:buAutoNum type="arabicParenR"/>
            </a:pPr>
            <a:r>
              <a:rPr lang="en-US" dirty="0" smtClean="0"/>
              <a:t>i=1</a:t>
            </a:r>
          </a:p>
          <a:p>
            <a:pPr marL="582930" indent="-514350">
              <a:buAutoNum type="arabicParenR"/>
            </a:pPr>
            <a:r>
              <a:rPr lang="en-US" dirty="0" smtClean="0"/>
              <a:t>t5=i-1</a:t>
            </a:r>
          </a:p>
          <a:p>
            <a:pPr marL="582930" indent="-514350">
              <a:buAutoNum type="arabicParenR"/>
            </a:pPr>
            <a:r>
              <a:rPr lang="en-US" dirty="0" smtClean="0"/>
              <a:t>t6=88*t5</a:t>
            </a:r>
          </a:p>
          <a:p>
            <a:pPr marL="582930" indent="-514350">
              <a:buAutoNum type="arabicParenR"/>
            </a:pPr>
            <a:r>
              <a:rPr lang="en-US" dirty="0" smtClean="0"/>
              <a:t>a[t6]=1.0</a:t>
            </a:r>
          </a:p>
          <a:p>
            <a:pPr marL="582930" indent="-514350">
              <a:buAutoNum type="arabicParenR"/>
            </a:pPr>
            <a:r>
              <a:rPr lang="en-US" dirty="0" smtClean="0"/>
              <a:t>i=i+1</a:t>
            </a:r>
          </a:p>
          <a:p>
            <a:pPr marL="582930" indent="-514350">
              <a:buAutoNum type="arabicParenR"/>
            </a:pPr>
            <a:r>
              <a:rPr lang="en-US" dirty="0" smtClean="0"/>
              <a:t>if I &lt;=10 </a:t>
            </a:r>
            <a:r>
              <a:rPr lang="en-US" dirty="0" err="1" smtClean="0"/>
              <a:t>goto</a:t>
            </a:r>
            <a:r>
              <a:rPr lang="en-US" dirty="0"/>
              <a:t> </a:t>
            </a:r>
            <a:r>
              <a:rPr lang="en-US" dirty="0" smtClean="0"/>
              <a:t>(13)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986180" y="996341"/>
            <a:ext cx="2057400" cy="254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i = </a:t>
            </a:r>
            <a:r>
              <a:rPr lang="en-US" sz="1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86180" y="1395417"/>
            <a:ext cx="2057400" cy="2595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j = </a:t>
            </a:r>
            <a:r>
              <a:rPr lang="en-US" sz="1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86180" y="1951433"/>
            <a:ext cx="2057400" cy="17823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/>
            <a:r>
              <a:rPr lang="en-US" sz="1600" dirty="0"/>
              <a:t>t1 = 10*I</a:t>
            </a:r>
          </a:p>
          <a:p>
            <a:pPr marL="68580"/>
            <a:r>
              <a:rPr lang="en-US" sz="1600" dirty="0"/>
              <a:t>t2 = t1 + j</a:t>
            </a:r>
          </a:p>
          <a:p>
            <a:pPr marL="68580"/>
            <a:r>
              <a:rPr lang="en-US" sz="1600" dirty="0"/>
              <a:t>t3 = 8*t2</a:t>
            </a:r>
          </a:p>
          <a:p>
            <a:pPr marL="68580"/>
            <a:r>
              <a:rPr lang="en-US" sz="1600" dirty="0"/>
              <a:t>t4 = t3-88</a:t>
            </a:r>
          </a:p>
          <a:p>
            <a:pPr marL="68580"/>
            <a:r>
              <a:rPr lang="en-US" sz="1600" dirty="0"/>
              <a:t>a[t4] = 0.0</a:t>
            </a:r>
          </a:p>
          <a:p>
            <a:pPr marL="68580"/>
            <a:r>
              <a:rPr lang="en-US" sz="1600" dirty="0"/>
              <a:t>j = j + 1</a:t>
            </a:r>
          </a:p>
          <a:p>
            <a:pPr marL="68580"/>
            <a:r>
              <a:rPr lang="en-US" sz="1600" dirty="0"/>
              <a:t>if j &lt;= 10 </a:t>
            </a:r>
            <a:r>
              <a:rPr lang="en-US" sz="1600" dirty="0" err="1"/>
              <a:t>goto</a:t>
            </a:r>
            <a:r>
              <a:rPr lang="en-US" sz="1600" dirty="0"/>
              <a:t> </a:t>
            </a:r>
            <a:r>
              <a:rPr lang="en-US" sz="1600" dirty="0" smtClean="0"/>
              <a:t>B3</a:t>
            </a:r>
            <a:endParaRPr lang="en-U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5986180" y="3946542"/>
            <a:ext cx="2057400" cy="4833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/>
            <a:r>
              <a:rPr lang="en-US" sz="1600" dirty="0"/>
              <a:t>i=i+1</a:t>
            </a:r>
          </a:p>
          <a:p>
            <a:pPr marL="68580"/>
            <a:r>
              <a:rPr lang="en-US" sz="1600" dirty="0"/>
              <a:t>if i &lt;= 10 </a:t>
            </a:r>
            <a:r>
              <a:rPr lang="en-US" sz="1600" dirty="0" err="1"/>
              <a:t>goto</a:t>
            </a:r>
            <a:r>
              <a:rPr lang="en-US" sz="1600" dirty="0"/>
              <a:t> </a:t>
            </a:r>
            <a:r>
              <a:rPr lang="en-US" sz="1600" dirty="0" smtClean="0"/>
              <a:t>B2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5986180" y="4592679"/>
            <a:ext cx="2057400" cy="27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i = </a:t>
            </a:r>
            <a:r>
              <a:rPr lang="en-US" sz="1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86180" y="5223428"/>
            <a:ext cx="2057400" cy="13465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/>
            <a:r>
              <a:rPr lang="en-US" sz="1600" dirty="0"/>
              <a:t>t5=i-1</a:t>
            </a:r>
          </a:p>
          <a:p>
            <a:pPr marL="68580"/>
            <a:r>
              <a:rPr lang="en-US" sz="1600" dirty="0"/>
              <a:t>t6=88*t5</a:t>
            </a:r>
          </a:p>
          <a:p>
            <a:pPr marL="68580"/>
            <a:r>
              <a:rPr lang="en-US" sz="1600" dirty="0"/>
              <a:t>a[t6]=1.0</a:t>
            </a:r>
          </a:p>
          <a:p>
            <a:pPr marL="68580"/>
            <a:r>
              <a:rPr lang="en-US" sz="1600" dirty="0"/>
              <a:t>i=i+1</a:t>
            </a:r>
          </a:p>
          <a:p>
            <a:pPr marL="68580"/>
            <a:r>
              <a:rPr lang="en-US" sz="1600" dirty="0"/>
              <a:t>if I &lt;=10 </a:t>
            </a:r>
            <a:r>
              <a:rPr lang="en-US" sz="1600" dirty="0" err="1"/>
              <a:t>goto</a:t>
            </a:r>
            <a:r>
              <a:rPr lang="en-US" sz="1600" dirty="0"/>
              <a:t> </a:t>
            </a:r>
            <a:r>
              <a:rPr lang="en-US" sz="1600" dirty="0" smtClean="0"/>
              <a:t>B6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5571455" y="914400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>
                <a:sym typeface="Math C" pitchFamily="2" charset="2"/>
              </a:rPr>
              <a:t>1</a:t>
            </a:r>
            <a:endParaRPr lang="en-US" sz="1400" baseline="-25000" dirty="0">
              <a:sym typeface="Math C" pitchFamily="2" charset="2"/>
            </a:endParaRPr>
          </a:p>
        </p:txBody>
      </p:sp>
      <p:cxnSp>
        <p:nvCxnSpPr>
          <p:cNvPr id="13" name="Straight Arrow Connector 12"/>
          <p:cNvCxnSpPr>
            <a:stCxn id="5" idx="2"/>
            <a:endCxn id="6" idx="0"/>
          </p:cNvCxnSpPr>
          <p:nvPr/>
        </p:nvCxnSpPr>
        <p:spPr>
          <a:xfrm>
            <a:off x="7014880" y="1251134"/>
            <a:ext cx="0" cy="144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8" idx="0"/>
          </p:cNvCxnSpPr>
          <p:nvPr/>
        </p:nvCxnSpPr>
        <p:spPr>
          <a:xfrm>
            <a:off x="7014880" y="3733800"/>
            <a:ext cx="0" cy="212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2"/>
            <a:endCxn id="9" idx="0"/>
          </p:cNvCxnSpPr>
          <p:nvPr/>
        </p:nvCxnSpPr>
        <p:spPr>
          <a:xfrm>
            <a:off x="7014880" y="4429936"/>
            <a:ext cx="0" cy="1627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2"/>
            <a:endCxn id="10" idx="0"/>
          </p:cNvCxnSpPr>
          <p:nvPr/>
        </p:nvCxnSpPr>
        <p:spPr>
          <a:xfrm>
            <a:off x="7014880" y="4866735"/>
            <a:ext cx="0" cy="3566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2"/>
            <a:endCxn id="7" idx="0"/>
          </p:cNvCxnSpPr>
          <p:nvPr/>
        </p:nvCxnSpPr>
        <p:spPr>
          <a:xfrm>
            <a:off x="7014880" y="1654975"/>
            <a:ext cx="0" cy="2964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7" idx="3"/>
            <a:endCxn id="7" idx="0"/>
          </p:cNvCxnSpPr>
          <p:nvPr/>
        </p:nvCxnSpPr>
        <p:spPr>
          <a:xfrm flipH="1" flipV="1">
            <a:off x="7014880" y="1951433"/>
            <a:ext cx="1028700" cy="891184"/>
          </a:xfrm>
          <a:prstGeom prst="curvedConnector4">
            <a:avLst>
              <a:gd name="adj1" fmla="val -22222"/>
              <a:gd name="adj2" fmla="val 12565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71455" y="1395417"/>
            <a:ext cx="39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>
                <a:sym typeface="Math C" pitchFamily="2" charset="2"/>
              </a:rPr>
              <a:t>2</a:t>
            </a:r>
            <a:endParaRPr lang="en-US" sz="1400" baseline="-25000" dirty="0">
              <a:sym typeface="Math C" pitchFamily="2" charset="2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543801" y="1987001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>
                <a:sym typeface="Math C" pitchFamily="2" charset="2"/>
              </a:rPr>
              <a:t>3</a:t>
            </a:r>
            <a:endParaRPr lang="en-US" sz="1400" baseline="-25000" dirty="0">
              <a:sym typeface="Math C" pitchFamily="2" charset="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34040" y="3946542"/>
            <a:ext cx="401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>
                <a:sym typeface="Math C" pitchFamily="2" charset="2"/>
              </a:rPr>
              <a:t>4</a:t>
            </a:r>
            <a:endParaRPr lang="en-US" sz="1400" baseline="-25000" dirty="0">
              <a:sym typeface="Math C" pitchFamily="2" charset="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21500" y="4572000"/>
            <a:ext cx="394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>
                <a:sym typeface="Math C" pitchFamily="2" charset="2"/>
              </a:rPr>
              <a:t>5</a:t>
            </a:r>
            <a:endParaRPr lang="en-US" sz="1400" baseline="-25000" dirty="0">
              <a:sym typeface="Math C" pitchFamily="2" charset="2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21500" y="5223428"/>
            <a:ext cx="401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>
                <a:sym typeface="Math C" pitchFamily="2" charset="2"/>
              </a:rPr>
              <a:t>6</a:t>
            </a:r>
            <a:endParaRPr lang="en-US" sz="1400" baseline="-25000" dirty="0">
              <a:sym typeface="Math C" pitchFamily="2" charset="2"/>
            </a:endParaRPr>
          </a:p>
        </p:txBody>
      </p:sp>
      <p:cxnSp>
        <p:nvCxnSpPr>
          <p:cNvPr id="39" name="Curved Connector 38"/>
          <p:cNvCxnSpPr>
            <a:stCxn id="8" idx="3"/>
            <a:endCxn id="6" idx="3"/>
          </p:cNvCxnSpPr>
          <p:nvPr/>
        </p:nvCxnSpPr>
        <p:spPr>
          <a:xfrm flipV="1">
            <a:off x="8043580" y="1525196"/>
            <a:ext cx="12700" cy="2663043"/>
          </a:xfrm>
          <a:prstGeom prst="curvedConnector3">
            <a:avLst>
              <a:gd name="adj1" fmla="val 322810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10" idx="3"/>
            <a:endCxn id="10" idx="0"/>
          </p:cNvCxnSpPr>
          <p:nvPr/>
        </p:nvCxnSpPr>
        <p:spPr>
          <a:xfrm flipH="1" flipV="1">
            <a:off x="7014880" y="5223428"/>
            <a:ext cx="1028700" cy="673299"/>
          </a:xfrm>
          <a:prstGeom prst="curvedConnector4">
            <a:avLst>
              <a:gd name="adj1" fmla="val -22222"/>
              <a:gd name="adj2" fmla="val 13395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181600" y="838200"/>
            <a:ext cx="3581400" cy="5867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514600" y="838200"/>
            <a:ext cx="2667000" cy="5867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6200" y="838200"/>
            <a:ext cx="2438400" cy="5867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for </a:t>
            </a:r>
            <a:r>
              <a:rPr lang="en-US" dirty="0"/>
              <a:t>i from 1 to 10 </a:t>
            </a:r>
            <a:r>
              <a:rPr lang="en-US" b="1" dirty="0"/>
              <a:t>do</a:t>
            </a:r>
          </a:p>
          <a:p>
            <a:r>
              <a:rPr lang="en-US" b="1" dirty="0"/>
              <a:t>  for j </a:t>
            </a:r>
            <a:r>
              <a:rPr lang="en-US" dirty="0"/>
              <a:t>from 1 to 10 </a:t>
            </a:r>
            <a:r>
              <a:rPr lang="en-US" b="1" dirty="0"/>
              <a:t>do</a:t>
            </a:r>
          </a:p>
          <a:p>
            <a:r>
              <a:rPr lang="en-US" dirty="0"/>
              <a:t>    </a:t>
            </a:r>
            <a:r>
              <a:rPr lang="en-US" dirty="0" smtClean="0"/>
              <a:t> a[i</a:t>
            </a:r>
            <a:r>
              <a:rPr lang="en-US" dirty="0"/>
              <a:t>, </a:t>
            </a:r>
            <a:r>
              <a:rPr lang="en-US" i="1" dirty="0"/>
              <a:t>j] </a:t>
            </a:r>
            <a:r>
              <a:rPr lang="en-US" dirty="0"/>
              <a:t>= 0.0;</a:t>
            </a:r>
          </a:p>
          <a:p>
            <a:r>
              <a:rPr lang="en-US" b="1" dirty="0"/>
              <a:t>for </a:t>
            </a:r>
            <a:r>
              <a:rPr lang="en-US" dirty="0"/>
              <a:t>i from 1 to 10 </a:t>
            </a:r>
            <a:r>
              <a:rPr lang="en-US" b="1" dirty="0"/>
              <a:t>do</a:t>
            </a:r>
          </a:p>
          <a:p>
            <a:r>
              <a:rPr lang="en-US" dirty="0"/>
              <a:t>  a[i, i] = 1.0;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88076" y="863165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585374" y="86316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633399" y="461218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CFG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6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</a:t>
            </a:r>
            <a:r>
              <a:rPr lang="en-US" dirty="0" err="1" smtClean="0"/>
              <a:t>Liveness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statement x = y + z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defines</a:t>
            </a:r>
            <a:r>
              <a:rPr lang="en-US" dirty="0" smtClean="0"/>
              <a:t> x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uses</a:t>
            </a:r>
            <a:r>
              <a:rPr lang="en-US" dirty="0" smtClean="0"/>
              <a:t> y and z</a:t>
            </a:r>
          </a:p>
          <a:p>
            <a:r>
              <a:rPr lang="en-US" dirty="0" smtClean="0"/>
              <a:t>A variable x is live at a program point if its value is used at a later point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057400" y="4495800"/>
            <a:ext cx="1866900" cy="1981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y = 42</a:t>
            </a:r>
          </a:p>
          <a:p>
            <a:pPr algn="ctr"/>
            <a:r>
              <a:rPr lang="en-US" sz="2400" dirty="0"/>
              <a:t>z</a:t>
            </a:r>
            <a:r>
              <a:rPr lang="en-US" sz="2400" dirty="0" smtClean="0"/>
              <a:t> = 73</a:t>
            </a:r>
          </a:p>
          <a:p>
            <a:pPr algn="ctr"/>
            <a:r>
              <a:rPr lang="en-US" sz="2400" dirty="0" smtClean="0"/>
              <a:t>x = y + z</a:t>
            </a:r>
          </a:p>
          <a:p>
            <a:pPr algn="ctr"/>
            <a:r>
              <a:rPr lang="en-US" sz="2400" dirty="0" smtClean="0"/>
              <a:t>print(x);</a:t>
            </a:r>
          </a:p>
          <a:p>
            <a:pPr algn="ctr"/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022433" y="5301734"/>
            <a:ext cx="233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is live, y dead, z dead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28371" y="4932402"/>
            <a:ext cx="2064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/>
              <a:t>undef</a:t>
            </a:r>
            <a:r>
              <a:rPr lang="en-US" dirty="0" smtClean="0"/>
              <a:t>, y live, z live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28371" y="4563070"/>
            <a:ext cx="229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/>
              <a:t>undef</a:t>
            </a:r>
            <a:r>
              <a:rPr lang="en-US" dirty="0" smtClean="0"/>
              <a:t>, y live, z </a:t>
            </a:r>
            <a:r>
              <a:rPr lang="en-US" dirty="0" err="1" smtClean="0"/>
              <a:t>undef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45194" y="5688281"/>
            <a:ext cx="2478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is dead, y dead, z dead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69934" y="6342804"/>
            <a:ext cx="3562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(showing state after the statement)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89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Computing </a:t>
            </a:r>
            <a:r>
              <a:rPr lang="en-US" sz="3600" dirty="0" err="1" smtClean="0"/>
              <a:t>Liveness</a:t>
            </a:r>
            <a:r>
              <a:rPr lang="en-US" sz="3600" dirty="0" smtClean="0"/>
              <a:t> Information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between basic blocks – dataflow analysis (next lecture)</a:t>
            </a:r>
          </a:p>
          <a:p>
            <a:endParaRPr lang="en-US" dirty="0"/>
          </a:p>
          <a:p>
            <a:r>
              <a:rPr lang="en-US" dirty="0" smtClean="0"/>
              <a:t>within a single basic block?</a:t>
            </a:r>
          </a:p>
          <a:p>
            <a:r>
              <a:rPr lang="en-US" dirty="0" smtClean="0"/>
              <a:t>idea</a:t>
            </a:r>
          </a:p>
          <a:p>
            <a:pPr lvl="1"/>
            <a:r>
              <a:rPr lang="en-US" dirty="0" smtClean="0"/>
              <a:t>use symbol table to record next-use information</a:t>
            </a:r>
          </a:p>
          <a:p>
            <a:pPr lvl="1"/>
            <a:r>
              <a:rPr lang="en-US" dirty="0" smtClean="0"/>
              <a:t>scan basic block backwards</a:t>
            </a:r>
          </a:p>
          <a:p>
            <a:pPr lvl="1"/>
            <a:r>
              <a:rPr lang="en-US" dirty="0" smtClean="0"/>
              <a:t>update next-use for each variable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5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Computing </a:t>
            </a:r>
            <a:r>
              <a:rPr lang="en-US" sz="3600" dirty="0" err="1" smtClean="0"/>
              <a:t>Liveness</a:t>
            </a:r>
            <a:r>
              <a:rPr lang="en-US" sz="3600" dirty="0" smtClean="0"/>
              <a:t> Information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INPUT: A basic block B of three-address statements.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symbol </a:t>
            </a:r>
            <a:r>
              <a:rPr lang="en-US" dirty="0"/>
              <a:t>table initially shows all </a:t>
            </a:r>
            <a:r>
              <a:rPr lang="en-US" dirty="0" smtClean="0"/>
              <a:t>non-temporary </a:t>
            </a:r>
            <a:r>
              <a:rPr lang="en-US" dirty="0"/>
              <a:t>variables in B as being live on exit.</a:t>
            </a:r>
          </a:p>
          <a:p>
            <a:endParaRPr lang="en-US" dirty="0"/>
          </a:p>
          <a:p>
            <a:r>
              <a:rPr lang="en-US" dirty="0"/>
              <a:t>OUTPUT: At each statement i: x = y + z in B, </a:t>
            </a:r>
            <a:r>
              <a:rPr lang="en-US" dirty="0" err="1" smtClean="0"/>
              <a:t>liveness</a:t>
            </a:r>
            <a:r>
              <a:rPr lang="en-US" dirty="0" smtClean="0"/>
              <a:t> and next-use </a:t>
            </a:r>
            <a:r>
              <a:rPr lang="en-US" dirty="0"/>
              <a:t>information of x, y, and </a:t>
            </a:r>
            <a:r>
              <a:rPr lang="en-US" dirty="0" smtClean="0"/>
              <a:t>z at i.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Start </a:t>
            </a:r>
            <a:r>
              <a:rPr lang="en-US" dirty="0"/>
              <a:t>at the last statement in B and scan </a:t>
            </a:r>
            <a:r>
              <a:rPr lang="en-US" dirty="0" smtClean="0"/>
              <a:t>backwards</a:t>
            </a:r>
            <a:endParaRPr lang="en-US" dirty="0"/>
          </a:p>
          <a:p>
            <a:pPr lvl="1"/>
            <a:r>
              <a:rPr lang="en-US" dirty="0"/>
              <a:t>At each statement i: x = y + z in B, we do the following:</a:t>
            </a:r>
          </a:p>
          <a:p>
            <a:pPr marL="912114" lvl="1" indent="-514350">
              <a:buFont typeface="+mj-lt"/>
              <a:buAutoNum type="arabicPeriod"/>
            </a:pPr>
            <a:r>
              <a:rPr lang="en-US" dirty="0" smtClean="0"/>
              <a:t>Attach </a:t>
            </a:r>
            <a:r>
              <a:rPr lang="en-US" dirty="0"/>
              <a:t>to </a:t>
            </a:r>
            <a:r>
              <a:rPr lang="en-US" dirty="0" smtClean="0"/>
              <a:t>i </a:t>
            </a:r>
            <a:r>
              <a:rPr lang="en-US" dirty="0"/>
              <a:t>the information currently found in the symbol table regarding the next use and </a:t>
            </a:r>
            <a:r>
              <a:rPr lang="en-US" dirty="0" err="1"/>
              <a:t>liveness</a:t>
            </a:r>
            <a:r>
              <a:rPr lang="en-US" dirty="0"/>
              <a:t> of x, y, and </a:t>
            </a:r>
            <a:r>
              <a:rPr lang="en-US" dirty="0" smtClean="0"/>
              <a:t>z.</a:t>
            </a:r>
            <a:endParaRPr lang="en-US" dirty="0"/>
          </a:p>
          <a:p>
            <a:pPr marL="912114" lvl="1" indent="-514350">
              <a:buFont typeface="+mj-lt"/>
              <a:buAutoNum type="arabicPeriod"/>
            </a:pPr>
            <a:r>
              <a:rPr lang="en-US" dirty="0" smtClean="0"/>
              <a:t>In </a:t>
            </a:r>
            <a:r>
              <a:rPr lang="en-US" dirty="0"/>
              <a:t>the symbol table, set x to "not live" and "no next use</a:t>
            </a:r>
            <a:r>
              <a:rPr lang="en-US" dirty="0" smtClean="0"/>
              <a:t>.“</a:t>
            </a:r>
          </a:p>
          <a:p>
            <a:pPr marL="912114" lvl="1" indent="-514350">
              <a:buFont typeface="+mj-lt"/>
              <a:buAutoNum type="arabicPeriod"/>
            </a:pPr>
            <a:r>
              <a:rPr lang="en-US" dirty="0" smtClean="0"/>
              <a:t>In </a:t>
            </a:r>
            <a:r>
              <a:rPr lang="en-US" dirty="0"/>
              <a:t>the symbol table, set y and z to "live" and the next uses of y and z </a:t>
            </a:r>
            <a:r>
              <a:rPr lang="en-US" dirty="0" smtClean="0"/>
              <a:t>to 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3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7499-AB11-4296-A4A5-8F248822366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here</a:t>
            </a:r>
            <a:endParaRPr lang="en-US" dirty="0"/>
          </a:p>
        </p:txBody>
      </p:sp>
      <p:grpSp>
        <p:nvGrpSpPr>
          <p:cNvPr id="408598" name="Group 22"/>
          <p:cNvGrpSpPr>
            <a:grpSpLocks/>
          </p:cNvGrpSpPr>
          <p:nvPr/>
        </p:nvGrpSpPr>
        <p:grpSpPr bwMode="auto">
          <a:xfrm>
            <a:off x="7335838" y="2481263"/>
            <a:ext cx="1693862" cy="1409700"/>
            <a:chOff x="4621" y="1503"/>
            <a:chExt cx="1067" cy="888"/>
          </a:xfrm>
        </p:grpSpPr>
        <p:sp>
          <p:nvSpPr>
            <p:cNvPr id="408579" name="Text Box 3"/>
            <p:cNvSpPr txBox="1">
              <a:spLocks noChangeArrowheads="1"/>
            </p:cNvSpPr>
            <p:nvPr/>
          </p:nvSpPr>
          <p:spPr bwMode="auto">
            <a:xfrm>
              <a:off x="4621" y="1503"/>
              <a:ext cx="1067" cy="8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Executable 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code</a:t>
              </a:r>
            </a:p>
          </p:txBody>
        </p:sp>
        <p:sp>
          <p:nvSpPr>
            <p:cNvPr id="408580" name="Text Box 4"/>
            <p:cNvSpPr txBox="1">
              <a:spLocks noChangeArrowheads="1"/>
            </p:cNvSpPr>
            <p:nvPr/>
          </p:nvSpPr>
          <p:spPr bwMode="auto">
            <a:xfrm>
              <a:off x="5228" y="1514"/>
              <a:ext cx="460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exe</a:t>
              </a:r>
            </a:p>
          </p:txBody>
        </p:sp>
      </p:grpSp>
      <p:grpSp>
        <p:nvGrpSpPr>
          <p:cNvPr id="408597" name="Group 21"/>
          <p:cNvGrpSpPr>
            <a:grpSpLocks/>
          </p:cNvGrpSpPr>
          <p:nvPr/>
        </p:nvGrpSpPr>
        <p:grpSpPr bwMode="auto">
          <a:xfrm>
            <a:off x="250825" y="2481263"/>
            <a:ext cx="1392238" cy="1409700"/>
            <a:chOff x="149" y="1503"/>
            <a:chExt cx="877" cy="888"/>
          </a:xfrm>
        </p:grpSpPr>
        <p:sp>
          <p:nvSpPr>
            <p:cNvPr id="408581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8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Source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text </a:t>
              </a:r>
            </a:p>
          </p:txBody>
        </p:sp>
        <p:sp>
          <p:nvSpPr>
            <p:cNvPr id="408582" name="Text Box 6"/>
            <p:cNvSpPr txBox="1">
              <a:spLocks noChangeArrowheads="1"/>
            </p:cNvSpPr>
            <p:nvPr/>
          </p:nvSpPr>
          <p:spPr bwMode="auto">
            <a:xfrm>
              <a:off x="564" y="1503"/>
              <a:ext cx="458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txt</a:t>
              </a:r>
            </a:p>
          </p:txBody>
        </p:sp>
      </p:grpSp>
      <p:cxnSp>
        <p:nvCxnSpPr>
          <p:cNvPr id="408585" name="AutoShape 9"/>
          <p:cNvCxnSpPr>
            <a:cxnSpLocks noChangeShapeType="1"/>
            <a:stCxn id="408581" idx="3"/>
            <a:endCxn id="408589" idx="1"/>
          </p:cNvCxnSpPr>
          <p:nvPr/>
        </p:nvCxnSpPr>
        <p:spPr bwMode="auto">
          <a:xfrm flipV="1">
            <a:off x="1662113" y="3181350"/>
            <a:ext cx="212725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8586" name="AutoShape 10"/>
          <p:cNvCxnSpPr>
            <a:cxnSpLocks noChangeShapeType="1"/>
            <a:stCxn id="408589" idx="3"/>
            <a:endCxn id="408579" idx="1"/>
          </p:cNvCxnSpPr>
          <p:nvPr/>
        </p:nvCxnSpPr>
        <p:spPr bwMode="auto">
          <a:xfrm>
            <a:off x="7088188" y="3181350"/>
            <a:ext cx="228600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87" name="Text Box 11"/>
          <p:cNvSpPr txBox="1">
            <a:spLocks noChangeArrowheads="1"/>
          </p:cNvSpPr>
          <p:nvPr/>
        </p:nvSpPr>
        <p:spPr bwMode="auto">
          <a:xfrm>
            <a:off x="3431245" y="1837765"/>
            <a:ext cx="2109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Compiler</a:t>
            </a:r>
          </a:p>
        </p:txBody>
      </p:sp>
      <p:cxnSp>
        <p:nvCxnSpPr>
          <p:cNvPr id="408588" name="AutoShape 12"/>
          <p:cNvCxnSpPr>
            <a:cxnSpLocks noChangeShapeType="1"/>
            <a:stCxn id="408589" idx="1"/>
            <a:endCxn id="408589" idx="1"/>
          </p:cNvCxnSpPr>
          <p:nvPr/>
        </p:nvCxnSpPr>
        <p:spPr bwMode="auto">
          <a:xfrm>
            <a:off x="1874838" y="3181350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89" name="Rectangle 13"/>
          <p:cNvSpPr>
            <a:spLocks noChangeArrowheads="1"/>
          </p:cNvSpPr>
          <p:nvPr/>
        </p:nvSpPr>
        <p:spPr bwMode="auto">
          <a:xfrm>
            <a:off x="1893888" y="2324100"/>
            <a:ext cx="5175250" cy="17145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2057400" y="2438400"/>
            <a:ext cx="7620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989781" y="2438400"/>
            <a:ext cx="779462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Syntax Analysis</a:t>
            </a:r>
          </a:p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Parsing</a:t>
            </a: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3939623" y="2438400"/>
            <a:ext cx="805966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Semantic</a:t>
            </a:r>
            <a:br>
              <a:rPr lang="en-US" sz="1200" dirty="0" smtClean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4915969" y="2438400"/>
            <a:ext cx="70485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Inter.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Rep.</a:t>
            </a:r>
          </a:p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(IR)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5791200" y="2438400"/>
            <a:ext cx="1066800" cy="1447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FFFF00"/>
                </a:solidFill>
                <a:latin typeface="Tahoma" pitchFamily="34" charset="0"/>
              </a:rPr>
              <a:t>Code</a:t>
            </a:r>
          </a:p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FFFF00"/>
                </a:solidFill>
                <a:latin typeface="Tahoma" pitchFamily="34" charset="0"/>
              </a:rPr>
              <a:t>Gen.</a:t>
            </a:r>
          </a:p>
        </p:txBody>
      </p:sp>
    </p:spTree>
    <p:extLst>
      <p:ext uri="{BB962C8B-B14F-4D97-AF65-F5344CB8AC3E}">
        <p14:creationId xmlns:p14="http://schemas.microsoft.com/office/powerpoint/2010/main" val="343953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Computing </a:t>
            </a:r>
            <a:r>
              <a:rPr lang="en-US" sz="3600" dirty="0" err="1" smtClean="0"/>
              <a:t>Liveness</a:t>
            </a:r>
            <a:r>
              <a:rPr lang="en-US" sz="3600" dirty="0" smtClean="0"/>
              <a:t> Information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271224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Start </a:t>
            </a:r>
            <a:r>
              <a:rPr lang="en-US" dirty="0"/>
              <a:t>at the last statement in B and scan </a:t>
            </a:r>
            <a:r>
              <a:rPr lang="en-US" dirty="0" smtClean="0"/>
              <a:t>backwards</a:t>
            </a:r>
            <a:endParaRPr lang="en-US" dirty="0"/>
          </a:p>
          <a:p>
            <a:pPr lvl="1"/>
            <a:r>
              <a:rPr lang="en-US" dirty="0"/>
              <a:t>At each statement i: x = y + z in B, we do the following:</a:t>
            </a:r>
          </a:p>
          <a:p>
            <a:pPr marL="912114" lvl="1" indent="-514350">
              <a:buFont typeface="+mj-lt"/>
              <a:buAutoNum type="arabicPeriod"/>
            </a:pPr>
            <a:r>
              <a:rPr lang="en-US" dirty="0" smtClean="0"/>
              <a:t>Attach </a:t>
            </a:r>
            <a:r>
              <a:rPr lang="en-US" dirty="0"/>
              <a:t>to </a:t>
            </a:r>
            <a:r>
              <a:rPr lang="en-US" dirty="0" smtClean="0"/>
              <a:t>i </a:t>
            </a:r>
            <a:r>
              <a:rPr lang="en-US" dirty="0"/>
              <a:t>the information currently found in the symbol table regarding the next use and </a:t>
            </a:r>
            <a:r>
              <a:rPr lang="en-US" dirty="0" err="1"/>
              <a:t>liveness</a:t>
            </a:r>
            <a:r>
              <a:rPr lang="en-US" dirty="0"/>
              <a:t> of x, y, and </a:t>
            </a:r>
            <a:r>
              <a:rPr lang="en-US" dirty="0" smtClean="0"/>
              <a:t>z.</a:t>
            </a:r>
            <a:endParaRPr lang="en-US" dirty="0"/>
          </a:p>
          <a:p>
            <a:pPr marL="912114" lvl="1" indent="-514350">
              <a:buFont typeface="+mj-lt"/>
              <a:buAutoNum type="arabicPeriod"/>
            </a:pPr>
            <a:r>
              <a:rPr lang="en-US" dirty="0" smtClean="0"/>
              <a:t>In </a:t>
            </a:r>
            <a:r>
              <a:rPr lang="en-US" dirty="0"/>
              <a:t>the symbol table, set x to "not live" and "no next use</a:t>
            </a:r>
            <a:r>
              <a:rPr lang="en-US" dirty="0" smtClean="0"/>
              <a:t>.“</a:t>
            </a:r>
          </a:p>
          <a:p>
            <a:pPr marL="912114" lvl="1" indent="-514350">
              <a:buFont typeface="+mj-lt"/>
              <a:buAutoNum type="arabicPeriod"/>
            </a:pPr>
            <a:r>
              <a:rPr lang="en-US" dirty="0" smtClean="0"/>
              <a:t>In </a:t>
            </a:r>
            <a:r>
              <a:rPr lang="en-US" dirty="0"/>
              <a:t>the symbol table, set y and z to "live" and the next uses of y and z </a:t>
            </a:r>
            <a:r>
              <a:rPr lang="en-US" dirty="0" smtClean="0"/>
              <a:t>to 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89074" y="6320135"/>
            <a:ext cx="5554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can we change the order between 2 and 3?</a:t>
            </a:r>
            <a:endParaRPr lang="en-US" sz="2400" dirty="0"/>
          </a:p>
        </p:txBody>
      </p:sp>
      <p:sp>
        <p:nvSpPr>
          <p:cNvPr id="20" name="Rounded Rectangle 19"/>
          <p:cNvSpPr/>
          <p:nvPr/>
        </p:nvSpPr>
        <p:spPr>
          <a:xfrm>
            <a:off x="3733800" y="4495800"/>
            <a:ext cx="1981200" cy="1676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 x = 1</a:t>
            </a:r>
          </a:p>
          <a:p>
            <a:r>
              <a:rPr lang="en-US" sz="2400" dirty="0"/>
              <a:t> y = x + 3</a:t>
            </a:r>
          </a:p>
          <a:p>
            <a:r>
              <a:rPr lang="en-US" sz="2400" dirty="0"/>
              <a:t> z = x * 3</a:t>
            </a:r>
          </a:p>
          <a:p>
            <a:r>
              <a:rPr lang="en-US" sz="2400" dirty="0"/>
              <a:t> x = </a:t>
            </a:r>
            <a:r>
              <a:rPr lang="en-US" sz="2400" dirty="0" smtClean="0"/>
              <a:t>x </a:t>
            </a:r>
            <a:r>
              <a:rPr lang="en-US" sz="2400" dirty="0"/>
              <a:t>* z</a:t>
            </a:r>
          </a:p>
        </p:txBody>
      </p:sp>
    </p:spTree>
    <p:extLst>
      <p:ext uri="{BB962C8B-B14F-4D97-AF65-F5344CB8AC3E}">
        <p14:creationId xmlns:p14="http://schemas.microsoft.com/office/powerpoint/2010/main" val="30925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2064"/>
            <a:ext cx="8001000" cy="914400"/>
          </a:xfrm>
        </p:spPr>
        <p:txBody>
          <a:bodyPr/>
          <a:lstStyle/>
          <a:p>
            <a:r>
              <a:rPr lang="en-US" sz="3600" dirty="0"/>
              <a:t>common-</a:t>
            </a:r>
            <a:r>
              <a:rPr lang="en-US" sz="3600" dirty="0" err="1"/>
              <a:t>subexpression</a:t>
            </a:r>
            <a:r>
              <a:rPr lang="en-US" sz="3600" dirty="0"/>
              <a:t> elimination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common-</a:t>
            </a:r>
            <a:r>
              <a:rPr lang="en-US" dirty="0" err="1" smtClean="0"/>
              <a:t>subexpression</a:t>
            </a:r>
            <a:r>
              <a:rPr lang="en-US" dirty="0" smtClean="0"/>
              <a:t> elimination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47800" y="2743199"/>
            <a:ext cx="1981200" cy="1676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a = b + c</a:t>
            </a:r>
          </a:p>
          <a:p>
            <a:r>
              <a:rPr lang="en-US" sz="2400" dirty="0" smtClean="0"/>
              <a:t>b = a – d</a:t>
            </a:r>
          </a:p>
          <a:p>
            <a:r>
              <a:rPr lang="en-US" sz="2400" dirty="0" smtClean="0"/>
              <a:t>c = b + c</a:t>
            </a:r>
          </a:p>
          <a:p>
            <a:r>
              <a:rPr lang="en-US" sz="2400" dirty="0" smtClean="0"/>
              <a:t>d = a - 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05400" y="2743199"/>
            <a:ext cx="1981200" cy="1676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a = b + c</a:t>
            </a:r>
          </a:p>
          <a:p>
            <a:r>
              <a:rPr lang="en-US" sz="2400" dirty="0" smtClean="0"/>
              <a:t>b = a – d</a:t>
            </a:r>
          </a:p>
          <a:p>
            <a:r>
              <a:rPr lang="en-US" sz="2400" dirty="0" smtClean="0"/>
              <a:t>c = b + c</a:t>
            </a:r>
          </a:p>
          <a:p>
            <a:r>
              <a:rPr lang="en-US" sz="2400" dirty="0" smtClean="0"/>
              <a:t>d = </a:t>
            </a:r>
            <a:r>
              <a:rPr lang="en-US" sz="2400" dirty="0" smtClean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733800" y="3276599"/>
            <a:ext cx="1143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0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DAG Representation of Basic Blocks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38200" y="1905000"/>
            <a:ext cx="1905000" cy="2819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 = b + c</a:t>
            </a:r>
          </a:p>
          <a:p>
            <a:pPr algn="ctr"/>
            <a:r>
              <a:rPr lang="en-US" sz="2000" dirty="0" smtClean="0"/>
              <a:t>b = a - d</a:t>
            </a:r>
          </a:p>
          <a:p>
            <a:pPr algn="ctr"/>
            <a:r>
              <a:rPr lang="en-US" sz="2000" dirty="0"/>
              <a:t> </a:t>
            </a:r>
            <a:r>
              <a:rPr lang="en-US" sz="2000" dirty="0" smtClean="0"/>
              <a:t>c = b + c</a:t>
            </a:r>
          </a:p>
          <a:p>
            <a:pPr algn="ctr"/>
            <a:r>
              <a:rPr lang="en-US" sz="2000" dirty="0" smtClean="0"/>
              <a:t>d = a - d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3048000" y="1905000"/>
            <a:ext cx="5638800" cy="441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3962400" y="5437127"/>
            <a:ext cx="762000" cy="533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b0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492945" y="5437127"/>
            <a:ext cx="762000" cy="533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c0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428506" y="4449496"/>
            <a:ext cx="762000" cy="533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936673" y="4430302"/>
            <a:ext cx="762000" cy="533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d0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9" idx="4"/>
            <a:endCxn id="7" idx="0"/>
          </p:cNvCxnSpPr>
          <p:nvPr/>
        </p:nvCxnSpPr>
        <p:spPr>
          <a:xfrm flipH="1">
            <a:off x="4343400" y="4982896"/>
            <a:ext cx="466106" cy="4542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4"/>
            <a:endCxn id="8" idx="0"/>
          </p:cNvCxnSpPr>
          <p:nvPr/>
        </p:nvCxnSpPr>
        <p:spPr>
          <a:xfrm>
            <a:off x="4809506" y="4982896"/>
            <a:ext cx="1064439" cy="4542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293921" y="3388633"/>
            <a:ext cx="762000" cy="533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-</a:t>
            </a:r>
            <a:endParaRPr lang="en-US" b="1" dirty="0"/>
          </a:p>
        </p:txBody>
      </p:sp>
      <p:cxnSp>
        <p:nvCxnSpPr>
          <p:cNvPr id="19" name="Straight Arrow Connector 18"/>
          <p:cNvCxnSpPr>
            <a:stCxn id="18" idx="4"/>
            <a:endCxn id="9" idx="0"/>
          </p:cNvCxnSpPr>
          <p:nvPr/>
        </p:nvCxnSpPr>
        <p:spPr>
          <a:xfrm flipH="1">
            <a:off x="4809506" y="3922033"/>
            <a:ext cx="865415" cy="527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4"/>
            <a:endCxn id="10" idx="0"/>
          </p:cNvCxnSpPr>
          <p:nvPr/>
        </p:nvCxnSpPr>
        <p:spPr>
          <a:xfrm>
            <a:off x="5674921" y="3922033"/>
            <a:ext cx="642752" cy="508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6096000" y="2312927"/>
            <a:ext cx="762000" cy="533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30" idx="4"/>
            <a:endCxn id="18" idx="0"/>
          </p:cNvCxnSpPr>
          <p:nvPr/>
        </p:nvCxnSpPr>
        <p:spPr>
          <a:xfrm flipH="1">
            <a:off x="5674921" y="2846327"/>
            <a:ext cx="802079" cy="542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201392" y="4512336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39" name="Curved Connector 38"/>
          <p:cNvCxnSpPr>
            <a:stCxn id="30" idx="6"/>
            <a:endCxn id="8" idx="6"/>
          </p:cNvCxnSpPr>
          <p:nvPr/>
        </p:nvCxnSpPr>
        <p:spPr>
          <a:xfrm flipH="1">
            <a:off x="6254945" y="2579627"/>
            <a:ext cx="603055" cy="3124200"/>
          </a:xfrm>
          <a:prstGeom prst="curvedConnector3">
            <a:avLst>
              <a:gd name="adj1" fmla="val -3790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096000" y="347066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b,d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858000" y="2209800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1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DAG Representation of Basic Blocks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38200" y="1905000"/>
            <a:ext cx="1905000" cy="2819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 = b + c</a:t>
            </a:r>
          </a:p>
          <a:p>
            <a:pPr algn="ctr"/>
            <a:r>
              <a:rPr lang="en-US" sz="2000" dirty="0" smtClean="0"/>
              <a:t>b = b - d</a:t>
            </a:r>
          </a:p>
          <a:p>
            <a:pPr algn="ctr"/>
            <a:r>
              <a:rPr lang="en-US" sz="2000" dirty="0" smtClean="0"/>
              <a:t>c = c + d</a:t>
            </a:r>
          </a:p>
          <a:p>
            <a:pPr algn="ctr"/>
            <a:r>
              <a:rPr lang="en-US" sz="2000" dirty="0" smtClean="0"/>
              <a:t>e = b + c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3048000" y="1905000"/>
            <a:ext cx="5638800" cy="441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3429000" y="4865914"/>
            <a:ext cx="762000" cy="533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b0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488023" y="4865914"/>
            <a:ext cx="762000" cy="533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c0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895106" y="3878283"/>
            <a:ext cx="762000" cy="533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267031" y="4866720"/>
            <a:ext cx="762000" cy="533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d0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9" idx="4"/>
            <a:endCxn id="7" idx="0"/>
          </p:cNvCxnSpPr>
          <p:nvPr/>
        </p:nvCxnSpPr>
        <p:spPr>
          <a:xfrm flipH="1">
            <a:off x="3810000" y="4411683"/>
            <a:ext cx="466106" cy="4542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4"/>
            <a:endCxn id="8" idx="0"/>
          </p:cNvCxnSpPr>
          <p:nvPr/>
        </p:nvCxnSpPr>
        <p:spPr>
          <a:xfrm>
            <a:off x="4276106" y="4411683"/>
            <a:ext cx="1592917" cy="4542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488023" y="3859089"/>
            <a:ext cx="762000" cy="533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-</a:t>
            </a:r>
            <a:endParaRPr lang="en-US" b="1" dirty="0"/>
          </a:p>
        </p:txBody>
      </p:sp>
      <p:cxnSp>
        <p:nvCxnSpPr>
          <p:cNvPr id="19" name="Straight Arrow Connector 18"/>
          <p:cNvCxnSpPr>
            <a:stCxn id="18" idx="4"/>
            <a:endCxn id="7" idx="6"/>
          </p:cNvCxnSpPr>
          <p:nvPr/>
        </p:nvCxnSpPr>
        <p:spPr>
          <a:xfrm flipH="1">
            <a:off x="4191000" y="4392489"/>
            <a:ext cx="1678023" cy="740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4"/>
            <a:endCxn id="10" idx="1"/>
          </p:cNvCxnSpPr>
          <p:nvPr/>
        </p:nvCxnSpPr>
        <p:spPr>
          <a:xfrm>
            <a:off x="5869023" y="4392489"/>
            <a:ext cx="1509600" cy="5523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7267031" y="3826535"/>
            <a:ext cx="762000" cy="533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30" idx="4"/>
            <a:endCxn id="8" idx="7"/>
          </p:cNvCxnSpPr>
          <p:nvPr/>
        </p:nvCxnSpPr>
        <p:spPr>
          <a:xfrm flipH="1">
            <a:off x="6138431" y="4359935"/>
            <a:ext cx="1509600" cy="5840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667992" y="3941123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245102" y="390856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020144" y="3908569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36" name="Straight Arrow Connector 35"/>
          <p:cNvCxnSpPr>
            <a:stCxn id="30" idx="4"/>
            <a:endCxn id="10" idx="0"/>
          </p:cNvCxnSpPr>
          <p:nvPr/>
        </p:nvCxnSpPr>
        <p:spPr>
          <a:xfrm>
            <a:off x="7648031" y="4359935"/>
            <a:ext cx="0" cy="5067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513919" y="2743200"/>
            <a:ext cx="762000" cy="533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cxnSp>
        <p:nvCxnSpPr>
          <p:cNvPr id="44" name="Straight Arrow Connector 43"/>
          <p:cNvCxnSpPr>
            <a:stCxn id="43" idx="4"/>
            <a:endCxn id="18" idx="0"/>
          </p:cNvCxnSpPr>
          <p:nvPr/>
        </p:nvCxnSpPr>
        <p:spPr>
          <a:xfrm flipH="1">
            <a:off x="5869023" y="3276600"/>
            <a:ext cx="1025896" cy="5824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3" idx="4"/>
            <a:endCxn id="30" idx="0"/>
          </p:cNvCxnSpPr>
          <p:nvPr/>
        </p:nvCxnSpPr>
        <p:spPr>
          <a:xfrm>
            <a:off x="6894919" y="3276600"/>
            <a:ext cx="753112" cy="5499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301649" y="28252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67033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algebraic identities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47800" y="2286000"/>
            <a:ext cx="1981200" cy="1676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a = x^2</a:t>
            </a:r>
          </a:p>
          <a:p>
            <a:r>
              <a:rPr lang="en-US" sz="2400" dirty="0" smtClean="0"/>
              <a:t>b = x*2</a:t>
            </a:r>
          </a:p>
          <a:p>
            <a:r>
              <a:rPr lang="en-US" sz="2400" dirty="0" smtClean="0"/>
              <a:t>c = x/2</a:t>
            </a:r>
          </a:p>
          <a:p>
            <a:r>
              <a:rPr lang="en-US" sz="2400" dirty="0" smtClean="0"/>
              <a:t>d = 1*x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05400" y="2286000"/>
            <a:ext cx="1981200" cy="1676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a = x*x</a:t>
            </a:r>
          </a:p>
          <a:p>
            <a:r>
              <a:rPr lang="en-US" sz="2400" dirty="0" smtClean="0"/>
              <a:t>b = </a:t>
            </a:r>
            <a:r>
              <a:rPr lang="en-US" sz="2400" dirty="0" err="1" smtClean="0"/>
              <a:t>x+x</a:t>
            </a:r>
            <a:endParaRPr lang="en-US" sz="2400" dirty="0" smtClean="0"/>
          </a:p>
          <a:p>
            <a:r>
              <a:rPr lang="en-US" sz="2400" dirty="0" smtClean="0"/>
              <a:t>c = x*0.5</a:t>
            </a:r>
          </a:p>
          <a:p>
            <a:r>
              <a:rPr lang="en-US" sz="2400" dirty="0" smtClean="0"/>
              <a:t>d = </a:t>
            </a:r>
            <a:r>
              <a:rPr lang="en-US" sz="2400" dirty="0">
                <a:solidFill>
                  <a:schemeClr val="tx1"/>
                </a:solidFill>
              </a:rPr>
              <a:t>x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733800" y="2819400"/>
            <a:ext cx="1143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6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code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registers </a:t>
            </a:r>
          </a:p>
          <a:p>
            <a:pPr lvl="1"/>
            <a:r>
              <a:rPr lang="en-US" dirty="0" smtClean="0"/>
              <a:t>used as operands of instructions</a:t>
            </a:r>
          </a:p>
          <a:p>
            <a:pPr lvl="1"/>
            <a:r>
              <a:rPr lang="en-US" dirty="0" smtClean="0"/>
              <a:t>can be used to store temporary results</a:t>
            </a:r>
          </a:p>
          <a:p>
            <a:pPr lvl="1"/>
            <a:r>
              <a:rPr lang="en-US" dirty="0" smtClean="0"/>
              <a:t>can (should) be used as loop indexes due to frequent arithmetic operation </a:t>
            </a:r>
          </a:p>
          <a:p>
            <a:pPr lvl="1"/>
            <a:r>
              <a:rPr lang="en-US" dirty="0" smtClean="0"/>
              <a:t>used to manage administrative info (e.g., runtime stack)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number of registers is limited</a:t>
            </a:r>
          </a:p>
          <a:p>
            <a:r>
              <a:rPr lang="en-US" dirty="0" smtClean="0"/>
              <a:t>need to allocate them in a clever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8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code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machine instructions of the form</a:t>
            </a:r>
          </a:p>
          <a:p>
            <a:r>
              <a:rPr lang="en-US" dirty="0" smtClean="0"/>
              <a:t>LD </a:t>
            </a:r>
            <a:r>
              <a:rPr lang="en-US" dirty="0" err="1" smtClean="0"/>
              <a:t>reg</a:t>
            </a:r>
            <a:r>
              <a:rPr lang="en-US" dirty="0" smtClean="0"/>
              <a:t>, </a:t>
            </a:r>
            <a:r>
              <a:rPr lang="en-US" dirty="0" err="1" smtClean="0"/>
              <a:t>mem</a:t>
            </a:r>
            <a:endParaRPr lang="en-US" dirty="0" smtClean="0"/>
          </a:p>
          <a:p>
            <a:r>
              <a:rPr lang="en-US" dirty="0" smtClean="0"/>
              <a:t>ST </a:t>
            </a:r>
            <a:r>
              <a:rPr lang="en-US" dirty="0" err="1" smtClean="0"/>
              <a:t>mem</a:t>
            </a:r>
            <a:r>
              <a:rPr lang="en-US" dirty="0" smtClean="0"/>
              <a:t>, </a:t>
            </a:r>
            <a:r>
              <a:rPr lang="en-US" dirty="0" err="1" smtClean="0"/>
              <a:t>reg</a:t>
            </a:r>
            <a:endParaRPr lang="en-US" dirty="0" smtClean="0"/>
          </a:p>
          <a:p>
            <a:r>
              <a:rPr lang="en-US" dirty="0" smtClean="0"/>
              <a:t>OP </a:t>
            </a:r>
            <a:r>
              <a:rPr lang="en-US" dirty="0" err="1" smtClean="0"/>
              <a:t>reg,reg,reg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further assume that we have all registers available for our use</a:t>
            </a:r>
          </a:p>
          <a:p>
            <a:pPr lvl="1"/>
            <a:r>
              <a:rPr lang="en-US" dirty="0" smtClean="0"/>
              <a:t>ignore registers allocated for stack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3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code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translate each 3AC instruction separately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>
                <a:solidFill>
                  <a:srgbClr val="FFFF00"/>
                </a:solidFill>
              </a:rPr>
              <a:t>register descriptor </a:t>
            </a:r>
            <a:r>
              <a:rPr lang="en-US" dirty="0"/>
              <a:t>keeps track of the </a:t>
            </a:r>
            <a:r>
              <a:rPr lang="en-US" dirty="0" smtClean="0"/>
              <a:t>variable names </a:t>
            </a:r>
            <a:r>
              <a:rPr lang="en-US" dirty="0"/>
              <a:t>whose current value is in that register. </a:t>
            </a:r>
            <a:endParaRPr lang="en-US" dirty="0" smtClean="0"/>
          </a:p>
          <a:p>
            <a:pPr lvl="1"/>
            <a:r>
              <a:rPr lang="en-US" dirty="0" smtClean="0"/>
              <a:t>we use </a:t>
            </a:r>
            <a:r>
              <a:rPr lang="en-US" dirty="0"/>
              <a:t>only </a:t>
            </a:r>
            <a:r>
              <a:rPr lang="en-US" dirty="0" smtClean="0"/>
              <a:t>those registers </a:t>
            </a:r>
            <a:r>
              <a:rPr lang="en-US" dirty="0"/>
              <a:t>that are available for local use within a basic block, we </a:t>
            </a:r>
            <a:r>
              <a:rPr lang="en-US" dirty="0" smtClean="0"/>
              <a:t>assume that </a:t>
            </a:r>
            <a:r>
              <a:rPr lang="en-US" dirty="0"/>
              <a:t>initially, all register descriptors are empty. </a:t>
            </a:r>
            <a:endParaRPr lang="en-US" dirty="0" smtClean="0"/>
          </a:p>
          <a:p>
            <a:pPr lvl="1"/>
            <a:r>
              <a:rPr lang="en-US" dirty="0" smtClean="0"/>
              <a:t>As code generation progresses</a:t>
            </a:r>
            <a:r>
              <a:rPr lang="en-US" dirty="0"/>
              <a:t>, each register will hold the value of zero or more names.</a:t>
            </a:r>
          </a:p>
          <a:p>
            <a:r>
              <a:rPr lang="en-US" dirty="0" smtClean="0"/>
              <a:t>For </a:t>
            </a:r>
            <a:r>
              <a:rPr lang="en-US" dirty="0"/>
              <a:t>each program variable, an </a:t>
            </a:r>
            <a:r>
              <a:rPr lang="en-US" dirty="0">
                <a:solidFill>
                  <a:srgbClr val="FFFF00"/>
                </a:solidFill>
              </a:rPr>
              <a:t>address descriptor </a:t>
            </a:r>
            <a:r>
              <a:rPr lang="en-US" dirty="0"/>
              <a:t>keeps track of the </a:t>
            </a:r>
            <a:r>
              <a:rPr lang="en-US" dirty="0" smtClean="0"/>
              <a:t>location or </a:t>
            </a:r>
            <a:r>
              <a:rPr lang="en-US" dirty="0"/>
              <a:t>locations where the current value of that variable can be found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location </a:t>
            </a:r>
            <a:r>
              <a:rPr lang="en-US" dirty="0" smtClean="0"/>
              <a:t>may be </a:t>
            </a:r>
            <a:r>
              <a:rPr lang="en-US" dirty="0"/>
              <a:t>a register, a memory address, a stack location, </a:t>
            </a:r>
            <a:r>
              <a:rPr lang="en-US" dirty="0" smtClean="0"/>
              <a:t>or some </a:t>
            </a:r>
            <a:r>
              <a:rPr lang="en-US" dirty="0"/>
              <a:t>set of more than one of </a:t>
            </a:r>
            <a:r>
              <a:rPr lang="en-US" dirty="0" smtClean="0"/>
              <a:t>these </a:t>
            </a:r>
          </a:p>
          <a:p>
            <a:pPr lvl="1"/>
            <a:r>
              <a:rPr lang="en-US" dirty="0" smtClean="0"/>
              <a:t>Information </a:t>
            </a:r>
            <a:r>
              <a:rPr lang="en-US" dirty="0"/>
              <a:t>can be stored in </a:t>
            </a:r>
            <a:r>
              <a:rPr lang="en-US" dirty="0" smtClean="0"/>
              <a:t>the symbol-table </a:t>
            </a:r>
            <a:r>
              <a:rPr lang="en-US" dirty="0"/>
              <a:t>entry for that </a:t>
            </a:r>
            <a:r>
              <a:rPr lang="en-US" dirty="0" smtClean="0"/>
              <a:t>variable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code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83560"/>
            <a:ext cx="8534400" cy="4572000"/>
          </a:xfrm>
        </p:spPr>
        <p:txBody>
          <a:bodyPr>
            <a:normAutofit/>
          </a:bodyPr>
          <a:lstStyle/>
          <a:p>
            <a:pPr marL="381000" indent="-381000">
              <a:buNone/>
            </a:pPr>
            <a:r>
              <a:rPr lang="en-US" sz="2400" dirty="0"/>
              <a:t>For each three-address statement x := y op z, </a:t>
            </a:r>
          </a:p>
          <a:p>
            <a:pPr marL="381000" indent="-381000">
              <a:buFont typeface="Wingdings" pitchFamily="2" charset="2"/>
              <a:buAutoNum type="arabicPeriod"/>
            </a:pPr>
            <a:r>
              <a:rPr lang="en-US" sz="2400" dirty="0"/>
              <a:t>Invoke </a:t>
            </a:r>
            <a:r>
              <a:rPr lang="en-US" sz="2400" i="1" dirty="0" err="1">
                <a:solidFill>
                  <a:srgbClr val="FFFF00"/>
                </a:solidFill>
              </a:rPr>
              <a:t>getreg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(x := y op z) to </a:t>
            </a:r>
            <a:r>
              <a:rPr lang="en-US" sz="2400" dirty="0" smtClean="0"/>
              <a:t>select registers R</a:t>
            </a:r>
            <a:r>
              <a:rPr lang="en-US" sz="2400" b="1" baseline="-25000" dirty="0" smtClean="0"/>
              <a:t>x</a:t>
            </a:r>
            <a:r>
              <a:rPr lang="en-US" sz="2400" dirty="0"/>
              <a:t>, </a:t>
            </a:r>
            <a:r>
              <a:rPr lang="en-US" sz="2400" dirty="0" err="1"/>
              <a:t>R</a:t>
            </a:r>
            <a:r>
              <a:rPr lang="en-US" sz="2400" b="1" baseline="-25000" dirty="0" err="1"/>
              <a:t>y</a:t>
            </a:r>
            <a:r>
              <a:rPr lang="en-US" sz="2400" dirty="0"/>
              <a:t>, and </a:t>
            </a:r>
            <a:r>
              <a:rPr lang="en-US" sz="2400" dirty="0" err="1"/>
              <a:t>R</a:t>
            </a:r>
            <a:r>
              <a:rPr lang="en-US" sz="2400" b="1" baseline="-25000" dirty="0" err="1"/>
              <a:t>z</a:t>
            </a:r>
            <a:r>
              <a:rPr lang="en-US" sz="2400" dirty="0"/>
              <a:t>. </a:t>
            </a:r>
          </a:p>
          <a:p>
            <a:pPr marL="381000" indent="-381000">
              <a:buFont typeface="Wingdings" pitchFamily="2" charset="2"/>
              <a:buAutoNum type="arabicPeriod"/>
            </a:pPr>
            <a:r>
              <a:rPr lang="en-US" sz="2400" dirty="0"/>
              <a:t>If </a:t>
            </a:r>
            <a:r>
              <a:rPr lang="en-US" sz="2400" dirty="0" err="1"/>
              <a:t>Ry</a:t>
            </a:r>
            <a:r>
              <a:rPr lang="en-US" sz="2400" dirty="0"/>
              <a:t> does not contain y, issue: “LD </a:t>
            </a:r>
            <a:r>
              <a:rPr lang="en-US" sz="2400" dirty="0" err="1"/>
              <a:t>R</a:t>
            </a:r>
            <a:r>
              <a:rPr lang="en-US" sz="2400" b="1" baseline="-25000" dirty="0" err="1"/>
              <a:t>y</a:t>
            </a:r>
            <a:r>
              <a:rPr lang="en-US" sz="2400" dirty="0"/>
              <a:t>, y’ ”, for a location y’ of y. </a:t>
            </a:r>
          </a:p>
          <a:p>
            <a:pPr marL="381000" indent="-381000">
              <a:buFont typeface="Wingdings" pitchFamily="2" charset="2"/>
              <a:buAutoNum type="arabicPeriod"/>
            </a:pPr>
            <a:r>
              <a:rPr lang="en-US" sz="2400" dirty="0"/>
              <a:t>If </a:t>
            </a:r>
            <a:r>
              <a:rPr lang="en-US" sz="2400" dirty="0" err="1"/>
              <a:t>Rz</a:t>
            </a:r>
            <a:r>
              <a:rPr lang="en-US" sz="2400" dirty="0"/>
              <a:t> does not contain z, issue: “LD </a:t>
            </a:r>
            <a:r>
              <a:rPr lang="en-US" sz="2400" dirty="0" err="1"/>
              <a:t>R</a:t>
            </a:r>
            <a:r>
              <a:rPr lang="en-US" sz="2400" b="1" baseline="-25000" dirty="0" err="1"/>
              <a:t>z</a:t>
            </a:r>
            <a:r>
              <a:rPr lang="en-US" sz="2400" dirty="0"/>
              <a:t>, z’ ”, for a location z’ of z. </a:t>
            </a:r>
          </a:p>
          <a:p>
            <a:pPr marL="381000" indent="-381000">
              <a:buFont typeface="Wingdings" pitchFamily="2" charset="2"/>
              <a:buAutoNum type="arabicPeriod"/>
            </a:pPr>
            <a:r>
              <a:rPr lang="en-US" sz="2400" dirty="0"/>
              <a:t>Issue the instruction “OP  </a:t>
            </a:r>
            <a:r>
              <a:rPr lang="en-US" sz="2400" dirty="0" err="1"/>
              <a:t>R</a:t>
            </a:r>
            <a:r>
              <a:rPr lang="en-US" sz="2400" b="1" baseline="-25000" dirty="0" err="1"/>
              <a:t>x</a:t>
            </a:r>
            <a:r>
              <a:rPr lang="en-US" sz="2400" dirty="0" err="1"/>
              <a:t>,R</a:t>
            </a:r>
            <a:r>
              <a:rPr lang="en-US" sz="2400" b="1" baseline="-25000" dirty="0" err="1"/>
              <a:t>y</a:t>
            </a:r>
            <a:r>
              <a:rPr lang="en-US" sz="2400" dirty="0" err="1"/>
              <a:t>,R</a:t>
            </a:r>
            <a:r>
              <a:rPr lang="en-US" sz="2400" b="1" baseline="-25000" dirty="0" err="1"/>
              <a:t>z</a:t>
            </a:r>
            <a:r>
              <a:rPr lang="en-US" sz="2400" dirty="0"/>
              <a:t>”</a:t>
            </a:r>
          </a:p>
          <a:p>
            <a:pPr marL="381000" indent="-381000">
              <a:buFont typeface="Wingdings" pitchFamily="2" charset="2"/>
              <a:buAutoNum type="arabicPeriod"/>
            </a:pPr>
            <a:r>
              <a:rPr lang="en-US" sz="2400" dirty="0"/>
              <a:t>Update the address descriptors of x, y, z, if necessary.</a:t>
            </a:r>
          </a:p>
          <a:p>
            <a:pPr marL="781050" lvl="1" indent="-381000"/>
            <a:r>
              <a:rPr lang="en-US" sz="2000" dirty="0" smtClean="0"/>
              <a:t>R</a:t>
            </a:r>
            <a:r>
              <a:rPr lang="en-US" sz="2000" b="1" baseline="-25000" dirty="0" smtClean="0"/>
              <a:t>x</a:t>
            </a:r>
            <a:r>
              <a:rPr lang="en-US" sz="2000" dirty="0" smtClean="0"/>
              <a:t> </a:t>
            </a:r>
            <a:r>
              <a:rPr lang="en-US" sz="2000" dirty="0"/>
              <a:t>is the only location of x now, and </a:t>
            </a:r>
            <a:br>
              <a:rPr lang="en-US" sz="2000" dirty="0"/>
            </a:br>
            <a:r>
              <a:rPr lang="en-US" sz="2000" dirty="0"/>
              <a:t>R</a:t>
            </a:r>
            <a:r>
              <a:rPr lang="en-US" sz="2000" b="1" baseline="-25000" dirty="0"/>
              <a:t>x</a:t>
            </a:r>
            <a:r>
              <a:rPr lang="en-US" sz="2000" dirty="0"/>
              <a:t> contains only x (remove R</a:t>
            </a:r>
            <a:r>
              <a:rPr lang="en-US" sz="2000" b="1" baseline="-25000" dirty="0"/>
              <a:t>x</a:t>
            </a:r>
            <a:r>
              <a:rPr lang="en-US" sz="2000" dirty="0"/>
              <a:t> from other address descriptors). 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7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descriptors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1. For the instruction LD R, x</a:t>
            </a:r>
          </a:p>
          <a:p>
            <a:pPr marL="969264" lvl="1" indent="-514350">
              <a:buFont typeface="+mj-lt"/>
              <a:buAutoNum type="alphaLcParenR"/>
            </a:pPr>
            <a:r>
              <a:rPr lang="en-US" dirty="0" smtClean="0"/>
              <a:t>Change </a:t>
            </a:r>
            <a:r>
              <a:rPr lang="en-US" dirty="0"/>
              <a:t>the register descriptor for register R so it holds only x.</a:t>
            </a:r>
          </a:p>
          <a:p>
            <a:pPr marL="969264" lvl="1" indent="-514350">
              <a:buFont typeface="+mj-lt"/>
              <a:buAutoNum type="alphaLcParenR"/>
            </a:pPr>
            <a:r>
              <a:rPr lang="en-US" dirty="0" smtClean="0"/>
              <a:t>Change </a:t>
            </a:r>
            <a:r>
              <a:rPr lang="en-US" dirty="0"/>
              <a:t>the address descriptor for x by adding register R as an </a:t>
            </a:r>
            <a:r>
              <a:rPr lang="en-US" dirty="0" smtClean="0"/>
              <a:t>additional location</a:t>
            </a:r>
            <a:r>
              <a:rPr lang="en-US" dirty="0"/>
              <a:t>.</a:t>
            </a:r>
          </a:p>
          <a:p>
            <a:r>
              <a:rPr lang="en-US" dirty="0"/>
              <a:t>2. For the instruction ST x, R, change the address descriptor for x to </a:t>
            </a:r>
            <a:r>
              <a:rPr lang="en-US" dirty="0" smtClean="0"/>
              <a:t>include its </a:t>
            </a:r>
            <a:r>
              <a:rPr lang="en-US" dirty="0"/>
              <a:t>own memory location.</a:t>
            </a:r>
          </a:p>
          <a:p>
            <a:r>
              <a:rPr lang="en-US" dirty="0"/>
              <a:t>3.</a:t>
            </a:r>
            <a:r>
              <a:rPr lang="en-US" b="1" dirty="0"/>
              <a:t> </a:t>
            </a:r>
            <a:r>
              <a:rPr lang="en-US" dirty="0"/>
              <a:t>For an operation such as ADD Rx, </a:t>
            </a:r>
            <a:r>
              <a:rPr lang="en-US" dirty="0" err="1" smtClean="0"/>
              <a:t>Ry</a:t>
            </a:r>
            <a:r>
              <a:rPr lang="en-US" dirty="0" smtClean="0"/>
              <a:t>, </a:t>
            </a:r>
            <a:r>
              <a:rPr lang="en-US" dirty="0" err="1" smtClean="0"/>
              <a:t>Rz</a:t>
            </a:r>
            <a:r>
              <a:rPr lang="en-US" dirty="0" smtClean="0"/>
              <a:t>, </a:t>
            </a:r>
            <a:r>
              <a:rPr lang="en-US" dirty="0"/>
              <a:t>implementing a </a:t>
            </a:r>
            <a:r>
              <a:rPr lang="en-US" dirty="0" smtClean="0"/>
              <a:t>3AC instruction </a:t>
            </a:r>
            <a:r>
              <a:rPr lang="en-US" dirty="0"/>
              <a:t>x = y + </a:t>
            </a:r>
            <a:r>
              <a:rPr lang="en-US" i="1" dirty="0" smtClean="0"/>
              <a:t>z</a:t>
            </a:r>
            <a:endParaRPr lang="en-US" i="1" dirty="0"/>
          </a:p>
          <a:p>
            <a:pPr marL="969264" lvl="1" indent="-514350">
              <a:buFont typeface="+mj-lt"/>
              <a:buAutoNum type="alphaLcParenR"/>
            </a:pPr>
            <a:r>
              <a:rPr lang="en-US" dirty="0" smtClean="0"/>
              <a:t>Change </a:t>
            </a:r>
            <a:r>
              <a:rPr lang="en-US" dirty="0"/>
              <a:t>the register descriptor for Rx so that it holds only </a:t>
            </a:r>
            <a:r>
              <a:rPr lang="en-US" i="1" dirty="0"/>
              <a:t>x.</a:t>
            </a:r>
          </a:p>
          <a:p>
            <a:pPr marL="969264" lvl="1" indent="-514350">
              <a:buFont typeface="+mj-lt"/>
              <a:buAutoNum type="alphaLcParenR"/>
            </a:pPr>
            <a:r>
              <a:rPr lang="en-US" dirty="0" smtClean="0"/>
              <a:t>Change </a:t>
            </a:r>
            <a:r>
              <a:rPr lang="en-US" dirty="0"/>
              <a:t>the address descriptor for x so that its only location is </a:t>
            </a:r>
            <a:r>
              <a:rPr lang="en-US" dirty="0" smtClean="0"/>
              <a:t>Rx. Note </a:t>
            </a:r>
            <a:r>
              <a:rPr lang="en-US" dirty="0"/>
              <a:t>that the memory location for x is </a:t>
            </a:r>
            <a:r>
              <a:rPr lang="en-US" i="1" dirty="0"/>
              <a:t>not </a:t>
            </a:r>
            <a:r>
              <a:rPr lang="en-US" dirty="0"/>
              <a:t>now in the address </a:t>
            </a:r>
            <a:r>
              <a:rPr lang="en-US" dirty="0" smtClean="0"/>
              <a:t>descriptor for </a:t>
            </a:r>
            <a:r>
              <a:rPr lang="en-US" dirty="0"/>
              <a:t>x.</a:t>
            </a:r>
          </a:p>
          <a:p>
            <a:pPr marL="969264" lvl="1" indent="-514350">
              <a:buFont typeface="+mj-lt"/>
              <a:buAutoNum type="alphaLcParenR"/>
            </a:pPr>
            <a:r>
              <a:rPr lang="en-US" dirty="0" smtClean="0"/>
              <a:t>Remove </a:t>
            </a:r>
            <a:r>
              <a:rPr lang="en-US" dirty="0"/>
              <a:t>Rx from the address descriptor of any variable other </a:t>
            </a:r>
            <a:r>
              <a:rPr lang="en-US" dirty="0" smtClean="0"/>
              <a:t>than x</a:t>
            </a:r>
            <a:r>
              <a:rPr lang="en-US" dirty="0"/>
              <a:t>.</a:t>
            </a:r>
          </a:p>
          <a:p>
            <a:r>
              <a:rPr lang="en-US" dirty="0"/>
              <a:t>4. When we process a copy statement x = y, after generating the load for </a:t>
            </a:r>
            <a:r>
              <a:rPr lang="en-US" dirty="0" smtClean="0"/>
              <a:t>y into </a:t>
            </a:r>
            <a:r>
              <a:rPr lang="en-US" dirty="0"/>
              <a:t>register </a:t>
            </a:r>
            <a:r>
              <a:rPr lang="en-US" dirty="0" err="1" smtClean="0"/>
              <a:t>Ry</a:t>
            </a:r>
            <a:r>
              <a:rPr lang="en-US" dirty="0"/>
              <a:t>, if needed, and after managing descriptors as for all </a:t>
            </a:r>
            <a:r>
              <a:rPr lang="en-US" dirty="0" smtClean="0"/>
              <a:t>load statements (rule 1):</a:t>
            </a:r>
            <a:endParaRPr lang="en-US" dirty="0"/>
          </a:p>
          <a:p>
            <a:pPr marL="969264" lvl="1" indent="-514350">
              <a:buFont typeface="+mj-lt"/>
              <a:buAutoNum type="alphaLcParenR"/>
            </a:pPr>
            <a:r>
              <a:rPr lang="en-US" dirty="0" smtClean="0"/>
              <a:t>Add </a:t>
            </a:r>
            <a:r>
              <a:rPr lang="en-US" dirty="0"/>
              <a:t>x to the register descriptor for </a:t>
            </a:r>
            <a:r>
              <a:rPr lang="en-US" dirty="0" smtClean="0"/>
              <a:t>Ry.</a:t>
            </a:r>
            <a:endParaRPr lang="en-US" dirty="0"/>
          </a:p>
          <a:p>
            <a:pPr marL="969264" lvl="1" indent="-514350">
              <a:buFont typeface="+mj-lt"/>
              <a:buAutoNum type="alphaLcParenR"/>
            </a:pPr>
            <a:r>
              <a:rPr lang="en-US" dirty="0" smtClean="0"/>
              <a:t>Change </a:t>
            </a:r>
            <a:r>
              <a:rPr lang="en-US" dirty="0"/>
              <a:t>the address </a:t>
            </a:r>
            <a:r>
              <a:rPr lang="en-US" dirty="0" smtClean="0"/>
              <a:t>descriptor </a:t>
            </a:r>
            <a:r>
              <a:rPr lang="en-US" dirty="0"/>
              <a:t>for x so that its only location is </a:t>
            </a:r>
            <a:r>
              <a:rPr lang="en-US" dirty="0" err="1" smtClean="0"/>
              <a:t>Ry</a:t>
            </a:r>
            <a:r>
              <a:rPr lang="en-US" dirty="0" smtClean="0"/>
              <a:t> 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3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languages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656962" y="2457450"/>
            <a:ext cx="2648837" cy="70788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Tahoma" pitchFamily="34" charset="0"/>
              </a:rPr>
              <a:t>Absolute </a:t>
            </a:r>
            <a:br>
              <a:rPr lang="en-US" sz="2000" dirty="0" smtClean="0">
                <a:latin typeface="Tahoma" pitchFamily="34" charset="0"/>
              </a:rPr>
            </a:br>
            <a:r>
              <a:rPr lang="en-US" sz="2000" dirty="0" smtClean="0">
                <a:latin typeface="Tahoma" pitchFamily="34" charset="0"/>
              </a:rPr>
              <a:t>machine code</a:t>
            </a:r>
            <a:endParaRPr lang="en-US" sz="2000" dirty="0">
              <a:latin typeface="Tahoma" pitchFamily="34" charset="0"/>
            </a:endParaRPr>
          </a:p>
        </p:txBody>
      </p:sp>
      <p:cxnSp>
        <p:nvCxnSpPr>
          <p:cNvPr id="8" name="AutoShape 10"/>
          <p:cNvCxnSpPr>
            <a:cxnSpLocks noChangeShapeType="1"/>
            <a:stCxn id="9" idx="3"/>
            <a:endCxn id="6" idx="1"/>
          </p:cNvCxnSpPr>
          <p:nvPr/>
        </p:nvCxnSpPr>
        <p:spPr bwMode="auto">
          <a:xfrm flipV="1">
            <a:off x="4572000" y="2811393"/>
            <a:ext cx="1084962" cy="106992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3505200" y="3157419"/>
            <a:ext cx="1066800" cy="1447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FFFF00"/>
                </a:solidFill>
                <a:latin typeface="Tahoma" pitchFamily="34" charset="0"/>
              </a:rPr>
              <a:t>Code</a:t>
            </a:r>
          </a:p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FFFF00"/>
                </a:solidFill>
                <a:latin typeface="Tahoma" pitchFamily="34" charset="0"/>
              </a:rPr>
              <a:t>Gen.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656961" y="3527376"/>
            <a:ext cx="2648837" cy="70788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Tahoma" pitchFamily="34" charset="0"/>
              </a:rPr>
              <a:t>Relative</a:t>
            </a:r>
            <a:br>
              <a:rPr lang="en-US" sz="2000" dirty="0" smtClean="0">
                <a:latin typeface="Tahoma" pitchFamily="34" charset="0"/>
              </a:rPr>
            </a:br>
            <a:r>
              <a:rPr lang="en-US" sz="2000" dirty="0" smtClean="0">
                <a:latin typeface="Tahoma" pitchFamily="34" charset="0"/>
              </a:rPr>
              <a:t>machine code</a:t>
            </a:r>
            <a:endParaRPr lang="en-US" sz="2000" dirty="0">
              <a:latin typeface="Tahoma" pitchFamily="34" charset="0"/>
            </a:endParaRPr>
          </a:p>
        </p:txBody>
      </p:sp>
      <p:cxnSp>
        <p:nvCxnSpPr>
          <p:cNvPr id="15" name="AutoShape 10"/>
          <p:cNvCxnSpPr>
            <a:cxnSpLocks noChangeShapeType="1"/>
            <a:stCxn id="9" idx="3"/>
            <a:endCxn id="14" idx="1"/>
          </p:cNvCxnSpPr>
          <p:nvPr/>
        </p:nvCxnSpPr>
        <p:spPr bwMode="auto">
          <a:xfrm>
            <a:off x="4572000" y="3881319"/>
            <a:ext cx="1084961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5690608" y="4626114"/>
            <a:ext cx="2648837" cy="400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Tahoma" pitchFamily="34" charset="0"/>
              </a:rPr>
              <a:t>Assembly</a:t>
            </a:r>
            <a:endParaRPr lang="en-US" sz="2000" dirty="0">
              <a:latin typeface="Tahoma" pitchFamily="34" charset="0"/>
            </a:endParaRPr>
          </a:p>
        </p:txBody>
      </p:sp>
      <p:cxnSp>
        <p:nvCxnSpPr>
          <p:cNvPr id="20" name="AutoShape 10"/>
          <p:cNvCxnSpPr>
            <a:cxnSpLocks noChangeShapeType="1"/>
            <a:stCxn id="9" idx="3"/>
            <a:endCxn id="19" idx="1"/>
          </p:cNvCxnSpPr>
          <p:nvPr/>
        </p:nvCxnSpPr>
        <p:spPr bwMode="auto">
          <a:xfrm>
            <a:off x="4572000" y="3881319"/>
            <a:ext cx="1118608" cy="9448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AutoShape 10"/>
          <p:cNvCxnSpPr>
            <a:cxnSpLocks noChangeShapeType="1"/>
            <a:endCxn id="9" idx="1"/>
          </p:cNvCxnSpPr>
          <p:nvPr/>
        </p:nvCxnSpPr>
        <p:spPr bwMode="auto">
          <a:xfrm>
            <a:off x="2630384" y="3881319"/>
            <a:ext cx="874816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1066800" y="3527376"/>
            <a:ext cx="1460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+ </a:t>
            </a:r>
          </a:p>
          <a:p>
            <a:r>
              <a:rPr lang="en-US" dirty="0" smtClean="0"/>
              <a:t>Symbol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66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9144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838200"/>
            <a:ext cx="1600200" cy="43317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t= A – B</a:t>
            </a:r>
          </a:p>
          <a:p>
            <a:pPr algn="ctr"/>
            <a:r>
              <a:rPr lang="en-US" dirty="0" smtClean="0"/>
              <a:t>u = A- C</a:t>
            </a:r>
          </a:p>
          <a:p>
            <a:pPr algn="ctr"/>
            <a:r>
              <a:rPr lang="en-US" dirty="0" smtClean="0"/>
              <a:t>v = t + u</a:t>
            </a:r>
          </a:p>
          <a:p>
            <a:pPr algn="ctr"/>
            <a:r>
              <a:rPr lang="en-US" dirty="0" smtClean="0"/>
              <a:t>A = D</a:t>
            </a:r>
          </a:p>
          <a:p>
            <a:pPr algn="ctr"/>
            <a:r>
              <a:rPr lang="en-US" dirty="0" smtClean="0"/>
              <a:t>D = v + u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096000"/>
            <a:ext cx="3420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B C D = live outside the block</a:t>
            </a:r>
          </a:p>
          <a:p>
            <a:r>
              <a:rPr lang="en-US" dirty="0" err="1" smtClean="0"/>
              <a:t>t,u,v</a:t>
            </a:r>
            <a:r>
              <a:rPr lang="en-US" dirty="0" smtClean="0"/>
              <a:t> = temporaries in local </a:t>
            </a:r>
            <a:r>
              <a:rPr lang="en-US" dirty="0" err="1" smtClean="0"/>
              <a:t>storate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990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19600" y="990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0" y="990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62400" y="62126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19600" y="60960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08884" y="6096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R3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562600" y="990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019800" y="990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477000" y="990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562600" y="62126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19800" y="6096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09084" y="6096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934200" y="990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391400" y="990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848600" y="990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934200" y="62126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391400" y="60960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80684" y="6096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8305800" y="990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337884" y="60960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133600" y="1295400"/>
            <a:ext cx="17483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A – B</a:t>
            </a:r>
          </a:p>
          <a:p>
            <a:r>
              <a:rPr lang="en-US" dirty="0"/>
              <a:t> </a:t>
            </a:r>
            <a:r>
              <a:rPr lang="en-US" dirty="0" smtClean="0"/>
              <a:t>    LD R1,A</a:t>
            </a:r>
          </a:p>
          <a:p>
            <a:r>
              <a:rPr lang="en-US" dirty="0"/>
              <a:t> </a:t>
            </a:r>
            <a:r>
              <a:rPr lang="en-US" dirty="0" smtClean="0"/>
              <a:t>    LD R2,B</a:t>
            </a:r>
          </a:p>
          <a:p>
            <a:r>
              <a:rPr lang="en-US" dirty="0"/>
              <a:t> </a:t>
            </a:r>
            <a:r>
              <a:rPr lang="en-US" dirty="0" smtClean="0"/>
              <a:t>    SUB R2,R1,R2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962400" y="26670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419600" y="26670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876800" y="26670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962400" y="229766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419600" y="228600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908884" y="22860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R3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449330" y="2667000"/>
            <a:ext cx="57047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A,R1</a:t>
            </a:r>
            <a:endParaRPr lang="en-US" sz="1200" dirty="0"/>
          </a:p>
        </p:txBody>
      </p:sp>
      <p:sp>
        <p:nvSpPr>
          <p:cNvPr id="37" name="Rectangle 36"/>
          <p:cNvSpPr/>
          <p:nvPr/>
        </p:nvSpPr>
        <p:spPr>
          <a:xfrm>
            <a:off x="6019800" y="26670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477000" y="26670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562600" y="229766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019800" y="22860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509084" y="22860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934200" y="26670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7391400" y="26670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848600" y="26670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934200" y="229766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391400" y="228600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880684" y="22860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8305800" y="26670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8337884" y="228600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133600" y="3051434"/>
            <a:ext cx="1748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 = A – C</a:t>
            </a:r>
          </a:p>
          <a:p>
            <a:r>
              <a:rPr lang="en-US" dirty="0"/>
              <a:t> </a:t>
            </a:r>
            <a:r>
              <a:rPr lang="en-US" dirty="0" smtClean="0"/>
              <a:t>    LD R3,C</a:t>
            </a:r>
          </a:p>
          <a:p>
            <a:r>
              <a:rPr lang="en-US" dirty="0" smtClean="0"/>
              <a:t>     SUB R1,R1,R3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133600" y="4708267"/>
            <a:ext cx="1799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 = t + u</a:t>
            </a:r>
          </a:p>
          <a:p>
            <a:r>
              <a:rPr lang="en-US" dirty="0" smtClean="0"/>
              <a:t>     ADD R3,R2,R1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962400" y="4374299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4419600" y="4374299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4876800" y="4374299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962400" y="4004967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419600" y="3993299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4908884" y="3993299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R3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5562600" y="4374299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6019800" y="4374299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6477000" y="4374299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C,R3</a:t>
            </a:r>
            <a:endParaRPr lang="en-US" sz="1100" dirty="0"/>
          </a:p>
        </p:txBody>
      </p:sp>
      <p:sp>
        <p:nvSpPr>
          <p:cNvPr id="61" name="TextBox 60"/>
          <p:cNvSpPr txBox="1"/>
          <p:nvPr/>
        </p:nvSpPr>
        <p:spPr>
          <a:xfrm>
            <a:off x="5562600" y="400496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019800" y="3993299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6509084" y="3993299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6934200" y="4374299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7391400" y="4374299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7848600" y="4374299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6934200" y="4004967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7391400" y="3993299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880684" y="399329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8305800" y="4374299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8337884" y="399329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3962400" y="5943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4419600" y="5943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4876800" y="5943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962400" y="557426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419600" y="556260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908884" y="55626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R3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5562600" y="5943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6019800" y="5943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6477000" y="5943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5562600" y="557426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6019800" y="55626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6509084" y="55626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6934200" y="5943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7391400" y="5943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7848600" y="5943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6934200" y="557426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7391400" y="556260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880684" y="55626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8305800" y="5943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R3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8337884" y="556260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6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9144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838200"/>
            <a:ext cx="1600200" cy="43317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t= A – B</a:t>
            </a:r>
          </a:p>
          <a:p>
            <a:pPr algn="ctr"/>
            <a:r>
              <a:rPr lang="en-US" dirty="0" smtClean="0"/>
              <a:t>u = A- C</a:t>
            </a:r>
          </a:p>
          <a:p>
            <a:pPr algn="ctr"/>
            <a:r>
              <a:rPr lang="en-US" dirty="0" smtClean="0"/>
              <a:t>v = t + u</a:t>
            </a:r>
          </a:p>
          <a:p>
            <a:pPr algn="ctr"/>
            <a:r>
              <a:rPr lang="en-US" dirty="0" smtClean="0"/>
              <a:t>A = D</a:t>
            </a:r>
          </a:p>
          <a:p>
            <a:pPr algn="ctr"/>
            <a:r>
              <a:rPr lang="en-US" dirty="0" smtClean="0"/>
              <a:t>D = v + u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096000"/>
            <a:ext cx="3420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B C D = live outside the block</a:t>
            </a:r>
          </a:p>
          <a:p>
            <a:r>
              <a:rPr lang="en-US" dirty="0" err="1" smtClean="0"/>
              <a:t>t,u,v</a:t>
            </a:r>
            <a:r>
              <a:rPr lang="en-US" dirty="0" smtClean="0"/>
              <a:t> = temporaries in local </a:t>
            </a:r>
            <a:r>
              <a:rPr lang="en-US" dirty="0" err="1" smtClean="0"/>
              <a:t>storate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133600" y="1295400"/>
            <a:ext cx="1257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= D</a:t>
            </a:r>
          </a:p>
          <a:p>
            <a:r>
              <a:rPr lang="en-US" dirty="0"/>
              <a:t> </a:t>
            </a:r>
            <a:r>
              <a:rPr lang="en-US" dirty="0" smtClean="0"/>
              <a:t>    LD R2, D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962400" y="26670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19600" y="26670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A,D</a:t>
            </a:r>
            <a:endParaRPr lang="en-US" sz="1200" dirty="0"/>
          </a:p>
        </p:txBody>
      </p:sp>
      <p:sp>
        <p:nvSpPr>
          <p:cNvPr id="32" name="Rectangle 31"/>
          <p:cNvSpPr/>
          <p:nvPr/>
        </p:nvSpPr>
        <p:spPr>
          <a:xfrm>
            <a:off x="4876800" y="26670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962400" y="229766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419600" y="228600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908884" y="22860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R3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449330" y="2667000"/>
            <a:ext cx="57047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R2</a:t>
            </a:r>
            <a:endParaRPr lang="en-US" sz="1600" dirty="0"/>
          </a:p>
        </p:txBody>
      </p:sp>
      <p:sp>
        <p:nvSpPr>
          <p:cNvPr id="37" name="Rectangle 36"/>
          <p:cNvSpPr/>
          <p:nvPr/>
        </p:nvSpPr>
        <p:spPr>
          <a:xfrm>
            <a:off x="6019800" y="26670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477000" y="26670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562600" y="229766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019800" y="22860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509084" y="22860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934200" y="26670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D,R2</a:t>
            </a:r>
            <a:endParaRPr lang="en-US" sz="1000" dirty="0"/>
          </a:p>
        </p:txBody>
      </p:sp>
      <p:sp>
        <p:nvSpPr>
          <p:cNvPr id="43" name="Rectangle 42"/>
          <p:cNvSpPr/>
          <p:nvPr/>
        </p:nvSpPr>
        <p:spPr>
          <a:xfrm>
            <a:off x="7391400" y="26670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848600" y="26670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934200" y="229766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391400" y="228600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880684" y="22860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8305800" y="26670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R3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8337884" y="228600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133600" y="3163669"/>
            <a:ext cx="1799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 = v + u</a:t>
            </a:r>
          </a:p>
          <a:p>
            <a:r>
              <a:rPr lang="en-US" dirty="0" smtClean="0"/>
              <a:t>      ADD R1,R3,R1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133600" y="4708267"/>
            <a:ext cx="1210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exit</a:t>
            </a:r>
          </a:p>
          <a:p>
            <a:r>
              <a:rPr lang="en-US" dirty="0" smtClean="0"/>
              <a:t>     ST A, R2</a:t>
            </a:r>
          </a:p>
          <a:p>
            <a:r>
              <a:rPr lang="en-US" dirty="0"/>
              <a:t> </a:t>
            </a:r>
            <a:r>
              <a:rPr lang="en-US" dirty="0" smtClean="0"/>
              <a:t>    ST D, R1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962400" y="4374299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4419600" y="4374299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4876800" y="4374299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962400" y="4004967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419600" y="3993299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4908884" y="3993299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R3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5562600" y="4374299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6019800" y="4374299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6477000" y="4374299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5562600" y="400496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019800" y="3993299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6509084" y="3993299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6934200" y="4374299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7391400" y="4374299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7848600" y="4374299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6934200" y="4004967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7391400" y="3993299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880684" y="399329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8305800" y="4374299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R3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8337884" y="399329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3962400" y="990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4419600" y="990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4876800" y="990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3962400" y="62126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4419600" y="60960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4908884" y="6096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R3</a:t>
            </a:r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5562600" y="990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6019800" y="990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6477000" y="990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5562600" y="62126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6019800" y="6096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6509084" y="6096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04" name="Rectangle 103"/>
          <p:cNvSpPr/>
          <p:nvPr/>
        </p:nvSpPr>
        <p:spPr>
          <a:xfrm>
            <a:off x="6934200" y="990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7391400" y="990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7848600" y="990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6934200" y="62126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7391400" y="60960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880684" y="6096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10" name="Rectangle 109"/>
          <p:cNvSpPr/>
          <p:nvPr/>
        </p:nvSpPr>
        <p:spPr>
          <a:xfrm>
            <a:off x="8305800" y="990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R3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8337884" y="60960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12" name="Rectangle 111"/>
          <p:cNvSpPr/>
          <p:nvPr/>
        </p:nvSpPr>
        <p:spPr>
          <a:xfrm>
            <a:off x="3962400" y="5943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4419600" y="5943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14" name="Rectangle 113"/>
          <p:cNvSpPr/>
          <p:nvPr/>
        </p:nvSpPr>
        <p:spPr>
          <a:xfrm>
            <a:off x="4876800" y="5943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3962400" y="557426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4419600" y="556260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4908884" y="55626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R3</a:t>
            </a:r>
            <a:endParaRPr lang="en-US" dirty="0"/>
          </a:p>
        </p:txBody>
      </p:sp>
      <p:sp>
        <p:nvSpPr>
          <p:cNvPr id="118" name="Rectangle 117"/>
          <p:cNvSpPr/>
          <p:nvPr/>
        </p:nvSpPr>
        <p:spPr>
          <a:xfrm>
            <a:off x="5562600" y="5943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A,R2</a:t>
            </a:r>
            <a:endParaRPr lang="en-US" sz="1000" dirty="0"/>
          </a:p>
        </p:txBody>
      </p:sp>
      <p:sp>
        <p:nvSpPr>
          <p:cNvPr id="119" name="Rectangle 118"/>
          <p:cNvSpPr/>
          <p:nvPr/>
        </p:nvSpPr>
        <p:spPr>
          <a:xfrm>
            <a:off x="6019800" y="5943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20" name="Rectangle 119"/>
          <p:cNvSpPr/>
          <p:nvPr/>
        </p:nvSpPr>
        <p:spPr>
          <a:xfrm>
            <a:off x="6477000" y="5943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5562600" y="557426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6019800" y="55626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6509084" y="55626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24" name="Rectangle 123"/>
          <p:cNvSpPr/>
          <p:nvPr/>
        </p:nvSpPr>
        <p:spPr>
          <a:xfrm>
            <a:off x="6934200" y="5943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D,R1</a:t>
            </a:r>
            <a:endParaRPr lang="en-US" sz="1000" dirty="0"/>
          </a:p>
        </p:txBody>
      </p:sp>
      <p:sp>
        <p:nvSpPr>
          <p:cNvPr id="125" name="Rectangle 124"/>
          <p:cNvSpPr/>
          <p:nvPr/>
        </p:nvSpPr>
        <p:spPr>
          <a:xfrm>
            <a:off x="7391400" y="5943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7848600" y="5943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6934200" y="557426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7391400" y="556260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7880684" y="55626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30" name="Rectangle 129"/>
          <p:cNvSpPr/>
          <p:nvPr/>
        </p:nvSpPr>
        <p:spPr>
          <a:xfrm>
            <a:off x="8305800" y="5943600"/>
            <a:ext cx="45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R3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8337884" y="556260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9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up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register allocation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8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1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IR to ASM: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mapping IR to ASM operations</a:t>
            </a:r>
          </a:p>
          <a:p>
            <a:pPr lvl="1"/>
            <a:r>
              <a:rPr lang="en-US" dirty="0" smtClean="0"/>
              <a:t>what instruction(s) should be used to implement an IR operation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do we translate code sequences</a:t>
            </a:r>
            <a:endParaRPr lang="en-US" dirty="0" smtClean="0"/>
          </a:p>
          <a:p>
            <a:r>
              <a:rPr lang="en-US" dirty="0" smtClean="0"/>
              <a:t>call/return of routines</a:t>
            </a:r>
          </a:p>
          <a:p>
            <a:pPr lvl="1"/>
            <a:r>
              <a:rPr lang="en-US" dirty="0" smtClean="0"/>
              <a:t>managing activation records</a:t>
            </a:r>
          </a:p>
          <a:p>
            <a:r>
              <a:rPr lang="en-US" dirty="0" smtClean="0"/>
              <a:t>memory allocation </a:t>
            </a:r>
          </a:p>
          <a:p>
            <a:r>
              <a:rPr lang="en-US" dirty="0" smtClean="0"/>
              <a:t>register </a:t>
            </a:r>
            <a:r>
              <a:rPr lang="en-US" dirty="0" smtClean="0"/>
              <a:t>allocation</a:t>
            </a:r>
          </a:p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2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Intel IA-32 Assembly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Going from Assembly to Binary…</a:t>
            </a:r>
          </a:p>
          <a:p>
            <a:pPr lvl="1"/>
            <a:r>
              <a:rPr lang="en-US" sz="2000" dirty="0"/>
              <a:t>Assembling</a:t>
            </a:r>
          </a:p>
          <a:p>
            <a:pPr lvl="1"/>
            <a:r>
              <a:rPr lang="en-US" sz="2000" dirty="0"/>
              <a:t>Linking</a:t>
            </a:r>
          </a:p>
          <a:p>
            <a:endParaRPr lang="en-US" sz="2400" dirty="0" smtClean="0"/>
          </a:p>
          <a:p>
            <a:r>
              <a:rPr lang="en-US" sz="2400" dirty="0" smtClean="0"/>
              <a:t>AT&amp;T syntax vs. Intel </a:t>
            </a:r>
            <a:r>
              <a:rPr lang="en-US" sz="2400" dirty="0"/>
              <a:t>s</a:t>
            </a:r>
            <a:r>
              <a:rPr lang="en-US" sz="2400" dirty="0" smtClean="0"/>
              <a:t>yntax</a:t>
            </a:r>
          </a:p>
          <a:p>
            <a:r>
              <a:rPr lang="en-US" sz="2400" dirty="0" smtClean="0"/>
              <a:t>We will use AT&amp;T syntax</a:t>
            </a:r>
          </a:p>
          <a:p>
            <a:pPr lvl="1"/>
            <a:r>
              <a:rPr lang="en-US" sz="2000" dirty="0" smtClean="0"/>
              <a:t>matches </a:t>
            </a:r>
            <a:r>
              <a:rPr lang="en-US" sz="2000" dirty="0"/>
              <a:t>GNU assembler (GAS)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21187-279A-49A0-99AE-1232BF45088D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00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E9D32-00FD-4E8D-AD0B-1FA66FA7B36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IA-32 Registers</a:t>
            </a:r>
          </a:p>
        </p:txBody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95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Eight 32-bit general-purpose registers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EAX – accumulator for operands and result data. </a:t>
            </a:r>
            <a:br>
              <a:rPr lang="en-US" sz="2000" dirty="0"/>
            </a:br>
            <a:r>
              <a:rPr lang="en-US" sz="2000" dirty="0"/>
              <a:t>Used to return value from function calls.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EBX – pointer to data. Often use as array-base address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ECX – counter for string and loop operations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EDX – I/O pointer (GP for us)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ESI – GP and source pointer for string operations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EDI – GP and destination pointer for string operations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EBP – stack frame (base) pointer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ESP – stack pointer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EFLAGS register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EIP (instruction pointer) register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Six 16-bit segment registers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… (ignore </a:t>
            </a:r>
            <a:r>
              <a:rPr lang="en-US" sz="2400" dirty="0"/>
              <a:t>the </a:t>
            </a:r>
            <a:r>
              <a:rPr lang="en-US" sz="2400" dirty="0" smtClean="0"/>
              <a:t>rest for our purposes)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31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028A-8D3E-4975-9E8D-B580A19633E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Not </a:t>
            </a:r>
            <a:r>
              <a:rPr lang="en-US" sz="3000" dirty="0" smtClean="0"/>
              <a:t>all registers are born </a:t>
            </a:r>
            <a:r>
              <a:rPr lang="en-US" sz="3000" dirty="0"/>
              <a:t>e</a:t>
            </a:r>
            <a:r>
              <a:rPr lang="en-US" sz="3000" dirty="0" smtClean="0"/>
              <a:t>qual</a:t>
            </a:r>
            <a:endParaRPr lang="en-US" sz="3000" dirty="0"/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1719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/>
              <a:t>EAX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Required operand of MUL,IMUL,DIV and IDIV instructions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Contains the result of these operations</a:t>
            </a:r>
          </a:p>
          <a:p>
            <a:pPr>
              <a:lnSpc>
                <a:spcPct val="80000"/>
              </a:lnSpc>
            </a:pPr>
            <a:r>
              <a:rPr lang="en-US" sz="2400"/>
              <a:t>EDX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Stores remainder of a DIV or IDIV instruction </a:t>
            </a:r>
            <a:br>
              <a:rPr lang="en-US" sz="2000"/>
            </a:br>
            <a:r>
              <a:rPr lang="en-US" sz="2000"/>
              <a:t>(EAX stores quotient) </a:t>
            </a:r>
          </a:p>
          <a:p>
            <a:pPr>
              <a:lnSpc>
                <a:spcPct val="80000"/>
              </a:lnSpc>
            </a:pPr>
            <a:r>
              <a:rPr lang="en-US" sz="2400"/>
              <a:t>ESI, EDI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ESI – required source pointer for string instructions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EDI – required destination pointer for string instructions</a:t>
            </a:r>
          </a:p>
          <a:p>
            <a:pPr>
              <a:lnSpc>
                <a:spcPct val="80000"/>
              </a:lnSpc>
            </a:pPr>
            <a:r>
              <a:rPr lang="en-US" sz="2400"/>
              <a:t>Destination Registers of Arithmetic operations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EAX, EBX, ECX, EDX</a:t>
            </a:r>
          </a:p>
          <a:p>
            <a:pPr>
              <a:lnSpc>
                <a:spcPct val="80000"/>
              </a:lnSpc>
            </a:pPr>
            <a:r>
              <a:rPr lang="en-US" sz="2400"/>
              <a:t>EBP – stack frame (base) pointer</a:t>
            </a:r>
          </a:p>
          <a:p>
            <a:pPr>
              <a:lnSpc>
                <a:spcPct val="80000"/>
              </a:lnSpc>
            </a:pPr>
            <a:r>
              <a:rPr lang="en-US" sz="2400"/>
              <a:t>ESP – stack pointer</a:t>
            </a:r>
          </a:p>
        </p:txBody>
      </p:sp>
    </p:spTree>
    <p:extLst>
      <p:ext uri="{BB962C8B-B14F-4D97-AF65-F5344CB8AC3E}">
        <p14:creationId xmlns:p14="http://schemas.microsoft.com/office/powerpoint/2010/main" val="321706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EBA9-88DC-4821-B2EE-B192AF2338D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IA-32 Addressing Modes</a:t>
            </a:r>
          </a:p>
        </p:txBody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Machine-instructions take zero or more operands</a:t>
            </a:r>
          </a:p>
          <a:p>
            <a:r>
              <a:rPr lang="en-US" sz="2400"/>
              <a:t>Source operand</a:t>
            </a:r>
          </a:p>
          <a:p>
            <a:pPr lvl="1"/>
            <a:r>
              <a:rPr lang="en-US" sz="2000"/>
              <a:t>Immediate </a:t>
            </a:r>
          </a:p>
          <a:p>
            <a:pPr lvl="1"/>
            <a:r>
              <a:rPr lang="en-US" sz="2000"/>
              <a:t>Register</a:t>
            </a:r>
          </a:p>
          <a:p>
            <a:pPr lvl="1"/>
            <a:r>
              <a:rPr lang="en-US" sz="2000"/>
              <a:t>Memory location</a:t>
            </a:r>
          </a:p>
          <a:p>
            <a:pPr lvl="1"/>
            <a:r>
              <a:rPr lang="en-US" sz="2000"/>
              <a:t>(I/O port)</a:t>
            </a:r>
          </a:p>
          <a:p>
            <a:r>
              <a:rPr lang="en-US" sz="2400"/>
              <a:t>Destination operand</a:t>
            </a:r>
          </a:p>
          <a:p>
            <a:pPr lvl="1"/>
            <a:r>
              <a:rPr lang="en-US" sz="2000"/>
              <a:t>Register</a:t>
            </a:r>
          </a:p>
          <a:p>
            <a:pPr lvl="1"/>
            <a:r>
              <a:rPr lang="en-US" sz="2000"/>
              <a:t>Memory location</a:t>
            </a:r>
          </a:p>
          <a:p>
            <a:pPr lvl="1"/>
            <a:r>
              <a:rPr lang="en-US" sz="2000"/>
              <a:t>(I/O port)</a:t>
            </a:r>
          </a:p>
          <a:p>
            <a:pPr lvl="1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703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Immediate and Register Operands</a:t>
            </a:r>
          </a:p>
        </p:txBody>
      </p:sp>
      <p:sp>
        <p:nvSpPr>
          <p:cNvPr id="613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Immediate</a:t>
            </a:r>
          </a:p>
          <a:p>
            <a:pPr lvl="1"/>
            <a:r>
              <a:rPr lang="en-US" dirty="0"/>
              <a:t>Value specified in the instruction itself</a:t>
            </a:r>
          </a:p>
          <a:p>
            <a:pPr lvl="1"/>
            <a:r>
              <a:rPr lang="en-US" dirty="0"/>
              <a:t>GAS syntax – immediate values preceded by </a:t>
            </a:r>
            <a:r>
              <a:rPr lang="en-US" dirty="0">
                <a:solidFill>
                  <a:schemeClr val="tx2"/>
                </a:solidFill>
              </a:rPr>
              <a:t>$</a:t>
            </a:r>
          </a:p>
          <a:p>
            <a:pPr lvl="1"/>
            <a:r>
              <a:rPr kumimoji="0" lang="en-US" dirty="0"/>
              <a:t>add </a:t>
            </a:r>
            <a:r>
              <a:rPr kumimoji="0" lang="en-US" dirty="0">
                <a:solidFill>
                  <a:srgbClr val="FFFF00"/>
                </a:solidFill>
              </a:rPr>
              <a:t>$4</a:t>
            </a:r>
            <a:r>
              <a:rPr kumimoji="0" lang="en-US" dirty="0"/>
              <a:t>, %</a:t>
            </a:r>
            <a:r>
              <a:rPr kumimoji="0" lang="en-US" dirty="0" err="1"/>
              <a:t>esp</a:t>
            </a:r>
            <a:endParaRPr lang="en-US" dirty="0"/>
          </a:p>
          <a:p>
            <a:r>
              <a:rPr lang="en-US" dirty="0"/>
              <a:t>Register </a:t>
            </a:r>
          </a:p>
          <a:p>
            <a:pPr lvl="1"/>
            <a:r>
              <a:rPr lang="en-US" dirty="0"/>
              <a:t>Register name is used</a:t>
            </a:r>
          </a:p>
          <a:p>
            <a:pPr lvl="1"/>
            <a:r>
              <a:rPr lang="en-US" dirty="0"/>
              <a:t>GAS syntax – register names preceded with </a:t>
            </a:r>
            <a:r>
              <a:rPr lang="en-US" dirty="0">
                <a:solidFill>
                  <a:schemeClr val="tx2"/>
                </a:solidFill>
              </a:rPr>
              <a:t>%</a:t>
            </a:r>
          </a:p>
          <a:p>
            <a:pPr lvl="1"/>
            <a:r>
              <a:rPr kumimoji="0" lang="en-US" dirty="0" err="1"/>
              <a:t>mov</a:t>
            </a:r>
            <a:r>
              <a:rPr kumimoji="0" lang="en-US" dirty="0"/>
              <a:t> </a:t>
            </a:r>
            <a:r>
              <a:rPr kumimoji="0" lang="en-US" dirty="0">
                <a:solidFill>
                  <a:srgbClr val="FFFF00"/>
                </a:solidFill>
              </a:rPr>
              <a:t>%</a:t>
            </a:r>
            <a:r>
              <a:rPr kumimoji="0" lang="en-US" dirty="0" err="1">
                <a:solidFill>
                  <a:srgbClr val="FFFF00"/>
                </a:solidFill>
              </a:rPr>
              <a:t>esp</a:t>
            </a:r>
            <a:r>
              <a:rPr kumimoji="0" lang="en-US" dirty="0"/>
              <a:t>,%</a:t>
            </a:r>
            <a:r>
              <a:rPr kumimoji="0" lang="en-US" dirty="0" err="1"/>
              <a:t>ebp</a:t>
            </a:r>
            <a:endParaRPr kumimoji="0"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0B2E-39A0-4922-8585-6AEEF9F56248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69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9829</TotalTime>
  <Words>2110</Words>
  <Application>Microsoft Office PowerPoint</Application>
  <PresentationFormat>On-screen Show (4:3)</PresentationFormat>
  <Paragraphs>588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Arial</vt:lpstr>
      <vt:lpstr>Corbel</vt:lpstr>
      <vt:lpstr>Math B</vt:lpstr>
      <vt:lpstr>Arial Unicode MS</vt:lpstr>
      <vt:lpstr>Calibri</vt:lpstr>
      <vt:lpstr>Tahoma</vt:lpstr>
      <vt:lpstr>Courier New</vt:lpstr>
      <vt:lpstr>Math C</vt:lpstr>
      <vt:lpstr>Symbol</vt:lpstr>
      <vt:lpstr>Wingdings 2</vt:lpstr>
      <vt:lpstr>Wingdings</vt:lpstr>
      <vt:lpstr>Consolas</vt:lpstr>
      <vt:lpstr>Wingdings 3</vt:lpstr>
      <vt:lpstr>Metro</vt:lpstr>
      <vt:lpstr>Theory of Compilation</vt:lpstr>
      <vt:lpstr>You are here</vt:lpstr>
      <vt:lpstr>target languages</vt:lpstr>
      <vt:lpstr>From IR to ASM: Challenges</vt:lpstr>
      <vt:lpstr>Intel IA-32 Assembly</vt:lpstr>
      <vt:lpstr>IA-32 Registers</vt:lpstr>
      <vt:lpstr>Not all registers are born equal</vt:lpstr>
      <vt:lpstr>IA-32 Addressing Modes</vt:lpstr>
      <vt:lpstr>Immediate and Register Operands</vt:lpstr>
      <vt:lpstr>Memory and Base Displacement Operands</vt:lpstr>
      <vt:lpstr>Base Displacement Addressing</vt:lpstr>
      <vt:lpstr>How do we generate the code?</vt:lpstr>
      <vt:lpstr>Example</vt:lpstr>
      <vt:lpstr>creating basic blocks</vt:lpstr>
      <vt:lpstr>control flow graph</vt:lpstr>
      <vt:lpstr>example</vt:lpstr>
      <vt:lpstr>Variable Liveness</vt:lpstr>
      <vt:lpstr>Computing Liveness Information</vt:lpstr>
      <vt:lpstr>Computing Liveness Information</vt:lpstr>
      <vt:lpstr>Computing Liveness Information</vt:lpstr>
      <vt:lpstr>common-subexpression elimination</vt:lpstr>
      <vt:lpstr>DAG Representation of Basic Blocks</vt:lpstr>
      <vt:lpstr>DAG Representation of Basic Blocks</vt:lpstr>
      <vt:lpstr>algebraic identities </vt:lpstr>
      <vt:lpstr>Simple code generation</vt:lpstr>
      <vt:lpstr>simple code generation</vt:lpstr>
      <vt:lpstr>simple code generation</vt:lpstr>
      <vt:lpstr>simple code generation</vt:lpstr>
      <vt:lpstr>updating descriptors</vt:lpstr>
      <vt:lpstr>example</vt:lpstr>
      <vt:lpstr>example</vt:lpstr>
      <vt:lpstr>coming up next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Analysis</dc:title>
  <dc:creator>yahave</dc:creator>
  <cp:lastModifiedBy>yahave</cp:lastModifiedBy>
  <cp:revision>864</cp:revision>
  <cp:lastPrinted>2011-03-07T09:23:23Z</cp:lastPrinted>
  <dcterms:created xsi:type="dcterms:W3CDTF">2006-08-16T00:00:00Z</dcterms:created>
  <dcterms:modified xsi:type="dcterms:W3CDTF">2011-05-15T20:44:53Z</dcterms:modified>
</cp:coreProperties>
</file>