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5" r:id="rId3"/>
    <p:sldId id="543" r:id="rId4"/>
    <p:sldId id="546" r:id="rId5"/>
    <p:sldId id="548" r:id="rId6"/>
    <p:sldId id="549" r:id="rId7"/>
    <p:sldId id="550" r:id="rId8"/>
    <p:sldId id="551" r:id="rId9"/>
    <p:sldId id="553" r:id="rId10"/>
    <p:sldId id="554" r:id="rId11"/>
    <p:sldId id="544" r:id="rId12"/>
    <p:sldId id="555" r:id="rId13"/>
    <p:sldId id="545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72" r:id="rId24"/>
    <p:sldId id="573" r:id="rId25"/>
    <p:sldId id="574" r:id="rId26"/>
    <p:sldId id="575" r:id="rId27"/>
    <p:sldId id="566" r:id="rId28"/>
    <p:sldId id="567" r:id="rId29"/>
    <p:sldId id="568" r:id="rId30"/>
    <p:sldId id="569" r:id="rId31"/>
    <p:sldId id="570" r:id="rId32"/>
    <p:sldId id="571" r:id="rId33"/>
    <p:sldId id="547" r:id="rId34"/>
    <p:sldId id="542" r:id="rId35"/>
  </p:sldIdLst>
  <p:sldSz cx="9144000" cy="6858000" type="screen4x3"/>
  <p:notesSz cx="6985000" cy="9283700"/>
  <p:embeddedFontLst>
    <p:embeddedFont>
      <p:font typeface="Arial Unicode MS" pitchFamily="34" charset="-128"/>
      <p:regular r:id="rId38"/>
    </p:embeddedFont>
    <p:embeddedFont>
      <p:font typeface="Consolas" pitchFamily="49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Wingdings 3" pitchFamily="18" charset="2"/>
      <p:regular r:id="rId47"/>
    </p:embeddedFont>
    <p:embeddedFont>
      <p:font typeface="Math C" pitchFamily="2" charset="2"/>
      <p:regular r:id="rId48"/>
    </p:embeddedFont>
    <p:embeddedFont>
      <p:font typeface="Corbel" pitchFamily="34" charset="0"/>
      <p:regular r:id="rId49"/>
      <p:bold r:id="rId50"/>
      <p:italic r:id="rId51"/>
      <p:boldItalic r:id="rId52"/>
    </p:embeddedFont>
    <p:embeddedFont>
      <p:font typeface="Wingdings 2" pitchFamily="18" charset="2"/>
      <p:regular r:id="rId53"/>
    </p:embeddedFont>
    <p:embeddedFont>
      <p:font typeface="Tahoma" pitchFamily="34" charset="0"/>
      <p:regular r:id="rId54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543"/>
            <p14:sldId id="546"/>
            <p14:sldId id="548"/>
            <p14:sldId id="549"/>
            <p14:sldId id="550"/>
            <p14:sldId id="551"/>
            <p14:sldId id="553"/>
            <p14:sldId id="554"/>
            <p14:sldId id="544"/>
            <p14:sldId id="555"/>
            <p14:sldId id="545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72"/>
            <p14:sldId id="573"/>
            <p14:sldId id="574"/>
            <p14:sldId id="575"/>
            <p14:sldId id="566"/>
            <p14:sldId id="567"/>
            <p14:sldId id="568"/>
            <p14:sldId id="569"/>
            <p14:sldId id="570"/>
            <p14:sldId id="571"/>
            <p14:sldId id="547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4711" autoAdjust="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16-Jun-11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16-Jun-11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6" tIns="46478" rIns="92956" bIns="464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16-Jun-11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16-Jun-11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16-Jun-11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BC06D0-30F8-4E29-ADC9-9266C331C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3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16-Jun-11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16-Jun-11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16-Jun-11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16-Jun-11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16-Jun-11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16-Jun-11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16-Jun-11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16-Jun-11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16-Jun-11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10 – Activation Records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413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Dragon 7.1,7.2. MCD 6.3,6.4.2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yahave/tocs2011/compilers-lec10.pptx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Variable addresses for static scoping: first attempt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90600" y="1828800"/>
            <a:ext cx="4038600" cy="449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int</a:t>
            </a:r>
            <a:r>
              <a:rPr lang="en-US" sz="2000" dirty="0"/>
              <a:t> a [11] ;</a:t>
            </a:r>
          </a:p>
          <a:p>
            <a:endParaRPr lang="en-US" sz="2000" dirty="0"/>
          </a:p>
          <a:p>
            <a:r>
              <a:rPr lang="en-US" sz="2000" dirty="0"/>
              <a:t>void quicksort(</a:t>
            </a:r>
            <a:r>
              <a:rPr lang="en-US" sz="2000" dirty="0" err="1"/>
              <a:t>int</a:t>
            </a:r>
            <a:r>
              <a:rPr lang="en-US" sz="2000" dirty="0"/>
              <a:t> m, </a:t>
            </a:r>
            <a:r>
              <a:rPr lang="en-US" sz="2000" dirty="0" err="1"/>
              <a:t>int</a:t>
            </a:r>
            <a:r>
              <a:rPr lang="en-US" sz="2000" dirty="0"/>
              <a:t> n) 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i;</a:t>
            </a:r>
          </a:p>
          <a:p>
            <a:r>
              <a:rPr lang="en-US" sz="2000" dirty="0"/>
              <a:t>  if (n &gt; m) {</a:t>
            </a:r>
          </a:p>
          <a:p>
            <a:r>
              <a:rPr lang="en-US" sz="2000" dirty="0"/>
              <a:t>    i = partition(m, n);</a:t>
            </a:r>
          </a:p>
          <a:p>
            <a:r>
              <a:rPr lang="en-US" sz="2000" dirty="0"/>
              <a:t>    quicksort (m, i-1) ;</a:t>
            </a:r>
          </a:p>
          <a:p>
            <a:r>
              <a:rPr lang="en-US" sz="2000" dirty="0"/>
              <a:t>    quicksort (i+1, n) ;</a:t>
            </a:r>
          </a:p>
          <a:p>
            <a:r>
              <a:rPr lang="en-US" sz="2000" dirty="0"/>
              <a:t>  }</a:t>
            </a:r>
          </a:p>
          <a:p>
            <a:endParaRPr lang="en-US" sz="2000" dirty="0"/>
          </a:p>
          <a:p>
            <a:r>
              <a:rPr lang="en-US" sz="2000" dirty="0"/>
              <a:t>main() {</a:t>
            </a:r>
          </a:p>
          <a:p>
            <a:r>
              <a:rPr lang="en-US" sz="2000" dirty="0"/>
              <a:t>...</a:t>
            </a:r>
          </a:p>
          <a:p>
            <a:r>
              <a:rPr lang="en-US" sz="2000" dirty="0"/>
              <a:t> quicksort (1, 9) ;</a:t>
            </a:r>
          </a:p>
          <a:p>
            <a:r>
              <a:rPr lang="en-US" sz="2000" dirty="0"/>
              <a:t>}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0" y="2286000"/>
            <a:ext cx="30480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address of the variable “i” in the procedure quicksort?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Record (frame)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separate space for each procedure invocation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managed at runtime</a:t>
            </a:r>
          </a:p>
          <a:p>
            <a:pPr lvl="1"/>
            <a:r>
              <a:rPr lang="en-US" dirty="0" smtClean="0"/>
              <a:t>code for managing it generated by the compiler</a:t>
            </a:r>
          </a:p>
          <a:p>
            <a:pPr lvl="1"/>
            <a:endParaRPr lang="en-US" dirty="0"/>
          </a:p>
          <a:p>
            <a:r>
              <a:rPr lang="en-US" dirty="0" smtClean="0"/>
              <a:t>desired properties </a:t>
            </a:r>
          </a:p>
          <a:p>
            <a:pPr lvl="1"/>
            <a:r>
              <a:rPr lang="en-US" dirty="0" smtClean="0"/>
              <a:t>efficient allocation and </a:t>
            </a:r>
            <a:r>
              <a:rPr lang="en-US" dirty="0" err="1" smtClean="0"/>
              <a:t>deallocation</a:t>
            </a:r>
            <a:endParaRPr lang="en-US" dirty="0" smtClean="0"/>
          </a:p>
          <a:p>
            <a:pPr lvl="2"/>
            <a:r>
              <a:rPr lang="en-US" dirty="0" smtClean="0"/>
              <a:t>procedures are called frequently</a:t>
            </a:r>
          </a:p>
          <a:p>
            <a:pPr lvl="1"/>
            <a:r>
              <a:rPr lang="en-US" dirty="0" smtClean="0"/>
              <a:t>variable size </a:t>
            </a:r>
          </a:p>
          <a:p>
            <a:pPr lvl="2"/>
            <a:r>
              <a:rPr lang="en-US" dirty="0" smtClean="0"/>
              <a:t>different procedures may require different memory sizes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44904" y="3165845"/>
            <a:ext cx="0" cy="7965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5525" y="3095697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stack  grows down </a:t>
            </a:r>
          </a:p>
          <a:p>
            <a:pPr algn="ctr"/>
            <a:r>
              <a:rPr lang="en-US" dirty="0" smtClean="0"/>
              <a:t>(towards lower addresses)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38800" y="5114330"/>
            <a:ext cx="0" cy="7965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5105400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heap grows up </a:t>
            </a:r>
          </a:p>
          <a:p>
            <a:pPr algn="ctr"/>
            <a:r>
              <a:rPr lang="en-US" dirty="0" smtClean="0"/>
              <a:t>(towards  higher addresses)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1828800"/>
            <a:ext cx="3810000" cy="4142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5105400"/>
            <a:ext cx="3810000" cy="866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0" y="1832225"/>
            <a:ext cx="3810000" cy="634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0" y="2466903"/>
            <a:ext cx="3810000" cy="634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 data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3099122"/>
            <a:ext cx="3810000" cy="634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Activation Record (frame)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10583" y="1219200"/>
            <a:ext cx="3048000" cy="51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10583" y="2133600"/>
            <a:ext cx="3048000" cy="51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10583" y="2645664"/>
            <a:ext cx="3048000" cy="51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lexical pointer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10583" y="3157728"/>
            <a:ext cx="3048000" cy="51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information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10583" y="3669792"/>
            <a:ext cx="3048000" cy="51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 link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10583" y="4181856"/>
            <a:ext cx="3048000" cy="51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 &amp; </a:t>
            </a:r>
            <a:r>
              <a:rPr lang="en-US" dirty="0" err="1" smtClean="0"/>
              <a:t>misc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10583" y="4693920"/>
            <a:ext cx="3048000" cy="9448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variables</a:t>
            </a:r>
          </a:p>
          <a:p>
            <a:pPr algn="ctr"/>
            <a:r>
              <a:rPr lang="en-US" dirty="0" smtClean="0"/>
              <a:t>temporaries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810583" y="5638800"/>
            <a:ext cx="3048000" cy="74725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frame would be here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4127430" y="173030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2438400" y="2645664"/>
            <a:ext cx="304800" cy="2048256"/>
          </a:xfrm>
          <a:prstGeom prst="leftBrace">
            <a:avLst>
              <a:gd name="adj1" fmla="val 8333"/>
              <a:gd name="adj2" fmla="val 503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89694" y="3346626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administrative</a:t>
            </a:r>
          </a:p>
          <a:p>
            <a:pPr algn="ctr"/>
            <a:r>
              <a:rPr lang="en-US" dirty="0" smtClean="0"/>
              <a:t>part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49419" y="1219200"/>
            <a:ext cx="0" cy="69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2675" y="124391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 </a:t>
            </a:r>
            <a:br>
              <a:rPr lang="en-US" dirty="0" smtClean="0"/>
            </a:br>
            <a:r>
              <a:rPr lang="en-US" dirty="0" smtClean="0"/>
              <a:t>addresses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49419" y="5690282"/>
            <a:ext cx="0" cy="69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2675" y="5715000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</a:t>
            </a:r>
            <a:br>
              <a:rPr lang="en-US" dirty="0" smtClean="0"/>
            </a:br>
            <a:r>
              <a:rPr lang="en-US" dirty="0" smtClean="0"/>
              <a:t>addresses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943600" y="5638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43600" y="4724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0800" y="440123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</a:t>
            </a:r>
            <a:br>
              <a:rPr lang="en-US" dirty="0" smtClean="0"/>
            </a:br>
            <a:r>
              <a:rPr lang="en-US" dirty="0" smtClean="0"/>
              <a:t>pointer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15284" y="531563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stack</a:t>
            </a:r>
            <a:br>
              <a:rPr lang="en-US" dirty="0" smtClean="0"/>
            </a:br>
            <a:r>
              <a:rPr lang="en-US" dirty="0" smtClean="0"/>
              <a:t>pointer</a:t>
            </a:r>
            <a:endParaRPr lang="en-US" dirty="0"/>
          </a:p>
        </p:txBody>
      </p:sp>
      <p:sp>
        <p:nvSpPr>
          <p:cNvPr id="32" name="Right Brace 31"/>
          <p:cNvSpPr/>
          <p:nvPr/>
        </p:nvSpPr>
        <p:spPr>
          <a:xfrm>
            <a:off x="6096000" y="1219200"/>
            <a:ext cx="304800" cy="142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51086" y="1609266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incoming </a:t>
            </a:r>
            <a:br>
              <a:rPr lang="en-US" dirty="0" smtClean="0"/>
            </a:br>
            <a:r>
              <a:rPr lang="en-US" dirty="0" smtClean="0"/>
              <a:t>parameters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077200" y="3242045"/>
            <a:ext cx="0" cy="7965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10063" y="3171897"/>
            <a:ext cx="8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stack </a:t>
            </a:r>
          </a:p>
          <a:p>
            <a:pPr algn="ctr"/>
            <a:r>
              <a:rPr lang="en-US" dirty="0" smtClean="0"/>
              <a:t>grows </a:t>
            </a:r>
          </a:p>
          <a:p>
            <a:pPr algn="ctr"/>
            <a:r>
              <a:rPr lang="en-US" dirty="0" smtClean="0"/>
              <a:t>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Stack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Stack of activation records</a:t>
            </a:r>
          </a:p>
          <a:p>
            <a:r>
              <a:rPr lang="en-US"/>
              <a:t>Call = push new activation record</a:t>
            </a:r>
          </a:p>
          <a:p>
            <a:r>
              <a:rPr lang="en-US"/>
              <a:t>Return = pop activation record</a:t>
            </a:r>
          </a:p>
          <a:p>
            <a:r>
              <a:rPr lang="en-US"/>
              <a:t>Only one “active” activation record – top of stack</a:t>
            </a:r>
          </a:p>
          <a:p>
            <a:r>
              <a:rPr lang="en-US"/>
              <a:t>How do we handle recursion?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8E46-EAFD-40F1-BEA7-5E609B4D3847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1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D09E-C329-4979-A000-C0B77278B2A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Stack</a:t>
            </a:r>
          </a:p>
        </p:txBody>
      </p:sp>
      <p:sp>
        <p:nvSpPr>
          <p:cNvPr id="58881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419600" cy="4171950"/>
          </a:xfrm>
        </p:spPr>
        <p:txBody>
          <a:bodyPr/>
          <a:lstStyle/>
          <a:p>
            <a:r>
              <a:rPr lang="en-US" sz="2400" dirty="0" smtClean="0"/>
              <a:t>SP </a:t>
            </a:r>
            <a:r>
              <a:rPr lang="en-US" sz="2400" dirty="0"/>
              <a:t>– stack pointer </a:t>
            </a:r>
            <a:br>
              <a:rPr lang="en-US" sz="2400" dirty="0"/>
            </a:br>
            <a:r>
              <a:rPr lang="en-US" sz="2400" dirty="0"/>
              <a:t>– top of current frame</a:t>
            </a:r>
          </a:p>
          <a:p>
            <a:r>
              <a:rPr lang="en-US" sz="2400" dirty="0"/>
              <a:t>FP – frame pointer </a:t>
            </a:r>
            <a:br>
              <a:rPr lang="en-US" sz="2400" dirty="0"/>
            </a:br>
            <a:r>
              <a:rPr lang="en-US" sz="2400" dirty="0"/>
              <a:t>– base of current frame</a:t>
            </a:r>
          </a:p>
          <a:p>
            <a:pPr lvl="1"/>
            <a:r>
              <a:rPr lang="en-US" sz="2000" dirty="0"/>
              <a:t>Sometimes called BP</a:t>
            </a:r>
            <a:br>
              <a:rPr lang="en-US" sz="2000" dirty="0"/>
            </a:br>
            <a:r>
              <a:rPr lang="en-US" sz="2000" dirty="0"/>
              <a:t>(base pointer)</a:t>
            </a:r>
          </a:p>
        </p:txBody>
      </p:sp>
      <p:grpSp>
        <p:nvGrpSpPr>
          <p:cNvPr id="588818" name="Group 18"/>
          <p:cNvGrpSpPr>
            <a:grpSpLocks/>
          </p:cNvGrpSpPr>
          <p:nvPr/>
        </p:nvGrpSpPr>
        <p:grpSpPr bwMode="auto">
          <a:xfrm>
            <a:off x="5106988" y="1385888"/>
            <a:ext cx="3122612" cy="5014912"/>
            <a:chOff x="2976" y="528"/>
            <a:chExt cx="1967" cy="3159"/>
          </a:xfrm>
        </p:grpSpPr>
        <p:sp>
          <p:nvSpPr>
            <p:cNvPr id="588804" name="Rectangle 4"/>
            <p:cNvSpPr>
              <a:spLocks noChangeArrowheads="1"/>
            </p:cNvSpPr>
            <p:nvPr/>
          </p:nvSpPr>
          <p:spPr bwMode="auto">
            <a:xfrm>
              <a:off x="3648" y="1008"/>
              <a:ext cx="1056" cy="2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8805" name="Rectangle 5"/>
            <p:cNvSpPr>
              <a:spLocks noChangeArrowheads="1"/>
            </p:cNvSpPr>
            <p:nvPr/>
          </p:nvSpPr>
          <p:spPr bwMode="auto">
            <a:xfrm>
              <a:off x="3648" y="2208"/>
              <a:ext cx="1056" cy="134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pitchFamily="34" charset="0"/>
                </a:rPr>
                <a:t>Current</a:t>
              </a:r>
            </a:p>
            <a:p>
              <a:pPr algn="ctr"/>
              <a:r>
                <a:rPr lang="en-US" sz="1800">
                  <a:latin typeface="Tahoma" pitchFamily="34" charset="0"/>
                </a:rPr>
                <a:t> frame</a:t>
              </a:r>
            </a:p>
          </p:txBody>
        </p:sp>
        <p:sp>
          <p:nvSpPr>
            <p:cNvPr id="588807" name="Line 7"/>
            <p:cNvSpPr>
              <a:spLocks noChangeShapeType="1"/>
            </p:cNvSpPr>
            <p:nvPr/>
          </p:nvSpPr>
          <p:spPr bwMode="auto">
            <a:xfrm>
              <a:off x="328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08" name="Line 8"/>
            <p:cNvSpPr>
              <a:spLocks noChangeShapeType="1"/>
            </p:cNvSpPr>
            <p:nvPr/>
          </p:nvSpPr>
          <p:spPr bwMode="auto">
            <a:xfrm flipV="1">
              <a:off x="4704" y="8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11" name="Line 11"/>
            <p:cNvSpPr>
              <a:spLocks noChangeShapeType="1"/>
            </p:cNvSpPr>
            <p:nvPr/>
          </p:nvSpPr>
          <p:spPr bwMode="auto">
            <a:xfrm flipV="1">
              <a:off x="3648" y="8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12" name="Text Box 12"/>
            <p:cNvSpPr txBox="1">
              <a:spLocks noChangeArrowheads="1"/>
            </p:cNvSpPr>
            <p:nvPr/>
          </p:nvSpPr>
          <p:spPr bwMode="auto">
            <a:xfrm rot="5400000">
              <a:off x="3562" y="534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588813" name="Text Box 13"/>
            <p:cNvSpPr txBox="1">
              <a:spLocks noChangeArrowheads="1"/>
            </p:cNvSpPr>
            <p:nvPr/>
          </p:nvSpPr>
          <p:spPr bwMode="auto">
            <a:xfrm rot="5400000">
              <a:off x="4610" y="534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588814" name="Rectangle 14"/>
            <p:cNvSpPr>
              <a:spLocks noChangeArrowheads="1"/>
            </p:cNvSpPr>
            <p:nvPr/>
          </p:nvSpPr>
          <p:spPr bwMode="auto">
            <a:xfrm>
              <a:off x="3648" y="1008"/>
              <a:ext cx="105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pitchFamily="34" charset="0"/>
                </a:rPr>
                <a:t>Previous </a:t>
              </a:r>
              <a:br>
                <a:rPr lang="en-US" sz="1800">
                  <a:latin typeface="Tahoma" pitchFamily="34" charset="0"/>
                </a:rPr>
              </a:br>
              <a:r>
                <a:rPr lang="en-US" sz="1800">
                  <a:latin typeface="Tahoma" pitchFamily="34" charset="0"/>
                </a:rPr>
                <a:t>frame</a:t>
              </a:r>
            </a:p>
          </p:txBody>
        </p:sp>
        <p:sp>
          <p:nvSpPr>
            <p:cNvPr id="588815" name="Line 15"/>
            <p:cNvSpPr>
              <a:spLocks noChangeShapeType="1"/>
            </p:cNvSpPr>
            <p:nvPr/>
          </p:nvSpPr>
          <p:spPr bwMode="auto">
            <a:xfrm>
              <a:off x="3288" y="35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816" name="Text Box 16"/>
            <p:cNvSpPr txBox="1">
              <a:spLocks noChangeArrowheads="1"/>
            </p:cNvSpPr>
            <p:nvPr/>
          </p:nvSpPr>
          <p:spPr bwMode="auto">
            <a:xfrm>
              <a:off x="2976" y="345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SP</a:t>
              </a:r>
            </a:p>
          </p:txBody>
        </p:sp>
        <p:sp>
          <p:nvSpPr>
            <p:cNvPr id="588817" name="Text Box 17"/>
            <p:cNvSpPr txBox="1">
              <a:spLocks noChangeArrowheads="1"/>
            </p:cNvSpPr>
            <p:nvPr/>
          </p:nvSpPr>
          <p:spPr bwMode="auto">
            <a:xfrm>
              <a:off x="2976" y="2112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FP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8077200" y="3727748"/>
            <a:ext cx="0" cy="7965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10063" y="3657600"/>
            <a:ext cx="8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stack </a:t>
            </a:r>
          </a:p>
          <a:p>
            <a:pPr algn="ctr"/>
            <a:r>
              <a:rPr lang="en-US" dirty="0" smtClean="0"/>
              <a:t>grows </a:t>
            </a:r>
          </a:p>
          <a:p>
            <a:pPr algn="ctr"/>
            <a:r>
              <a:rPr lang="en-US" dirty="0" smtClean="0"/>
              <a:t>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Runtime Stack</a:t>
            </a:r>
          </a:p>
        </p:txBody>
      </p:sp>
      <p:sp>
        <p:nvSpPr>
          <p:cNvPr id="590908" name="Text Box 60"/>
          <p:cNvSpPr txBox="1">
            <a:spLocks noChangeArrowheads="1"/>
          </p:cNvSpPr>
          <p:nvPr/>
        </p:nvSpPr>
        <p:spPr bwMode="auto">
          <a:xfrm>
            <a:off x="609600" y="3290888"/>
            <a:ext cx="2405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Pentium stack registers</a:t>
            </a:r>
          </a:p>
        </p:txBody>
      </p:sp>
      <p:sp>
        <p:nvSpPr>
          <p:cNvPr id="590909" name="Text Box 61"/>
          <p:cNvSpPr txBox="1">
            <a:spLocks noChangeArrowheads="1"/>
          </p:cNvSpPr>
          <p:nvPr/>
        </p:nvSpPr>
        <p:spPr bwMode="auto">
          <a:xfrm>
            <a:off x="4191000" y="4114800"/>
            <a:ext cx="3806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Pentium stack and call/ret instructions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1403" y="6248400"/>
            <a:ext cx="558800" cy="457200"/>
          </a:xfrm>
        </p:spPr>
        <p:txBody>
          <a:bodyPr/>
          <a:lstStyle/>
          <a:p>
            <a:fld id="{D0BC06D0-30F8-4E29-ADC9-9266C331CD17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28666"/>
              </p:ext>
            </p:extLst>
          </p:nvPr>
        </p:nvGraphicFramePr>
        <p:xfrm>
          <a:off x="542874" y="2133600"/>
          <a:ext cx="2539366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9973"/>
                <a:gridCol w="14893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 pointer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EBP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pointer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34561"/>
              </p:ext>
            </p:extLst>
          </p:nvPr>
        </p:nvGraphicFramePr>
        <p:xfrm>
          <a:off x="3657600" y="2133600"/>
          <a:ext cx="4867911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7343"/>
                <a:gridCol w="32705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push, </a:t>
                      </a:r>
                      <a:r>
                        <a:rPr lang="en-US" dirty="0" err="1" smtClean="0"/>
                        <a:t>pusha</a:t>
                      </a:r>
                      <a:r>
                        <a:rPr lang="en-US" dirty="0" smtClean="0"/>
                        <a:t>,…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 on runtime stack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pop,popa</a:t>
                      </a:r>
                      <a:r>
                        <a:rPr lang="en-US" dirty="0" smtClean="0"/>
                        <a:t>,…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pointer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control</a:t>
                      </a:r>
                      <a:r>
                        <a:rPr lang="en-US" baseline="0" dirty="0" smtClean="0"/>
                        <a:t> to called routine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control</a:t>
                      </a:r>
                      <a:r>
                        <a:rPr lang="en-US" baseline="0" dirty="0" smtClean="0"/>
                        <a:t> back to caller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5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08C4-C352-4906-AC59-8B3DD4AF742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Sequences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processor does not save the content of registers on procedure calls</a:t>
            </a:r>
          </a:p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who will? </a:t>
            </a:r>
          </a:p>
          <a:p>
            <a:pPr lvl="1"/>
            <a:r>
              <a:rPr lang="en-US" dirty="0"/>
              <a:t>Caller saves and restores registers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saves and restores registers</a:t>
            </a:r>
          </a:p>
          <a:p>
            <a:pPr lvl="1"/>
            <a:r>
              <a:rPr lang="en-US" dirty="0"/>
              <a:t>But can also have both save/restore some registers</a:t>
            </a:r>
          </a:p>
        </p:txBody>
      </p:sp>
    </p:spTree>
    <p:extLst>
      <p:ext uri="{BB962C8B-B14F-4D97-AF65-F5344CB8AC3E}">
        <p14:creationId xmlns:p14="http://schemas.microsoft.com/office/powerpoint/2010/main" val="1956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0B1-0837-49BA-96B6-6A45D98BDF2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685800"/>
          </a:xfrm>
        </p:spPr>
        <p:txBody>
          <a:bodyPr/>
          <a:lstStyle/>
          <a:p>
            <a:r>
              <a:rPr lang="en-US"/>
              <a:t>Call Sequences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1600200" y="2362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call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946150" y="1066800"/>
            <a:ext cx="233045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1" name="Text Box 7"/>
          <p:cNvSpPr txBox="1">
            <a:spLocks noChangeArrowheads="1"/>
          </p:cNvSpPr>
          <p:nvPr/>
        </p:nvSpPr>
        <p:spPr bwMode="auto">
          <a:xfrm rot="16200000">
            <a:off x="106363" y="1462087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caller</a:t>
            </a:r>
          </a:p>
        </p:txBody>
      </p:sp>
      <p:sp>
        <p:nvSpPr>
          <p:cNvPr id="594952" name="Rectangle 8"/>
          <p:cNvSpPr>
            <a:spLocks noChangeArrowheads="1"/>
          </p:cNvSpPr>
          <p:nvPr/>
        </p:nvSpPr>
        <p:spPr bwMode="auto">
          <a:xfrm>
            <a:off x="1346200" y="2971800"/>
            <a:ext cx="19304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53" name="Text Box 9"/>
          <p:cNvSpPr txBox="1">
            <a:spLocks noChangeArrowheads="1"/>
          </p:cNvSpPr>
          <p:nvPr/>
        </p:nvSpPr>
        <p:spPr bwMode="auto">
          <a:xfrm rot="16200000">
            <a:off x="506413" y="3576637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callee</a:t>
            </a:r>
          </a:p>
        </p:txBody>
      </p:sp>
      <p:sp>
        <p:nvSpPr>
          <p:cNvPr id="594954" name="Text Box 10"/>
          <p:cNvSpPr txBox="1">
            <a:spLocks noChangeArrowheads="1"/>
          </p:cNvSpPr>
          <p:nvPr/>
        </p:nvSpPr>
        <p:spPr bwMode="auto">
          <a:xfrm>
            <a:off x="1600200" y="4724400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594955" name="Rectangle 11"/>
          <p:cNvSpPr>
            <a:spLocks noChangeArrowheads="1"/>
          </p:cNvSpPr>
          <p:nvPr/>
        </p:nvSpPr>
        <p:spPr bwMode="auto">
          <a:xfrm>
            <a:off x="946150" y="5410200"/>
            <a:ext cx="233045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56" name="Text Box 12"/>
          <p:cNvSpPr txBox="1">
            <a:spLocks noChangeArrowheads="1"/>
          </p:cNvSpPr>
          <p:nvPr/>
        </p:nvSpPr>
        <p:spPr bwMode="auto">
          <a:xfrm rot="16200000">
            <a:off x="106363" y="5805487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caller</a:t>
            </a:r>
          </a:p>
        </p:txBody>
      </p:sp>
      <p:sp>
        <p:nvSpPr>
          <p:cNvPr id="594957" name="Text Box 13"/>
          <p:cNvSpPr txBox="1">
            <a:spLocks noChangeArrowheads="1"/>
          </p:cNvSpPr>
          <p:nvPr/>
        </p:nvSpPr>
        <p:spPr bwMode="auto">
          <a:xfrm>
            <a:off x="939800" y="1524000"/>
            <a:ext cx="23368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dirty="0">
                <a:cs typeface="Tahoma" pitchFamily="34" charset="0"/>
              </a:rPr>
              <a:t>Caller push code</a:t>
            </a:r>
          </a:p>
        </p:txBody>
      </p:sp>
      <p:sp>
        <p:nvSpPr>
          <p:cNvPr id="594958" name="Text Box 14"/>
          <p:cNvSpPr txBox="1">
            <a:spLocks noChangeArrowheads="1"/>
          </p:cNvSpPr>
          <p:nvPr/>
        </p:nvSpPr>
        <p:spPr bwMode="auto">
          <a:xfrm>
            <a:off x="1358900" y="2971800"/>
            <a:ext cx="19177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400">
                <a:cs typeface="Tahoma" pitchFamily="34" charset="0"/>
              </a:rPr>
              <a:t>Callee push code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ahoma" pitchFamily="34" charset="0"/>
              </a:rPr>
              <a:t>(prologue)</a:t>
            </a:r>
          </a:p>
        </p:txBody>
      </p:sp>
      <p:sp>
        <p:nvSpPr>
          <p:cNvPr id="594959" name="Text Box 15"/>
          <p:cNvSpPr txBox="1">
            <a:spLocks noChangeArrowheads="1"/>
          </p:cNvSpPr>
          <p:nvPr/>
        </p:nvSpPr>
        <p:spPr bwMode="auto">
          <a:xfrm>
            <a:off x="1358900" y="3962400"/>
            <a:ext cx="19177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400">
                <a:cs typeface="Tahoma" pitchFamily="34" charset="0"/>
              </a:rPr>
              <a:t>Callee pop code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ahoma" pitchFamily="34" charset="0"/>
              </a:rPr>
              <a:t>(epilogue)</a:t>
            </a:r>
          </a:p>
        </p:txBody>
      </p:sp>
      <p:sp>
        <p:nvSpPr>
          <p:cNvPr id="594960" name="Text Box 16"/>
          <p:cNvSpPr txBox="1">
            <a:spLocks noChangeArrowheads="1"/>
          </p:cNvSpPr>
          <p:nvPr/>
        </p:nvSpPr>
        <p:spPr bwMode="auto">
          <a:xfrm>
            <a:off x="939800" y="5410200"/>
            <a:ext cx="23368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>
                <a:cs typeface="Tahoma" pitchFamily="34" charset="0"/>
              </a:rPr>
              <a:t>Caller pop code</a:t>
            </a:r>
          </a:p>
        </p:txBody>
      </p:sp>
      <p:sp>
        <p:nvSpPr>
          <p:cNvPr id="594961" name="AutoShape 17"/>
          <p:cNvSpPr>
            <a:spLocks noChangeArrowheads="1"/>
          </p:cNvSpPr>
          <p:nvPr/>
        </p:nvSpPr>
        <p:spPr bwMode="auto">
          <a:xfrm>
            <a:off x="4038600" y="1066800"/>
            <a:ext cx="3810000" cy="609600"/>
          </a:xfrm>
          <a:prstGeom prst="wedgeRoundRectCallout">
            <a:avLst>
              <a:gd name="adj1" fmla="val -66958"/>
              <a:gd name="adj2" fmla="val 54690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 dirty="0">
                <a:cs typeface="Tahoma" pitchFamily="34" charset="0"/>
              </a:rPr>
              <a:t>Push caller-save registers</a:t>
            </a:r>
          </a:p>
          <a:p>
            <a:r>
              <a:rPr lang="en-US" sz="1400" dirty="0">
                <a:cs typeface="Tahoma" pitchFamily="34" charset="0"/>
              </a:rPr>
              <a:t>Push actual parameters (in reverse order)</a:t>
            </a:r>
            <a:endParaRPr lang="en-US" sz="2000" dirty="0"/>
          </a:p>
        </p:txBody>
      </p:sp>
      <p:sp>
        <p:nvSpPr>
          <p:cNvPr id="594962" name="AutoShape 18"/>
          <p:cNvSpPr>
            <a:spLocks noChangeArrowheads="1"/>
          </p:cNvSpPr>
          <p:nvPr/>
        </p:nvSpPr>
        <p:spPr bwMode="auto">
          <a:xfrm>
            <a:off x="4038600" y="2057400"/>
            <a:ext cx="3733800" cy="609600"/>
          </a:xfrm>
          <a:prstGeom prst="wedgeRoundRectCallout">
            <a:avLst>
              <a:gd name="adj1" fmla="val -67986"/>
              <a:gd name="adj2" fmla="val 27606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push return address</a:t>
            </a:r>
          </a:p>
          <a:p>
            <a:r>
              <a:rPr lang="en-US" sz="1400">
                <a:cs typeface="Tahoma" pitchFamily="34" charset="0"/>
              </a:rPr>
              <a:t>Jump to call address</a:t>
            </a:r>
            <a:endParaRPr lang="en-US" sz="2000"/>
          </a:p>
        </p:txBody>
      </p:sp>
      <p:sp>
        <p:nvSpPr>
          <p:cNvPr id="594963" name="AutoShape 19"/>
          <p:cNvSpPr>
            <a:spLocks noChangeArrowheads="1"/>
          </p:cNvSpPr>
          <p:nvPr/>
        </p:nvSpPr>
        <p:spPr bwMode="auto">
          <a:xfrm>
            <a:off x="3962400" y="2819400"/>
            <a:ext cx="3810000" cy="990600"/>
          </a:xfrm>
          <a:prstGeom prst="wedgeRoundRectCallout">
            <a:avLst>
              <a:gd name="adj1" fmla="val -66625"/>
              <a:gd name="adj2" fmla="val 18269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Push current base-pointer</a:t>
            </a:r>
          </a:p>
          <a:p>
            <a:r>
              <a:rPr lang="en-US" sz="1400">
                <a:cs typeface="Tahoma" pitchFamily="34" charset="0"/>
              </a:rPr>
              <a:t>bp = sp</a:t>
            </a:r>
          </a:p>
          <a:p>
            <a:r>
              <a:rPr lang="en-US" sz="1400">
                <a:cs typeface="Tahoma" pitchFamily="34" charset="0"/>
              </a:rPr>
              <a:t>Push local variables</a:t>
            </a:r>
          </a:p>
          <a:p>
            <a:r>
              <a:rPr lang="en-US" sz="1400">
                <a:cs typeface="Tahoma" pitchFamily="34" charset="0"/>
              </a:rPr>
              <a:t>Push callee-save registers</a:t>
            </a:r>
            <a:endParaRPr lang="en-US" sz="2000"/>
          </a:p>
        </p:txBody>
      </p:sp>
      <p:sp>
        <p:nvSpPr>
          <p:cNvPr id="594964" name="AutoShape 20"/>
          <p:cNvSpPr>
            <a:spLocks noChangeArrowheads="1"/>
          </p:cNvSpPr>
          <p:nvPr/>
        </p:nvSpPr>
        <p:spPr bwMode="auto">
          <a:xfrm>
            <a:off x="3962400" y="3962400"/>
            <a:ext cx="3810000" cy="838200"/>
          </a:xfrm>
          <a:prstGeom prst="wedgeRoundRectCallout">
            <a:avLst>
              <a:gd name="adj1" fmla="val -67208"/>
              <a:gd name="adj2" fmla="val -7954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Pop callee-save registers</a:t>
            </a:r>
          </a:p>
          <a:p>
            <a:r>
              <a:rPr lang="en-US" sz="1400">
                <a:cs typeface="Tahoma" pitchFamily="34" charset="0"/>
              </a:rPr>
              <a:t>Pop calle activation record</a:t>
            </a:r>
          </a:p>
          <a:p>
            <a:r>
              <a:rPr lang="en-US" sz="1400">
                <a:cs typeface="Tahoma" pitchFamily="34" charset="0"/>
              </a:rPr>
              <a:t>Pop old base-pointer</a:t>
            </a:r>
            <a:endParaRPr lang="en-US" sz="2000"/>
          </a:p>
        </p:txBody>
      </p:sp>
      <p:sp>
        <p:nvSpPr>
          <p:cNvPr id="594965" name="AutoShape 21"/>
          <p:cNvSpPr>
            <a:spLocks noChangeArrowheads="1"/>
          </p:cNvSpPr>
          <p:nvPr/>
        </p:nvSpPr>
        <p:spPr bwMode="auto">
          <a:xfrm>
            <a:off x="4038600" y="5029200"/>
            <a:ext cx="3733800" cy="685800"/>
          </a:xfrm>
          <a:prstGeom prst="wedgeRoundRectCallout">
            <a:avLst>
              <a:gd name="adj1" fmla="val -73088"/>
              <a:gd name="adj2" fmla="val -51389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pop return address</a:t>
            </a:r>
          </a:p>
          <a:p>
            <a:r>
              <a:rPr lang="en-US" sz="1400">
                <a:cs typeface="Tahoma" pitchFamily="34" charset="0"/>
              </a:rPr>
              <a:t>Jump to address</a:t>
            </a:r>
            <a:endParaRPr lang="en-US" sz="2000"/>
          </a:p>
        </p:txBody>
      </p:sp>
      <p:sp>
        <p:nvSpPr>
          <p:cNvPr id="594966" name="AutoShape 22"/>
          <p:cNvSpPr>
            <a:spLocks noChangeArrowheads="1"/>
          </p:cNvSpPr>
          <p:nvPr/>
        </p:nvSpPr>
        <p:spPr bwMode="auto">
          <a:xfrm>
            <a:off x="4038600" y="5867400"/>
            <a:ext cx="3733800" cy="685800"/>
          </a:xfrm>
          <a:prstGeom prst="wedgeRoundRectCallout">
            <a:avLst>
              <a:gd name="adj1" fmla="val -68324"/>
              <a:gd name="adj2" fmla="val -68056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Pop caller-save registers</a:t>
            </a:r>
          </a:p>
          <a:p>
            <a:r>
              <a:rPr lang="en-US" sz="1400">
                <a:cs typeface="Tahoma" pitchFamily="34" charset="0"/>
              </a:rPr>
              <a:t>Pop parameters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027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AA1E-B70D-45B7-9717-E736903FB3A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"/>
            <a:ext cx="7772400" cy="533400"/>
          </a:xfrm>
        </p:spPr>
        <p:txBody>
          <a:bodyPr/>
          <a:lstStyle/>
          <a:p>
            <a:r>
              <a:rPr lang="en-US" sz="2600" dirty="0"/>
              <a:t>Call Sequences –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Foo(42,21)</a:t>
            </a: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1524000" y="22098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  <a:cs typeface="Courier New" pitchFamily="49" charset="0"/>
              </a:rPr>
              <a:t>call</a:t>
            </a: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946150" y="762000"/>
            <a:ext cx="233045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 rot="16200000">
            <a:off x="106363" y="1157287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caller</a:t>
            </a:r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1346200" y="2590800"/>
            <a:ext cx="1930400" cy="2438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28" name="Text Box 8"/>
          <p:cNvSpPr txBox="1">
            <a:spLocks noChangeArrowheads="1"/>
          </p:cNvSpPr>
          <p:nvPr/>
        </p:nvSpPr>
        <p:spPr bwMode="auto">
          <a:xfrm rot="16200000">
            <a:off x="506413" y="3576637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callee</a:t>
            </a:r>
          </a:p>
        </p:txBody>
      </p:sp>
      <p:sp>
        <p:nvSpPr>
          <p:cNvPr id="593929" name="Text Box 9"/>
          <p:cNvSpPr txBox="1">
            <a:spLocks noChangeArrowheads="1"/>
          </p:cNvSpPr>
          <p:nvPr/>
        </p:nvSpPr>
        <p:spPr bwMode="auto">
          <a:xfrm>
            <a:off x="1524000" y="5029200"/>
            <a:ext cx="100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593930" name="Rectangle 10"/>
          <p:cNvSpPr>
            <a:spLocks noChangeArrowheads="1"/>
          </p:cNvSpPr>
          <p:nvPr/>
        </p:nvSpPr>
        <p:spPr bwMode="auto">
          <a:xfrm>
            <a:off x="946150" y="5410200"/>
            <a:ext cx="233045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31" name="Text Box 11"/>
          <p:cNvSpPr txBox="1">
            <a:spLocks noChangeArrowheads="1"/>
          </p:cNvSpPr>
          <p:nvPr/>
        </p:nvSpPr>
        <p:spPr bwMode="auto">
          <a:xfrm rot="16200000">
            <a:off x="106363" y="5805487"/>
            <a:ext cx="109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caller</a:t>
            </a:r>
          </a:p>
        </p:txBody>
      </p:sp>
      <p:sp>
        <p:nvSpPr>
          <p:cNvPr id="593936" name="Text Box 16"/>
          <p:cNvSpPr txBox="1">
            <a:spLocks noChangeArrowheads="1"/>
          </p:cNvSpPr>
          <p:nvPr/>
        </p:nvSpPr>
        <p:spPr bwMode="auto">
          <a:xfrm>
            <a:off x="946150" y="990600"/>
            <a:ext cx="233045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push %ecx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push $21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push $42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  <a:cs typeface="Courier New" pitchFamily="49" charset="0"/>
              </a:rPr>
              <a:t>call _foo</a:t>
            </a:r>
          </a:p>
          <a:p>
            <a:pPr>
              <a:spcBef>
                <a:spcPct val="50000"/>
              </a:spcBef>
            </a:pPr>
            <a:endParaRPr lang="en-US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3937" name="Text Box 17"/>
          <p:cNvSpPr txBox="1">
            <a:spLocks noChangeArrowheads="1"/>
          </p:cNvSpPr>
          <p:nvPr/>
        </p:nvSpPr>
        <p:spPr bwMode="auto">
          <a:xfrm>
            <a:off x="1346200" y="2590800"/>
            <a:ext cx="1930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push %ebp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mov %esp, %ebp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sub %8, %esp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push %ebx</a:t>
            </a:r>
          </a:p>
        </p:txBody>
      </p:sp>
      <p:sp>
        <p:nvSpPr>
          <p:cNvPr id="593938" name="Text Box 18"/>
          <p:cNvSpPr txBox="1">
            <a:spLocks noChangeArrowheads="1"/>
          </p:cNvSpPr>
          <p:nvPr/>
        </p:nvSpPr>
        <p:spPr bwMode="auto">
          <a:xfrm>
            <a:off x="1352550" y="3962400"/>
            <a:ext cx="192405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pop %ebx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mov %ebp, %esp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pop %ebp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ret</a:t>
            </a:r>
          </a:p>
        </p:txBody>
      </p:sp>
      <p:sp>
        <p:nvSpPr>
          <p:cNvPr id="593939" name="Text Box 19"/>
          <p:cNvSpPr txBox="1">
            <a:spLocks noChangeArrowheads="1"/>
          </p:cNvSpPr>
          <p:nvPr/>
        </p:nvSpPr>
        <p:spPr bwMode="auto">
          <a:xfrm>
            <a:off x="939800" y="5410200"/>
            <a:ext cx="233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add $8, %esp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  <a:cs typeface="Tahoma" pitchFamily="34" charset="0"/>
              </a:rPr>
              <a:t>pop %ecx</a:t>
            </a:r>
          </a:p>
        </p:txBody>
      </p:sp>
      <p:sp>
        <p:nvSpPr>
          <p:cNvPr id="593949" name="AutoShape 29"/>
          <p:cNvSpPr>
            <a:spLocks noChangeArrowheads="1"/>
          </p:cNvSpPr>
          <p:nvPr/>
        </p:nvSpPr>
        <p:spPr bwMode="auto">
          <a:xfrm>
            <a:off x="4038600" y="990600"/>
            <a:ext cx="4038600" cy="609600"/>
          </a:xfrm>
          <a:prstGeom prst="wedgeRoundRectCallout">
            <a:avLst>
              <a:gd name="adj1" fmla="val -66000"/>
              <a:gd name="adj2" fmla="val 29690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 dirty="0">
                <a:cs typeface="Tahoma" pitchFamily="34" charset="0"/>
              </a:rPr>
              <a:t>Push caller-save registers</a:t>
            </a:r>
          </a:p>
          <a:p>
            <a:r>
              <a:rPr lang="en-US" sz="1400" dirty="0">
                <a:cs typeface="Tahoma" pitchFamily="34" charset="0"/>
              </a:rPr>
              <a:t>Push actual parameters (</a:t>
            </a:r>
            <a:r>
              <a:rPr lang="en-US" sz="1400" dirty="0">
                <a:solidFill>
                  <a:schemeClr val="tx2"/>
                </a:solidFill>
                <a:cs typeface="Tahoma" pitchFamily="34" charset="0"/>
              </a:rPr>
              <a:t>in reverse order</a:t>
            </a:r>
            <a:r>
              <a:rPr lang="en-US" sz="1400" dirty="0">
                <a:cs typeface="Tahoma" pitchFamily="34" charset="0"/>
              </a:rPr>
              <a:t>)</a:t>
            </a:r>
            <a:endParaRPr lang="en-US" sz="2000" dirty="0"/>
          </a:p>
        </p:txBody>
      </p:sp>
      <p:sp>
        <p:nvSpPr>
          <p:cNvPr id="593950" name="AutoShape 30"/>
          <p:cNvSpPr>
            <a:spLocks noChangeArrowheads="1"/>
          </p:cNvSpPr>
          <p:nvPr/>
        </p:nvSpPr>
        <p:spPr bwMode="auto">
          <a:xfrm>
            <a:off x="4038600" y="1752600"/>
            <a:ext cx="4038600" cy="609600"/>
          </a:xfrm>
          <a:prstGeom prst="wedgeRoundRectCallout">
            <a:avLst>
              <a:gd name="adj1" fmla="val -67378"/>
              <a:gd name="adj2" fmla="val 10354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push return address</a:t>
            </a:r>
          </a:p>
          <a:p>
            <a:r>
              <a:rPr lang="en-US" sz="1400">
                <a:cs typeface="Tahoma" pitchFamily="34" charset="0"/>
              </a:rPr>
              <a:t>Jump to call address</a:t>
            </a:r>
            <a:endParaRPr lang="en-US" sz="2000"/>
          </a:p>
        </p:txBody>
      </p:sp>
      <p:sp>
        <p:nvSpPr>
          <p:cNvPr id="593951" name="AutoShape 31"/>
          <p:cNvSpPr>
            <a:spLocks noChangeArrowheads="1"/>
          </p:cNvSpPr>
          <p:nvPr/>
        </p:nvSpPr>
        <p:spPr bwMode="auto">
          <a:xfrm>
            <a:off x="3962400" y="2590800"/>
            <a:ext cx="4114800" cy="990600"/>
          </a:xfrm>
          <a:prstGeom prst="wedgeRoundRectCallout">
            <a:avLst>
              <a:gd name="adj1" fmla="val -65394"/>
              <a:gd name="adj2" fmla="val 18269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Push current base-pointer</a:t>
            </a:r>
          </a:p>
          <a:p>
            <a:r>
              <a:rPr lang="en-US" sz="1400">
                <a:cs typeface="Tahoma" pitchFamily="34" charset="0"/>
              </a:rPr>
              <a:t>bp = sp</a:t>
            </a:r>
          </a:p>
          <a:p>
            <a:r>
              <a:rPr lang="en-US" sz="1400">
                <a:cs typeface="Tahoma" pitchFamily="34" charset="0"/>
              </a:rPr>
              <a:t>Push local variables</a:t>
            </a:r>
          </a:p>
          <a:p>
            <a:r>
              <a:rPr lang="en-US" sz="1400">
                <a:cs typeface="Tahoma" pitchFamily="34" charset="0"/>
              </a:rPr>
              <a:t>Push callee-save registers</a:t>
            </a:r>
            <a:endParaRPr lang="en-US" sz="2000"/>
          </a:p>
        </p:txBody>
      </p:sp>
      <p:sp>
        <p:nvSpPr>
          <p:cNvPr id="593952" name="AutoShape 32"/>
          <p:cNvSpPr>
            <a:spLocks noChangeArrowheads="1"/>
          </p:cNvSpPr>
          <p:nvPr/>
        </p:nvSpPr>
        <p:spPr bwMode="auto">
          <a:xfrm>
            <a:off x="3962400" y="3962400"/>
            <a:ext cx="4114800" cy="838200"/>
          </a:xfrm>
          <a:prstGeom prst="wedgeRoundRectCallout">
            <a:avLst>
              <a:gd name="adj1" fmla="val -64778"/>
              <a:gd name="adj2" fmla="val 10986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Pop callee-save registers</a:t>
            </a:r>
          </a:p>
          <a:p>
            <a:r>
              <a:rPr lang="en-US" sz="1400">
                <a:cs typeface="Tahoma" pitchFamily="34" charset="0"/>
              </a:rPr>
              <a:t>Pop calle activation record</a:t>
            </a:r>
          </a:p>
          <a:p>
            <a:r>
              <a:rPr lang="en-US" sz="1400">
                <a:cs typeface="Tahoma" pitchFamily="34" charset="0"/>
              </a:rPr>
              <a:t>Pop old base-pointer</a:t>
            </a:r>
            <a:endParaRPr lang="en-US" sz="2000"/>
          </a:p>
        </p:txBody>
      </p:sp>
      <p:sp>
        <p:nvSpPr>
          <p:cNvPr id="593953" name="AutoShape 33"/>
          <p:cNvSpPr>
            <a:spLocks noChangeArrowheads="1"/>
          </p:cNvSpPr>
          <p:nvPr/>
        </p:nvSpPr>
        <p:spPr bwMode="auto">
          <a:xfrm>
            <a:off x="4038600" y="5029200"/>
            <a:ext cx="4038600" cy="685800"/>
          </a:xfrm>
          <a:prstGeom prst="wedgeRoundRectCallout">
            <a:avLst>
              <a:gd name="adj1" fmla="val -67491"/>
              <a:gd name="adj2" fmla="val -53011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>
                <a:cs typeface="Tahoma" pitchFamily="34" charset="0"/>
              </a:rPr>
              <a:t>pop return address</a:t>
            </a:r>
          </a:p>
          <a:p>
            <a:r>
              <a:rPr lang="en-US" sz="1400">
                <a:cs typeface="Tahoma" pitchFamily="34" charset="0"/>
              </a:rPr>
              <a:t>Jump to address</a:t>
            </a:r>
            <a:endParaRPr lang="en-US" sz="2000"/>
          </a:p>
        </p:txBody>
      </p:sp>
      <p:sp>
        <p:nvSpPr>
          <p:cNvPr id="593954" name="AutoShape 34"/>
          <p:cNvSpPr>
            <a:spLocks noChangeArrowheads="1"/>
          </p:cNvSpPr>
          <p:nvPr/>
        </p:nvSpPr>
        <p:spPr bwMode="auto">
          <a:xfrm>
            <a:off x="4038600" y="5943600"/>
            <a:ext cx="4038600" cy="685800"/>
          </a:xfrm>
          <a:prstGeom prst="wedgeRoundRectCallout">
            <a:avLst>
              <a:gd name="adj1" fmla="val -66940"/>
              <a:gd name="adj2" fmla="val -68056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en-US" sz="1400" dirty="0">
                <a:cs typeface="Tahoma" pitchFamily="34" charset="0"/>
              </a:rPr>
              <a:t>Pop caller-save registers</a:t>
            </a:r>
          </a:p>
          <a:p>
            <a:r>
              <a:rPr lang="en-US" sz="1400" dirty="0">
                <a:cs typeface="Tahoma" pitchFamily="34" charset="0"/>
              </a:rPr>
              <a:t>Pop parameters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8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Inter.</a:t>
            </a:r>
            <a:br>
              <a:rPr lang="en-US" sz="1200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4026-FE49-4291-A05F-E20E5562F09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“To Callee-save or to Caller-save?”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indeed The question</a:t>
            </a:r>
          </a:p>
          <a:p>
            <a:r>
              <a:rPr lang="en-US" dirty="0" err="1"/>
              <a:t>Callee</a:t>
            </a:r>
            <a:r>
              <a:rPr lang="en-US" dirty="0"/>
              <a:t>-saved registers need only be saved when </a:t>
            </a:r>
            <a:r>
              <a:rPr lang="en-US" dirty="0" err="1"/>
              <a:t>callee</a:t>
            </a:r>
            <a:r>
              <a:rPr lang="en-US" dirty="0"/>
              <a:t> modifies their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some heuristics and conventions are followed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933A-F902-455E-BBE5-91F175A1206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Stack Variables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offset from </a:t>
            </a:r>
            <a:r>
              <a:rPr lang="en-US" dirty="0" smtClean="0"/>
              <a:t>FP (%</a:t>
            </a:r>
            <a:r>
              <a:rPr lang="en-US" dirty="0" err="1" smtClean="0"/>
              <a:t>ebp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Remember – </a:t>
            </a:r>
            <a:br>
              <a:rPr lang="en-US" dirty="0"/>
            </a:br>
            <a:r>
              <a:rPr lang="en-US" dirty="0"/>
              <a:t>stack grows downwards</a:t>
            </a:r>
          </a:p>
          <a:p>
            <a:pPr>
              <a:lnSpc>
                <a:spcPct val="90000"/>
              </a:lnSpc>
            </a:pPr>
            <a:r>
              <a:rPr lang="en-US" dirty="0"/>
              <a:t>Above </a:t>
            </a:r>
            <a:r>
              <a:rPr lang="en-US" dirty="0" smtClean="0"/>
              <a:t>FP = </a:t>
            </a:r>
            <a:r>
              <a:rPr lang="en-US" dirty="0"/>
              <a:t>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Below </a:t>
            </a:r>
            <a:r>
              <a:rPr lang="en-US" dirty="0" smtClean="0"/>
              <a:t>FP = </a:t>
            </a:r>
            <a:r>
              <a:rPr lang="en-US" dirty="0"/>
              <a:t>locals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ebp</a:t>
            </a:r>
            <a:r>
              <a:rPr lang="en-US" dirty="0"/>
              <a:t> + 4 = return address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ebp</a:t>
            </a:r>
            <a:r>
              <a:rPr lang="en-US" dirty="0"/>
              <a:t> + 8 = first parameter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ebp</a:t>
            </a:r>
            <a:r>
              <a:rPr lang="en-US" dirty="0"/>
              <a:t> – 4  = first local</a:t>
            </a:r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6783388" y="2147888"/>
            <a:ext cx="1676400" cy="4038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6999" name="Line 7"/>
          <p:cNvSpPr>
            <a:spLocks noChangeShapeType="1"/>
          </p:cNvSpPr>
          <p:nvPr/>
        </p:nvSpPr>
        <p:spPr bwMode="auto">
          <a:xfrm>
            <a:off x="6211888" y="3773488"/>
            <a:ext cx="533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0" name="Line 8"/>
          <p:cNvSpPr>
            <a:spLocks noChangeShapeType="1"/>
          </p:cNvSpPr>
          <p:nvPr/>
        </p:nvSpPr>
        <p:spPr bwMode="auto">
          <a:xfrm flipV="1">
            <a:off x="8459788" y="1676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1" name="Line 9"/>
          <p:cNvSpPr>
            <a:spLocks noChangeShapeType="1"/>
          </p:cNvSpPr>
          <p:nvPr/>
        </p:nvSpPr>
        <p:spPr bwMode="auto">
          <a:xfrm flipV="1">
            <a:off x="6783388" y="1676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 rot="5400000">
            <a:off x="6646069" y="115331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</a:t>
            </a:r>
          </a:p>
        </p:txBody>
      </p:sp>
      <p:sp>
        <p:nvSpPr>
          <p:cNvPr id="597003" name="Text Box 11"/>
          <p:cNvSpPr txBox="1">
            <a:spLocks noChangeArrowheads="1"/>
          </p:cNvSpPr>
          <p:nvPr/>
        </p:nvSpPr>
        <p:spPr bwMode="auto">
          <a:xfrm rot="5400000">
            <a:off x="8309769" y="115331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</a:t>
            </a:r>
          </a:p>
        </p:txBody>
      </p:sp>
      <p:sp>
        <p:nvSpPr>
          <p:cNvPr id="597005" name="Line 13"/>
          <p:cNvSpPr>
            <a:spLocks noChangeShapeType="1"/>
          </p:cNvSpPr>
          <p:nvPr/>
        </p:nvSpPr>
        <p:spPr bwMode="auto">
          <a:xfrm>
            <a:off x="6211888" y="5995988"/>
            <a:ext cx="533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5716588" y="5843588"/>
            <a:ext cx="436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SP</a:t>
            </a:r>
          </a:p>
        </p:txBody>
      </p:sp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5716588" y="3621088"/>
            <a:ext cx="428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FP</a:t>
            </a:r>
          </a:p>
        </p:txBody>
      </p:sp>
      <p:sp>
        <p:nvSpPr>
          <p:cNvPr id="597008" name="Rectangle 16"/>
          <p:cNvSpPr>
            <a:spLocks noChangeArrowheads="1"/>
          </p:cNvSpPr>
          <p:nvPr/>
        </p:nvSpPr>
        <p:spPr bwMode="auto">
          <a:xfrm>
            <a:off x="6781800" y="3200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cs typeface="Tahoma" pitchFamily="34" charset="0"/>
              </a:rPr>
              <a:t>Return address</a:t>
            </a:r>
          </a:p>
        </p:txBody>
      </p:sp>
      <p:sp>
        <p:nvSpPr>
          <p:cNvPr id="597009" name="Rectangle 17"/>
          <p:cNvSpPr>
            <a:spLocks noChangeArrowheads="1"/>
          </p:cNvSpPr>
          <p:nvPr/>
        </p:nvSpPr>
        <p:spPr bwMode="auto">
          <a:xfrm>
            <a:off x="6781800" y="57912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Return address</a:t>
            </a:r>
          </a:p>
        </p:txBody>
      </p:sp>
      <p:sp>
        <p:nvSpPr>
          <p:cNvPr id="597010" name="Rectangle 18"/>
          <p:cNvSpPr>
            <a:spLocks noChangeArrowheads="1"/>
          </p:cNvSpPr>
          <p:nvPr/>
        </p:nvSpPr>
        <p:spPr bwMode="auto">
          <a:xfrm>
            <a:off x="6781800" y="4876800"/>
            <a:ext cx="1676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cs typeface="Tahoma" pitchFamily="34" charset="0"/>
              </a:rPr>
              <a:t>Param n</a:t>
            </a:r>
          </a:p>
          <a:p>
            <a:pPr algn="ctr"/>
            <a:r>
              <a:rPr lang="en-US" sz="1400">
                <a:cs typeface="Tahoma" pitchFamily="34" charset="0"/>
              </a:rPr>
              <a:t>…</a:t>
            </a:r>
          </a:p>
          <a:p>
            <a:pPr algn="ctr"/>
            <a:r>
              <a:rPr lang="en-US" sz="1400">
                <a:cs typeface="Tahoma" pitchFamily="34" charset="0"/>
              </a:rPr>
              <a:t>param1</a:t>
            </a:r>
          </a:p>
        </p:txBody>
      </p:sp>
      <p:sp>
        <p:nvSpPr>
          <p:cNvPr id="597013" name="Rectangle 21"/>
          <p:cNvSpPr>
            <a:spLocks noChangeArrowheads="1"/>
          </p:cNvSpPr>
          <p:nvPr/>
        </p:nvSpPr>
        <p:spPr bwMode="auto">
          <a:xfrm>
            <a:off x="6781800" y="3962400"/>
            <a:ext cx="1676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cs typeface="Tahoma" pitchFamily="34" charset="0"/>
              </a:rPr>
              <a:t>Local 1</a:t>
            </a:r>
          </a:p>
          <a:p>
            <a:pPr algn="ctr"/>
            <a:r>
              <a:rPr lang="en-US" sz="1400">
                <a:cs typeface="Tahoma" pitchFamily="34" charset="0"/>
              </a:rPr>
              <a:t>…</a:t>
            </a:r>
          </a:p>
          <a:p>
            <a:pPr algn="ctr"/>
            <a:r>
              <a:rPr lang="en-US" sz="1400">
                <a:cs typeface="Tahoma" pitchFamily="34" charset="0"/>
              </a:rPr>
              <a:t>Local n</a:t>
            </a:r>
          </a:p>
        </p:txBody>
      </p:sp>
      <p:sp>
        <p:nvSpPr>
          <p:cNvPr id="597014" name="Rectangle 22"/>
          <p:cNvSpPr>
            <a:spLocks noChangeArrowheads="1"/>
          </p:cNvSpPr>
          <p:nvPr/>
        </p:nvSpPr>
        <p:spPr bwMode="auto">
          <a:xfrm>
            <a:off x="6781800" y="3581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cs typeface="Tahoma" pitchFamily="34" charset="0"/>
              </a:rPr>
              <a:t>Previous fp</a:t>
            </a:r>
          </a:p>
        </p:txBody>
      </p:sp>
      <p:sp>
        <p:nvSpPr>
          <p:cNvPr id="597015" name="Rectangle 23"/>
          <p:cNvSpPr>
            <a:spLocks noChangeArrowheads="1"/>
          </p:cNvSpPr>
          <p:nvPr/>
        </p:nvSpPr>
        <p:spPr bwMode="auto">
          <a:xfrm>
            <a:off x="6781800" y="2286000"/>
            <a:ext cx="1676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cs typeface="Tahoma" pitchFamily="34" charset="0"/>
              </a:rPr>
              <a:t>Param n</a:t>
            </a:r>
          </a:p>
          <a:p>
            <a:pPr algn="ctr"/>
            <a:r>
              <a:rPr lang="en-US" sz="1400">
                <a:cs typeface="Tahoma" pitchFamily="34" charset="0"/>
              </a:rPr>
              <a:t>…</a:t>
            </a:r>
          </a:p>
          <a:p>
            <a:pPr algn="ctr"/>
            <a:r>
              <a:rPr lang="en-US" sz="1400">
                <a:cs typeface="Tahoma" pitchFamily="34" charset="0"/>
              </a:rPr>
              <a:t>param1</a:t>
            </a:r>
          </a:p>
        </p:txBody>
      </p:sp>
      <p:sp>
        <p:nvSpPr>
          <p:cNvPr id="597016" name="Line 24"/>
          <p:cNvSpPr>
            <a:spLocks noChangeShapeType="1"/>
          </p:cNvSpPr>
          <p:nvPr/>
        </p:nvSpPr>
        <p:spPr bwMode="auto">
          <a:xfrm>
            <a:off x="6172200" y="2971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17" name="Text Box 25"/>
          <p:cNvSpPr txBox="1">
            <a:spLocks noChangeArrowheads="1"/>
          </p:cNvSpPr>
          <p:nvPr/>
        </p:nvSpPr>
        <p:spPr bwMode="auto">
          <a:xfrm>
            <a:off x="5476875" y="28067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FP+8</a:t>
            </a:r>
          </a:p>
        </p:txBody>
      </p:sp>
      <p:sp>
        <p:nvSpPr>
          <p:cNvPr id="597018" name="Line 26"/>
          <p:cNvSpPr>
            <a:spLocks noChangeShapeType="1"/>
          </p:cNvSpPr>
          <p:nvPr/>
        </p:nvSpPr>
        <p:spPr bwMode="auto">
          <a:xfrm>
            <a:off x="6207125" y="42037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19" name="Text Box 27"/>
          <p:cNvSpPr txBox="1">
            <a:spLocks noChangeArrowheads="1"/>
          </p:cNvSpPr>
          <p:nvPr/>
        </p:nvSpPr>
        <p:spPr bwMode="auto">
          <a:xfrm>
            <a:off x="5476875" y="4038600"/>
            <a:ext cx="70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FP-4 </a:t>
            </a:r>
          </a:p>
        </p:txBody>
      </p:sp>
    </p:spTree>
    <p:extLst>
      <p:ext uri="{BB962C8B-B14F-4D97-AF65-F5344CB8AC3E}">
        <p14:creationId xmlns:p14="http://schemas.microsoft.com/office/powerpoint/2010/main" val="40228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0D81F-49F1-435F-BAB5-560C1E358AD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762000"/>
          </a:xfrm>
        </p:spPr>
        <p:txBody>
          <a:bodyPr/>
          <a:lstStyle/>
          <a:p>
            <a:r>
              <a:rPr lang="en-US"/>
              <a:t>Factorial – </a:t>
            </a:r>
            <a:r>
              <a:rPr lang="en-US">
                <a:latin typeface="Courier New" pitchFamily="49" charset="0"/>
                <a:cs typeface="Courier New" pitchFamily="49" charset="0"/>
              </a:rPr>
              <a:t>fact(int n)</a:t>
            </a:r>
          </a:p>
        </p:txBody>
      </p:sp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457200" y="914400"/>
            <a:ext cx="54864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fact: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pushl %ebp		   # save ebp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movl %esp,%ebp	   # ebp=esp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pushl %ebx		   # save ebx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movl 8(%ebp),%ebx	   # ebx = n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cmpl $1,%ebx	   # n = 1 ?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jle .lresult         # then done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leal -1(%ebx),%eax   # eax = n-1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pushl %eax		   # 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call fact            # fact(n-1)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imull %ebx,%eax      # eax=retv*n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jmp .lreturn	   # 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.lresult: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movl $1,%eax	   # retv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.lreturn: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movl -4(%ebp),%ebx   # restore ebx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movl %ebp,%esp       # restore esp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popl %ebp		   # restore ebp</a:t>
            </a:r>
          </a:p>
        </p:txBody>
      </p:sp>
      <p:sp>
        <p:nvSpPr>
          <p:cNvPr id="598023" name="Rectangle 7"/>
          <p:cNvSpPr>
            <a:spLocks noChangeArrowheads="1"/>
          </p:cNvSpPr>
          <p:nvPr/>
        </p:nvSpPr>
        <p:spPr bwMode="auto">
          <a:xfrm>
            <a:off x="7073900" y="2147888"/>
            <a:ext cx="1689100" cy="33385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8024" name="Line 8"/>
          <p:cNvSpPr>
            <a:spLocks noChangeShapeType="1"/>
          </p:cNvSpPr>
          <p:nvPr/>
        </p:nvSpPr>
        <p:spPr bwMode="auto">
          <a:xfrm>
            <a:off x="6515100" y="3773488"/>
            <a:ext cx="533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25" name="Line 9"/>
          <p:cNvSpPr>
            <a:spLocks noChangeShapeType="1"/>
          </p:cNvSpPr>
          <p:nvPr/>
        </p:nvSpPr>
        <p:spPr bwMode="auto">
          <a:xfrm flipV="1">
            <a:off x="8763000" y="1676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26" name="Line 10"/>
          <p:cNvSpPr>
            <a:spLocks noChangeShapeType="1"/>
          </p:cNvSpPr>
          <p:nvPr/>
        </p:nvSpPr>
        <p:spPr bwMode="auto">
          <a:xfrm flipV="1">
            <a:off x="7086600" y="1676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27" name="Line 11"/>
          <p:cNvSpPr>
            <a:spLocks noChangeShapeType="1"/>
          </p:cNvSpPr>
          <p:nvPr/>
        </p:nvSpPr>
        <p:spPr bwMode="auto">
          <a:xfrm>
            <a:off x="6515100" y="5334000"/>
            <a:ext cx="533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6019800" y="51816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ESP</a:t>
            </a:r>
          </a:p>
        </p:txBody>
      </p:sp>
      <p:sp>
        <p:nvSpPr>
          <p:cNvPr id="598029" name="Text Box 13"/>
          <p:cNvSpPr txBox="1">
            <a:spLocks noChangeArrowheads="1"/>
          </p:cNvSpPr>
          <p:nvPr/>
        </p:nvSpPr>
        <p:spPr bwMode="auto">
          <a:xfrm>
            <a:off x="5956300" y="3621088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ahoma" pitchFamily="34" charset="0"/>
              </a:rPr>
              <a:t>EBP</a:t>
            </a:r>
          </a:p>
        </p:txBody>
      </p:sp>
      <p:sp>
        <p:nvSpPr>
          <p:cNvPr id="598030" name="Rectangle 14"/>
          <p:cNvSpPr>
            <a:spLocks noChangeArrowheads="1"/>
          </p:cNvSpPr>
          <p:nvPr/>
        </p:nvSpPr>
        <p:spPr bwMode="auto">
          <a:xfrm>
            <a:off x="7085013" y="3200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Return address</a:t>
            </a:r>
          </a:p>
        </p:txBody>
      </p:sp>
      <p:sp>
        <p:nvSpPr>
          <p:cNvPr id="598031" name="Rectangle 15"/>
          <p:cNvSpPr>
            <a:spLocks noChangeArrowheads="1"/>
          </p:cNvSpPr>
          <p:nvPr/>
        </p:nvSpPr>
        <p:spPr bwMode="auto">
          <a:xfrm>
            <a:off x="7086600" y="5105400"/>
            <a:ext cx="16637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Return address</a:t>
            </a:r>
          </a:p>
        </p:txBody>
      </p:sp>
      <p:sp>
        <p:nvSpPr>
          <p:cNvPr id="598033" name="Rectangle 17"/>
          <p:cNvSpPr>
            <a:spLocks noChangeArrowheads="1"/>
          </p:cNvSpPr>
          <p:nvPr/>
        </p:nvSpPr>
        <p:spPr bwMode="auto">
          <a:xfrm>
            <a:off x="7085013" y="4343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old %ebx</a:t>
            </a:r>
          </a:p>
        </p:txBody>
      </p:sp>
      <p:sp>
        <p:nvSpPr>
          <p:cNvPr id="598034" name="Rectangle 18"/>
          <p:cNvSpPr>
            <a:spLocks noChangeArrowheads="1"/>
          </p:cNvSpPr>
          <p:nvPr/>
        </p:nvSpPr>
        <p:spPr bwMode="auto">
          <a:xfrm>
            <a:off x="7085013" y="3581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Previous fp</a:t>
            </a:r>
          </a:p>
        </p:txBody>
      </p:sp>
      <p:sp>
        <p:nvSpPr>
          <p:cNvPr id="598035" name="Rectangle 19"/>
          <p:cNvSpPr>
            <a:spLocks noChangeArrowheads="1"/>
          </p:cNvSpPr>
          <p:nvPr/>
        </p:nvSpPr>
        <p:spPr bwMode="auto">
          <a:xfrm>
            <a:off x="7085013" y="2819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n</a:t>
            </a:r>
          </a:p>
        </p:txBody>
      </p:sp>
      <p:sp>
        <p:nvSpPr>
          <p:cNvPr id="598036" name="Line 20"/>
          <p:cNvSpPr>
            <a:spLocks noChangeShapeType="1"/>
          </p:cNvSpPr>
          <p:nvPr/>
        </p:nvSpPr>
        <p:spPr bwMode="auto">
          <a:xfrm>
            <a:off x="6475413" y="2971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37" name="Text Box 21"/>
          <p:cNvSpPr txBox="1">
            <a:spLocks noChangeArrowheads="1"/>
          </p:cNvSpPr>
          <p:nvPr/>
        </p:nvSpPr>
        <p:spPr bwMode="auto">
          <a:xfrm>
            <a:off x="5665788" y="2806700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EBP+8</a:t>
            </a:r>
          </a:p>
        </p:txBody>
      </p:sp>
      <p:sp>
        <p:nvSpPr>
          <p:cNvPr id="598038" name="Line 22"/>
          <p:cNvSpPr>
            <a:spLocks noChangeShapeType="1"/>
          </p:cNvSpPr>
          <p:nvPr/>
        </p:nvSpPr>
        <p:spPr bwMode="auto">
          <a:xfrm>
            <a:off x="6510338" y="42037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5780088" y="4038600"/>
            <a:ext cx="852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EBP-4 </a:t>
            </a:r>
          </a:p>
        </p:txBody>
      </p:sp>
      <p:sp>
        <p:nvSpPr>
          <p:cNvPr id="598040" name="Rectangle 24"/>
          <p:cNvSpPr>
            <a:spLocks noChangeArrowheads="1"/>
          </p:cNvSpPr>
          <p:nvPr/>
        </p:nvSpPr>
        <p:spPr bwMode="auto">
          <a:xfrm>
            <a:off x="7085013" y="3962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old %ebp</a:t>
            </a:r>
          </a:p>
        </p:txBody>
      </p:sp>
      <p:sp>
        <p:nvSpPr>
          <p:cNvPr id="598041" name="Rectangle 25"/>
          <p:cNvSpPr>
            <a:spLocks noChangeArrowheads="1"/>
          </p:cNvSpPr>
          <p:nvPr/>
        </p:nvSpPr>
        <p:spPr bwMode="auto">
          <a:xfrm>
            <a:off x="7085013" y="4724400"/>
            <a:ext cx="1676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old %ebx</a:t>
            </a:r>
          </a:p>
        </p:txBody>
      </p:sp>
      <p:sp>
        <p:nvSpPr>
          <p:cNvPr id="598042" name="Text Box 26"/>
          <p:cNvSpPr txBox="1">
            <a:spLocks noChangeArrowheads="1"/>
          </p:cNvSpPr>
          <p:nvPr/>
        </p:nvSpPr>
        <p:spPr bwMode="auto">
          <a:xfrm>
            <a:off x="6896100" y="5638800"/>
            <a:ext cx="2095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cs typeface="Tahoma" pitchFamily="34" charset="0"/>
              </a:rPr>
              <a:t>(stack in intermediate point)</a:t>
            </a:r>
          </a:p>
        </p:txBody>
      </p:sp>
      <p:sp>
        <p:nvSpPr>
          <p:cNvPr id="598043" name="Text Box 27"/>
          <p:cNvSpPr txBox="1">
            <a:spLocks noChangeArrowheads="1"/>
          </p:cNvSpPr>
          <p:nvPr/>
        </p:nvSpPr>
        <p:spPr bwMode="auto">
          <a:xfrm>
            <a:off x="2895600" y="6583363"/>
            <a:ext cx="355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cs typeface="Tahoma" pitchFamily="34" charset="0"/>
              </a:rPr>
              <a:t>(disclaimer: real compiler can do better than that)</a:t>
            </a:r>
          </a:p>
        </p:txBody>
      </p:sp>
    </p:spTree>
    <p:extLst>
      <p:ext uri="{BB962C8B-B14F-4D97-AF65-F5344CB8AC3E}">
        <p14:creationId xmlns:p14="http://schemas.microsoft.com/office/powerpoint/2010/main" val="1157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Exploit(s) </a:t>
            </a:r>
            <a:br>
              <a:rPr lang="en-US" dirty="0" smtClean="0"/>
            </a:br>
            <a:r>
              <a:rPr lang="en-US" sz="3200" dirty="0" smtClean="0"/>
              <a:t>Buffer Overflow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5257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(char *x) {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char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[2];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x);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main 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[]) {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[1]); 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./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a.out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abracadabra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Segmentation fault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9400" y="2971800"/>
            <a:ext cx="19812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24600" y="55626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5715000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grows </a:t>
            </a:r>
          </a:p>
          <a:p>
            <a:r>
              <a:rPr lang="en-US" dirty="0" smtClean="0"/>
              <a:t>this way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8447241" y="15240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524000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</a:t>
            </a:r>
          </a:p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29718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 frame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34290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38862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Saved FP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9400" y="43434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char* 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4800600"/>
            <a:ext cx="1981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buf</a:t>
            </a:r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19048" y="246843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629400" y="4800600"/>
            <a:ext cx="1981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29400" y="4343400"/>
            <a:ext cx="1981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3886200"/>
            <a:ext cx="1981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3429000"/>
            <a:ext cx="1981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29400" y="2971800"/>
            <a:ext cx="1981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62484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(YMMV)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14400"/>
          </a:xfrm>
        </p:spPr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5867400" cy="518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check_authentication</a:t>
            </a:r>
            <a:r>
              <a:rPr lang="en-US" sz="1600" dirty="0"/>
              <a:t>(char *password) {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auth_flag</a:t>
            </a:r>
            <a:r>
              <a:rPr lang="en-US" sz="1600" dirty="0"/>
              <a:t> = 0;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char </a:t>
            </a:r>
            <a:r>
              <a:rPr lang="en-US" sz="1600" dirty="0" err="1"/>
              <a:t>password_buffer</a:t>
            </a:r>
            <a:r>
              <a:rPr lang="en-US" sz="1600" dirty="0"/>
              <a:t>[16];	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strcpy</a:t>
            </a:r>
            <a:r>
              <a:rPr lang="en-US" sz="1600" dirty="0" smtClean="0"/>
              <a:t>(</a:t>
            </a:r>
            <a:r>
              <a:rPr lang="en-US" sz="1600" dirty="0" err="1" smtClean="0"/>
              <a:t>password_buffer</a:t>
            </a:r>
            <a:r>
              <a:rPr lang="en-US" sz="1600" dirty="0"/>
              <a:t>, password</a:t>
            </a:r>
            <a:r>
              <a:rPr lang="en-US" sz="1600" dirty="0" smtClean="0"/>
              <a:t>);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if(</a:t>
            </a:r>
            <a:r>
              <a:rPr lang="en-US" sz="1600" dirty="0" err="1" smtClean="0"/>
              <a:t>strcmp</a:t>
            </a:r>
            <a:r>
              <a:rPr lang="en-US" sz="1600" dirty="0" smtClean="0"/>
              <a:t>(</a:t>
            </a:r>
            <a:r>
              <a:rPr lang="en-US" sz="1600" dirty="0" err="1" smtClean="0"/>
              <a:t>password_buffer</a:t>
            </a:r>
            <a:r>
              <a:rPr lang="en-US" sz="1600" dirty="0"/>
              <a:t>, "</a:t>
            </a:r>
            <a:r>
              <a:rPr lang="en-US" sz="1600" dirty="0" err="1"/>
              <a:t>brillig</a:t>
            </a:r>
            <a:r>
              <a:rPr lang="en-US" sz="1600" dirty="0"/>
              <a:t>") == 0)		</a:t>
            </a:r>
            <a:r>
              <a:rPr lang="en-US" sz="1600" dirty="0" err="1"/>
              <a:t>auth_flag</a:t>
            </a:r>
            <a:r>
              <a:rPr lang="en-US" sz="1600" dirty="0"/>
              <a:t> = </a:t>
            </a:r>
            <a:r>
              <a:rPr lang="en-US" sz="1600" dirty="0" smtClean="0"/>
              <a:t>1;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if(</a:t>
            </a:r>
            <a:r>
              <a:rPr lang="en-US" sz="1600" dirty="0" err="1" smtClean="0"/>
              <a:t>strcmp</a:t>
            </a:r>
            <a:r>
              <a:rPr lang="en-US" sz="1600" dirty="0" smtClean="0"/>
              <a:t>(</a:t>
            </a:r>
            <a:r>
              <a:rPr lang="en-US" sz="1600" dirty="0" err="1" smtClean="0"/>
              <a:t>password_buffer</a:t>
            </a:r>
            <a:r>
              <a:rPr lang="en-US" sz="1600" dirty="0"/>
              <a:t>, "</a:t>
            </a:r>
            <a:r>
              <a:rPr lang="en-US" sz="1600" dirty="0" err="1"/>
              <a:t>outgrabe</a:t>
            </a:r>
            <a:r>
              <a:rPr lang="en-US" sz="1600" dirty="0"/>
              <a:t>") == 0)		</a:t>
            </a:r>
            <a:r>
              <a:rPr lang="en-US" sz="1600" dirty="0" err="1"/>
              <a:t>auth_flag</a:t>
            </a:r>
            <a:r>
              <a:rPr lang="en-US" sz="1600" dirty="0"/>
              <a:t> = 1;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return </a:t>
            </a:r>
            <a:r>
              <a:rPr lang="en-US" sz="1600" dirty="0" err="1"/>
              <a:t>auth_flag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/>
              <a:t>main(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, char *</a:t>
            </a:r>
            <a:r>
              <a:rPr lang="en-US" sz="1600" dirty="0" err="1"/>
              <a:t>argv</a:t>
            </a:r>
            <a:r>
              <a:rPr lang="en-US" sz="1600" dirty="0"/>
              <a:t>[]) {	if(</a:t>
            </a:r>
            <a:r>
              <a:rPr lang="en-US" sz="1600" dirty="0" err="1"/>
              <a:t>argc</a:t>
            </a:r>
            <a:r>
              <a:rPr lang="en-US" sz="1600" dirty="0"/>
              <a:t> &lt; 2) </a:t>
            </a:r>
            <a:r>
              <a:rPr lang="en-US" sz="1600" dirty="0" smtClean="0"/>
              <a:t>{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printf</a:t>
            </a:r>
            <a:r>
              <a:rPr lang="en-US" sz="1600" dirty="0"/>
              <a:t>("Usage: %s &lt;password&gt;\n", </a:t>
            </a:r>
            <a:r>
              <a:rPr lang="en-US" sz="1600" dirty="0" err="1"/>
              <a:t>argv</a:t>
            </a:r>
            <a:r>
              <a:rPr lang="en-US" sz="1600" dirty="0"/>
              <a:t>[0</a:t>
            </a:r>
            <a:r>
              <a:rPr lang="en-US" sz="1600" dirty="0" smtClean="0"/>
              <a:t>]); exit(0);	}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if(</a:t>
            </a:r>
            <a:r>
              <a:rPr lang="en-US" sz="1600" dirty="0" err="1" smtClean="0"/>
              <a:t>check_authentication</a:t>
            </a:r>
            <a:r>
              <a:rPr lang="en-US" sz="1600" dirty="0" smtClean="0"/>
              <a:t>(</a:t>
            </a:r>
            <a:r>
              <a:rPr lang="en-US" sz="1600" dirty="0" err="1" smtClean="0"/>
              <a:t>argv</a:t>
            </a:r>
            <a:r>
              <a:rPr lang="en-US" sz="1600" dirty="0" smtClean="0"/>
              <a:t>[1</a:t>
            </a:r>
            <a:r>
              <a:rPr lang="en-US" sz="1600" dirty="0"/>
              <a:t>])) {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("\n-=-=-=-=-=-=-=-=-=-=-=-=-=-\n</a:t>
            </a:r>
            <a:r>
              <a:rPr lang="en-US" sz="1600" dirty="0" smtClean="0"/>
              <a:t>");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      Access Granted.\n");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("-=-=-=-=-=-=-=-=-=-=-=-=-=-\n");	}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else {</a:t>
            </a:r>
            <a:r>
              <a:rPr lang="en-US" sz="1600" dirty="0"/>
              <a:t>	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("\</a:t>
            </a:r>
            <a:r>
              <a:rPr lang="en-US" sz="1600" dirty="0" err="1"/>
              <a:t>nAccess</a:t>
            </a:r>
            <a:r>
              <a:rPr lang="en-US" sz="1600" dirty="0"/>
              <a:t> Denied.\n");  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}</a:t>
            </a:r>
          </a:p>
          <a:p>
            <a:r>
              <a:rPr lang="en-US" sz="1600" dirty="0" smtClean="0"/>
              <a:t>}</a:t>
            </a:r>
            <a:r>
              <a:rPr lang="en-US" sz="16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553200"/>
            <a:ext cx="3892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“hacking – the art of exploitation,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22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14400"/>
          </a:xfrm>
        </p:spPr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219200"/>
            <a:ext cx="5867400" cy="5257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check_authentication</a:t>
            </a:r>
            <a:r>
              <a:rPr lang="en-US" sz="1600" dirty="0"/>
              <a:t>(char *password) {	</a:t>
            </a:r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FFFF00"/>
                </a:solidFill>
              </a:rPr>
              <a:t>char </a:t>
            </a:r>
            <a:r>
              <a:rPr lang="en-US" sz="1600" dirty="0" err="1">
                <a:solidFill>
                  <a:srgbClr val="FFFF00"/>
                </a:solidFill>
              </a:rPr>
              <a:t>password_buffer</a:t>
            </a:r>
            <a:r>
              <a:rPr lang="en-US" sz="1600" dirty="0">
                <a:solidFill>
                  <a:srgbClr val="FFFF00"/>
                </a:solidFill>
              </a:rPr>
              <a:t>[16];	</a:t>
            </a:r>
            <a:r>
              <a:rPr lang="en-US" sz="1600" dirty="0" smtClean="0">
                <a:solidFill>
                  <a:srgbClr val="FFFF00"/>
                </a:solidFill>
              </a:rPr>
              <a:t>     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    </a:t>
            </a:r>
            <a:r>
              <a:rPr lang="en-US" sz="1600" dirty="0" err="1" smtClean="0">
                <a:solidFill>
                  <a:srgbClr val="FFFF00"/>
                </a:solidFill>
              </a:rPr>
              <a:t>int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auth_flag</a:t>
            </a:r>
            <a:r>
              <a:rPr lang="en-US" sz="1600" dirty="0">
                <a:solidFill>
                  <a:srgbClr val="FFFF00"/>
                </a:solidFill>
              </a:rPr>
              <a:t> = 0;	</a:t>
            </a:r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endParaRPr lang="en-US" sz="1600" dirty="0"/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strcpy</a:t>
            </a:r>
            <a:r>
              <a:rPr lang="en-US" sz="1600" dirty="0" smtClean="0"/>
              <a:t>(</a:t>
            </a:r>
            <a:r>
              <a:rPr lang="en-US" sz="1600" dirty="0" err="1" smtClean="0"/>
              <a:t>password_buffer</a:t>
            </a:r>
            <a:r>
              <a:rPr lang="en-US" sz="1600" dirty="0"/>
              <a:t>, password</a:t>
            </a:r>
            <a:r>
              <a:rPr lang="en-US" sz="1600" dirty="0" smtClean="0"/>
              <a:t>);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if(</a:t>
            </a:r>
            <a:r>
              <a:rPr lang="en-US" sz="1600" dirty="0" err="1" smtClean="0"/>
              <a:t>strcmp</a:t>
            </a:r>
            <a:r>
              <a:rPr lang="en-US" sz="1600" dirty="0" smtClean="0"/>
              <a:t>(</a:t>
            </a:r>
            <a:r>
              <a:rPr lang="en-US" sz="1600" dirty="0" err="1" smtClean="0"/>
              <a:t>password_buffer</a:t>
            </a:r>
            <a:r>
              <a:rPr lang="en-US" sz="1600" dirty="0"/>
              <a:t>, "</a:t>
            </a:r>
            <a:r>
              <a:rPr lang="en-US" sz="1600" dirty="0" err="1"/>
              <a:t>brillig</a:t>
            </a:r>
            <a:r>
              <a:rPr lang="en-US" sz="1600" dirty="0"/>
              <a:t>") == 0)		</a:t>
            </a:r>
            <a:r>
              <a:rPr lang="en-US" sz="1600" dirty="0" err="1"/>
              <a:t>auth_flag</a:t>
            </a:r>
            <a:r>
              <a:rPr lang="en-US" sz="1600" dirty="0"/>
              <a:t> = </a:t>
            </a:r>
            <a:r>
              <a:rPr lang="en-US" sz="1600" dirty="0" smtClean="0"/>
              <a:t>1;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if(</a:t>
            </a:r>
            <a:r>
              <a:rPr lang="en-US" sz="1600" dirty="0" err="1" smtClean="0"/>
              <a:t>strcmp</a:t>
            </a:r>
            <a:r>
              <a:rPr lang="en-US" sz="1600" dirty="0" smtClean="0"/>
              <a:t>(</a:t>
            </a:r>
            <a:r>
              <a:rPr lang="en-US" sz="1600" dirty="0" err="1" smtClean="0"/>
              <a:t>password_buffer</a:t>
            </a:r>
            <a:r>
              <a:rPr lang="en-US" sz="1600" dirty="0"/>
              <a:t>, "</a:t>
            </a:r>
            <a:r>
              <a:rPr lang="en-US" sz="1600" dirty="0" err="1"/>
              <a:t>outgrabe</a:t>
            </a:r>
            <a:r>
              <a:rPr lang="en-US" sz="1600" dirty="0"/>
              <a:t>") == 0)		</a:t>
            </a:r>
            <a:r>
              <a:rPr lang="en-US" sz="1600" dirty="0" err="1"/>
              <a:t>auth_flag</a:t>
            </a:r>
            <a:r>
              <a:rPr lang="en-US" sz="1600" dirty="0"/>
              <a:t> = 1;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return </a:t>
            </a:r>
            <a:r>
              <a:rPr lang="en-US" sz="1600" dirty="0" err="1"/>
              <a:t>auth_flag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/>
              <a:t>main(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, char *</a:t>
            </a:r>
            <a:r>
              <a:rPr lang="en-US" sz="1600" dirty="0" err="1"/>
              <a:t>argv</a:t>
            </a:r>
            <a:r>
              <a:rPr lang="en-US" sz="1600" dirty="0"/>
              <a:t>[]) {	if(</a:t>
            </a:r>
            <a:r>
              <a:rPr lang="en-US" sz="1600" dirty="0" err="1"/>
              <a:t>argc</a:t>
            </a:r>
            <a:r>
              <a:rPr lang="en-US" sz="1600" dirty="0"/>
              <a:t> &lt; 2) </a:t>
            </a:r>
            <a:r>
              <a:rPr lang="en-US" sz="1600" dirty="0" smtClean="0"/>
              <a:t>{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printf</a:t>
            </a:r>
            <a:r>
              <a:rPr lang="en-US" sz="1600" dirty="0"/>
              <a:t>("Usage: %s &lt;password&gt;\n", </a:t>
            </a:r>
            <a:r>
              <a:rPr lang="en-US" sz="1600" dirty="0" err="1"/>
              <a:t>argv</a:t>
            </a:r>
            <a:r>
              <a:rPr lang="en-US" sz="1600" dirty="0"/>
              <a:t>[0</a:t>
            </a:r>
            <a:r>
              <a:rPr lang="en-US" sz="1600" dirty="0" smtClean="0"/>
              <a:t>]); exit(0);	}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if(</a:t>
            </a:r>
            <a:r>
              <a:rPr lang="en-US" sz="1600" dirty="0" err="1" smtClean="0"/>
              <a:t>check_authentication</a:t>
            </a:r>
            <a:r>
              <a:rPr lang="en-US" sz="1600" dirty="0" smtClean="0"/>
              <a:t>(</a:t>
            </a:r>
            <a:r>
              <a:rPr lang="en-US" sz="1600" dirty="0" err="1" smtClean="0"/>
              <a:t>argv</a:t>
            </a:r>
            <a:r>
              <a:rPr lang="en-US" sz="1600" dirty="0" smtClean="0"/>
              <a:t>[1</a:t>
            </a:r>
            <a:r>
              <a:rPr lang="en-US" sz="1600" dirty="0"/>
              <a:t>])) {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("\n-=-=-=-=-=-=-=-=-=-=-=-=-=-\n</a:t>
            </a:r>
            <a:r>
              <a:rPr lang="en-US" sz="1600" dirty="0" smtClean="0"/>
              <a:t>");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      Access Granted.\n");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printf</a:t>
            </a:r>
            <a:r>
              <a:rPr lang="en-US" sz="1600" dirty="0"/>
              <a:t>("-=-=-=-=-=-=-=-=-=-=-=-=-=-\n");	}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else </a:t>
            </a:r>
            <a:r>
              <a:rPr lang="en-US" sz="1600" dirty="0"/>
              <a:t>{		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</a:t>
            </a:r>
            <a:r>
              <a:rPr lang="en-US" sz="1600" dirty="0" err="1" smtClean="0"/>
              <a:t>printf</a:t>
            </a:r>
            <a:r>
              <a:rPr lang="en-US" sz="1600" dirty="0"/>
              <a:t>("\</a:t>
            </a:r>
            <a:r>
              <a:rPr lang="en-US" sz="1600" dirty="0" err="1"/>
              <a:t>nAccess</a:t>
            </a:r>
            <a:r>
              <a:rPr lang="en-US" sz="1600" dirty="0"/>
              <a:t> Denied.\n");  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}</a:t>
            </a:r>
          </a:p>
          <a:p>
            <a:r>
              <a:rPr lang="en-US" sz="1600" dirty="0" smtClean="0"/>
              <a:t>}</a:t>
            </a:r>
            <a:r>
              <a:rPr lang="en-US" sz="16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553200"/>
            <a:ext cx="3892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(source: “hacking – the art of exploitation,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96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1752600"/>
            <a:ext cx="72390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0x08048529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&lt;+69&gt;: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$0x8048647,(%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0x08048530 &lt;+76&gt;:	call   0x8048394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puts@plt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0x08048535 &lt;+81&gt;: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$0x8048664,(%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0x0804853c &lt;+88&gt;:	call   0x8048394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puts@plt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0x08048541 &lt;+93&gt;: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$0x804867a,(%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0x08048548 &lt;+100&gt;:	call   0x8048394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puts@plt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0x0804854d &lt;+105&gt;: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0x804855b &lt;main+119&gt;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0x0804854f &lt;+107&gt;: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$0x8048696,(%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0x08048556 &lt;+114&gt;:	call   0x8048394 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puts@plt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552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 – Pascal</a:t>
            </a:r>
          </a:p>
          <a:p>
            <a:r>
              <a:rPr lang="en-US" dirty="0" smtClean="0"/>
              <a:t>any routine can have sub-routines</a:t>
            </a:r>
          </a:p>
          <a:p>
            <a:r>
              <a:rPr lang="en-US" dirty="0" smtClean="0"/>
              <a:t>any sub-routine can access anything that is defined in its containing scope or inside the sub-routine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50292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program p;</a:t>
            </a:r>
          </a:p>
          <a:p>
            <a:pPr>
              <a:buNone/>
            </a:pPr>
            <a:r>
              <a:rPr lang="en-US" sz="2400" dirty="0" err="1"/>
              <a:t>var</a:t>
            </a:r>
            <a:r>
              <a:rPr lang="en-US" sz="2400" dirty="0"/>
              <a:t> x: Integer;</a:t>
            </a:r>
          </a:p>
          <a:p>
            <a:pPr>
              <a:buNone/>
            </a:pPr>
            <a:r>
              <a:rPr lang="en-US" sz="2400" dirty="0"/>
              <a:t>procedure a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var</a:t>
            </a:r>
            <a:r>
              <a:rPr lang="en-US" sz="2400" dirty="0"/>
              <a:t> y: Integer;</a:t>
            </a:r>
          </a:p>
          <a:p>
            <a:pPr>
              <a:buNone/>
            </a:pPr>
            <a:r>
              <a:rPr lang="en-US" sz="2400" dirty="0"/>
              <a:t>	procedure b </a:t>
            </a:r>
            <a:r>
              <a:rPr lang="en-US" sz="1800" dirty="0"/>
              <a:t>begin…</a:t>
            </a:r>
            <a:r>
              <a:rPr lang="en-US" sz="2400" dirty="0"/>
              <a:t>b</a:t>
            </a:r>
            <a:r>
              <a:rPr lang="en-US" sz="1800" dirty="0"/>
              <a:t>… end;</a:t>
            </a:r>
          </a:p>
          <a:p>
            <a:pPr>
              <a:buNone/>
            </a:pPr>
            <a:r>
              <a:rPr lang="en-US" sz="2400" dirty="0"/>
              <a:t>	function c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var</a:t>
            </a:r>
            <a:r>
              <a:rPr lang="en-US" sz="2400" dirty="0"/>
              <a:t> z: Integer;</a:t>
            </a:r>
          </a:p>
          <a:p>
            <a:pPr>
              <a:buNone/>
            </a:pPr>
            <a:r>
              <a:rPr lang="en-US" sz="2400" dirty="0"/>
              <a:t>		procedure d </a:t>
            </a:r>
            <a:r>
              <a:rPr lang="en-US" sz="1800" dirty="0"/>
              <a:t>begin…</a:t>
            </a:r>
            <a:r>
              <a:rPr lang="en-US" sz="2400" dirty="0"/>
              <a:t>d</a:t>
            </a:r>
            <a:r>
              <a:rPr lang="en-US" sz="1800" dirty="0"/>
              <a:t>… end;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1800" dirty="0"/>
              <a:t>begin…</a:t>
            </a:r>
            <a:r>
              <a:rPr lang="en-US" sz="2400" dirty="0"/>
              <a:t>c</a:t>
            </a:r>
            <a:r>
              <a:rPr lang="en-US" sz="1800" dirty="0"/>
              <a:t>…end;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1800" dirty="0"/>
              <a:t>begin…</a:t>
            </a:r>
            <a:r>
              <a:rPr lang="en-US" sz="2400" dirty="0"/>
              <a:t>a</a:t>
            </a:r>
            <a:r>
              <a:rPr lang="en-US" sz="1800" dirty="0"/>
              <a:t>… end;</a:t>
            </a:r>
          </a:p>
          <a:p>
            <a:pPr>
              <a:buNone/>
            </a:pPr>
            <a:r>
              <a:rPr lang="en-US" sz="1800" dirty="0"/>
              <a:t>begin…</a:t>
            </a:r>
            <a:r>
              <a:rPr lang="en-US" sz="2400" dirty="0"/>
              <a:t>p</a:t>
            </a:r>
            <a:r>
              <a:rPr lang="en-US" sz="1800" dirty="0"/>
              <a:t>… end.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15000" y="1752600"/>
            <a:ext cx="3048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call sequence:</a:t>
            </a:r>
          </a:p>
          <a:p>
            <a:pPr algn="ctr"/>
            <a:r>
              <a:rPr lang="en-US" dirty="0" err="1" smtClean="0"/>
              <a:t>p</a:t>
            </a:r>
            <a:r>
              <a:rPr lang="en-US" dirty="0" err="1" smtClean="0">
                <a:sym typeface="Math C"/>
              </a:rPr>
              <a:t>a</a:t>
            </a:r>
            <a:r>
              <a:rPr lang="en-US" dirty="0">
                <a:sym typeface="Math C"/>
              </a:rPr>
              <a:t> </a:t>
            </a:r>
            <a:r>
              <a:rPr lang="en-US" dirty="0" smtClean="0">
                <a:sym typeface="Math C"/>
              </a:rPr>
              <a:t>a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b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</a:t>
            </a:r>
            <a:r>
              <a:rPr lang="en-US" dirty="0">
                <a:sym typeface="Math C"/>
              </a:rPr>
              <a:t>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4191000"/>
            <a:ext cx="30480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address of variable “y” in procedure 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2672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call a sibling, ancestor</a:t>
            </a:r>
          </a:p>
          <a:p>
            <a:r>
              <a:rPr lang="en-US" sz="2400" dirty="0" smtClean="0"/>
              <a:t>when “c” uses variables from “a”, which “a” is it?</a:t>
            </a:r>
          </a:p>
          <a:p>
            <a:r>
              <a:rPr lang="en-US" sz="2400" dirty="0" smtClean="0"/>
              <a:t>how do you find the right activation record at runtime?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800600" y="2971800"/>
            <a:ext cx="396240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00600" y="1828800"/>
            <a:ext cx="3962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call sequence:</a:t>
            </a:r>
          </a:p>
          <a:p>
            <a:pPr algn="ctr"/>
            <a:r>
              <a:rPr lang="en-US" dirty="0" err="1" smtClean="0"/>
              <a:t>p</a:t>
            </a:r>
            <a:r>
              <a:rPr lang="en-US" dirty="0" err="1" smtClean="0">
                <a:sym typeface="Math C"/>
              </a:rPr>
              <a:t>a</a:t>
            </a:r>
            <a:r>
              <a:rPr lang="en-US" dirty="0">
                <a:sym typeface="Math C"/>
              </a:rPr>
              <a:t> </a:t>
            </a:r>
            <a:r>
              <a:rPr lang="en-US" dirty="0" smtClean="0">
                <a:sym typeface="Math C"/>
              </a:rPr>
              <a:t>a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b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</a:t>
            </a:r>
            <a:r>
              <a:rPr lang="en-US" dirty="0">
                <a:sym typeface="Math C"/>
              </a:rPr>
              <a:t>d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965700" y="3195638"/>
            <a:ext cx="3524250" cy="2976562"/>
            <a:chOff x="4965700" y="3195638"/>
            <a:chExt cx="3524250" cy="2976562"/>
          </a:xfrm>
        </p:grpSpPr>
        <p:cxnSp>
          <p:nvCxnSpPr>
            <p:cNvPr id="29" name="Straight Arrow Connector 28"/>
            <p:cNvCxnSpPr>
              <a:cxnSpLocks noChangeShapeType="1"/>
              <a:stCxn id="28" idx="4"/>
              <a:endCxn id="31" idx="0"/>
            </p:cNvCxnSpPr>
            <p:nvPr/>
          </p:nvCxnSpPr>
          <p:spPr bwMode="auto">
            <a:xfrm>
              <a:off x="8239125" y="5373688"/>
              <a:ext cx="0" cy="341312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Group 47"/>
            <p:cNvGrpSpPr/>
            <p:nvPr/>
          </p:nvGrpSpPr>
          <p:grpSpPr>
            <a:xfrm>
              <a:off x="4965700" y="3195638"/>
              <a:ext cx="3524250" cy="2976562"/>
              <a:chOff x="4965700" y="3195638"/>
              <a:chExt cx="3524250" cy="2976562"/>
            </a:xfrm>
          </p:grpSpPr>
          <p:cxnSp>
            <p:nvCxnSpPr>
              <p:cNvPr id="6" name="Straight Arrow Connector 5"/>
              <p:cNvCxnSpPr>
                <a:cxnSpLocks noChangeShapeType="1"/>
                <a:endCxn id="7" idx="0"/>
              </p:cNvCxnSpPr>
              <p:nvPr/>
            </p:nvCxnSpPr>
            <p:spPr bwMode="auto">
              <a:xfrm flipH="1">
                <a:off x="5217319" y="3652838"/>
                <a:ext cx="170656" cy="320561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965700" y="3973399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a</a:t>
                </a:r>
              </a:p>
            </p:txBody>
          </p:sp>
          <p:cxnSp>
            <p:nvCxnSpPr>
              <p:cNvPr id="8" name="Straight Arrow Connector 7"/>
              <p:cNvCxnSpPr>
                <a:cxnSpLocks noChangeShapeType="1"/>
                <a:stCxn id="7" idx="6"/>
                <a:endCxn id="36" idx="2"/>
              </p:cNvCxnSpPr>
              <p:nvPr/>
            </p:nvCxnSpPr>
            <p:spPr bwMode="auto">
              <a:xfrm>
                <a:off x="5468937" y="4201999"/>
                <a:ext cx="421481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7011863" y="4347883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b</a:t>
                </a:r>
              </a:p>
            </p:txBody>
          </p:sp>
          <p:cxnSp>
            <p:nvCxnSpPr>
              <p:cNvPr id="10" name="Straight Arrow Connector 9"/>
              <p:cNvCxnSpPr>
                <a:cxnSpLocks noChangeShapeType="1"/>
                <a:stCxn id="36" idx="4"/>
                <a:endCxn id="15" idx="0"/>
              </p:cNvCxnSpPr>
              <p:nvPr/>
            </p:nvCxnSpPr>
            <p:spPr bwMode="auto">
              <a:xfrm flipH="1">
                <a:off x="6118225" y="4430599"/>
                <a:ext cx="23812" cy="323964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4984750" y="3195638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P</a:t>
                </a:r>
              </a:p>
            </p:txBody>
          </p:sp>
          <p:cxnSp>
            <p:nvCxnSpPr>
              <p:cNvPr id="12" name="Straight Arrow Connector 11"/>
              <p:cNvCxnSpPr>
                <a:cxnSpLocks noChangeShapeType="1"/>
                <a:stCxn id="11" idx="4"/>
              </p:cNvCxnSpPr>
              <p:nvPr/>
            </p:nvCxnSpPr>
            <p:spPr bwMode="auto">
              <a:xfrm rot="5400000">
                <a:off x="5065712" y="3822701"/>
                <a:ext cx="339725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 rot="5400000">
                <a:off x="6069012" y="5364163"/>
                <a:ext cx="323850" cy="1905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5867400" y="4754563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c</a:t>
                </a:r>
              </a:p>
            </p:txBody>
          </p:sp>
          <p:cxnSp>
            <p:nvCxnSpPr>
              <p:cNvPr id="16" name="Straight Arrow Connector 15"/>
              <p:cNvCxnSpPr>
                <a:cxnSpLocks noChangeShapeType="1"/>
                <a:stCxn id="15" idx="7"/>
                <a:endCxn id="9" idx="2"/>
              </p:cNvCxnSpPr>
              <p:nvPr/>
            </p:nvCxnSpPr>
            <p:spPr bwMode="auto">
              <a:xfrm flipV="1">
                <a:off x="6295585" y="4576483"/>
                <a:ext cx="716278" cy="245035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Arrow Connector 24"/>
              <p:cNvCxnSpPr>
                <a:cxnSpLocks noChangeShapeType="1"/>
                <a:stCxn id="9" idx="6"/>
                <a:endCxn id="28" idx="0"/>
              </p:cNvCxnSpPr>
              <p:nvPr/>
            </p:nvCxnSpPr>
            <p:spPr bwMode="auto">
              <a:xfrm>
                <a:off x="7515100" y="4576483"/>
                <a:ext cx="724025" cy="340005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7988300" y="4916488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c</a:t>
                </a: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7988300" y="5715000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d</a:t>
                </a: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5890418" y="3973399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2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computing environment </a:t>
            </a:r>
          </a:p>
          <a:p>
            <a:pPr lvl="1"/>
            <a:r>
              <a:rPr lang="en-US" dirty="0" smtClean="0"/>
              <a:t>at least temporary memory for local variables</a:t>
            </a:r>
          </a:p>
          <a:p>
            <a:r>
              <a:rPr lang="en-US" dirty="0" smtClean="0"/>
              <a:t>passing information into the new environment</a:t>
            </a:r>
          </a:p>
          <a:p>
            <a:pPr lvl="1"/>
            <a:r>
              <a:rPr lang="en-US" dirty="0" smtClean="0"/>
              <a:t>parameters</a:t>
            </a:r>
          </a:p>
          <a:p>
            <a:r>
              <a:rPr lang="en-US" dirty="0" smtClean="0"/>
              <a:t>transfer of control to/from procedure</a:t>
            </a:r>
            <a:endParaRPr lang="en-US" dirty="0"/>
          </a:p>
          <a:p>
            <a:r>
              <a:rPr lang="en-US" dirty="0" smtClean="0"/>
              <a:t>handling return values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267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goal: find the closest routine in the stack from a given nesting level </a:t>
            </a:r>
          </a:p>
          <a:p>
            <a:r>
              <a:rPr lang="en-US" sz="2400" dirty="0" smtClean="0"/>
              <a:t>if we reached the same routine in a sequence of calls</a:t>
            </a:r>
          </a:p>
          <a:p>
            <a:pPr lvl="1"/>
            <a:r>
              <a:rPr lang="en-US" sz="2000" dirty="0" smtClean="0"/>
              <a:t>routine of level k uses variables of the same level, it uses its own variables</a:t>
            </a:r>
          </a:p>
          <a:p>
            <a:pPr lvl="1"/>
            <a:r>
              <a:rPr lang="en-US" sz="2000" dirty="0" smtClean="0"/>
              <a:t>if it uses variables of level j &lt; k then it must be the last routine called at level j</a:t>
            </a:r>
          </a:p>
          <a:p>
            <a:r>
              <a:rPr lang="en-US" sz="2400" dirty="0" smtClean="0"/>
              <a:t>If a procedure is last at level j on the stack, then it must be ancestor of the current routine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800600" y="2971800"/>
            <a:ext cx="396240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00600" y="1828800"/>
            <a:ext cx="3962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call sequence:</a:t>
            </a:r>
          </a:p>
          <a:p>
            <a:pPr algn="ctr"/>
            <a:r>
              <a:rPr lang="en-US" dirty="0" err="1" smtClean="0"/>
              <a:t>p</a:t>
            </a:r>
            <a:r>
              <a:rPr lang="en-US" dirty="0" err="1" smtClean="0">
                <a:sym typeface="Math C"/>
              </a:rPr>
              <a:t>a</a:t>
            </a:r>
            <a:r>
              <a:rPr lang="en-US" dirty="0">
                <a:sym typeface="Math C"/>
              </a:rPr>
              <a:t> </a:t>
            </a:r>
            <a:r>
              <a:rPr lang="en-US" dirty="0" smtClean="0">
                <a:sym typeface="Math C"/>
              </a:rPr>
              <a:t>a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b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</a:t>
            </a:r>
            <a:r>
              <a:rPr lang="en-US" dirty="0">
                <a:sym typeface="Math C"/>
              </a:rPr>
              <a:t>d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965700" y="3195638"/>
            <a:ext cx="3524250" cy="2976562"/>
            <a:chOff x="4965700" y="3195638"/>
            <a:chExt cx="3524250" cy="2976562"/>
          </a:xfrm>
        </p:grpSpPr>
        <p:cxnSp>
          <p:nvCxnSpPr>
            <p:cNvPr id="50" name="Straight Arrow Connector 49"/>
            <p:cNvCxnSpPr>
              <a:cxnSpLocks noChangeShapeType="1"/>
              <a:stCxn id="63" idx="4"/>
              <a:endCxn id="64" idx="0"/>
            </p:cNvCxnSpPr>
            <p:nvPr/>
          </p:nvCxnSpPr>
          <p:spPr bwMode="auto">
            <a:xfrm>
              <a:off x="8239125" y="5373688"/>
              <a:ext cx="0" cy="341312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" name="Group 50"/>
            <p:cNvGrpSpPr/>
            <p:nvPr/>
          </p:nvGrpSpPr>
          <p:grpSpPr>
            <a:xfrm>
              <a:off x="4965700" y="3195638"/>
              <a:ext cx="3524250" cy="2976562"/>
              <a:chOff x="4965700" y="3195638"/>
              <a:chExt cx="3524250" cy="2976562"/>
            </a:xfrm>
          </p:grpSpPr>
          <p:cxnSp>
            <p:nvCxnSpPr>
              <p:cNvPr id="52" name="Straight Arrow Connector 51"/>
              <p:cNvCxnSpPr>
                <a:cxnSpLocks noChangeShapeType="1"/>
                <a:endCxn id="53" idx="0"/>
              </p:cNvCxnSpPr>
              <p:nvPr/>
            </p:nvCxnSpPr>
            <p:spPr bwMode="auto">
              <a:xfrm flipH="1">
                <a:off x="5217319" y="3652838"/>
                <a:ext cx="170656" cy="320561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4965700" y="3973399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a</a:t>
                </a:r>
              </a:p>
            </p:txBody>
          </p:sp>
          <p:cxnSp>
            <p:nvCxnSpPr>
              <p:cNvPr id="54" name="Straight Arrow Connector 53"/>
              <p:cNvCxnSpPr>
                <a:cxnSpLocks noChangeShapeType="1"/>
                <a:stCxn id="53" idx="6"/>
                <a:endCxn id="65" idx="2"/>
              </p:cNvCxnSpPr>
              <p:nvPr/>
            </p:nvCxnSpPr>
            <p:spPr bwMode="auto">
              <a:xfrm>
                <a:off x="5468937" y="4201999"/>
                <a:ext cx="421481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7011863" y="4347883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b</a:t>
                </a:r>
              </a:p>
            </p:txBody>
          </p:sp>
          <p:cxnSp>
            <p:nvCxnSpPr>
              <p:cNvPr id="56" name="Straight Arrow Connector 55"/>
              <p:cNvCxnSpPr>
                <a:cxnSpLocks noChangeShapeType="1"/>
                <a:stCxn id="65" idx="4"/>
                <a:endCxn id="60" idx="0"/>
              </p:cNvCxnSpPr>
              <p:nvPr/>
            </p:nvCxnSpPr>
            <p:spPr bwMode="auto">
              <a:xfrm flipH="1">
                <a:off x="6118225" y="4430599"/>
                <a:ext cx="23812" cy="323964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4984750" y="3195638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P</a:t>
                </a:r>
              </a:p>
            </p:txBody>
          </p:sp>
          <p:cxnSp>
            <p:nvCxnSpPr>
              <p:cNvPr id="58" name="Straight Arrow Connector 57"/>
              <p:cNvCxnSpPr>
                <a:cxnSpLocks noChangeShapeType="1"/>
                <a:stCxn id="57" idx="4"/>
              </p:cNvCxnSpPr>
              <p:nvPr/>
            </p:nvCxnSpPr>
            <p:spPr bwMode="auto">
              <a:xfrm rot="5400000">
                <a:off x="5065712" y="3822701"/>
                <a:ext cx="339725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Arrow Connector 58"/>
              <p:cNvCxnSpPr>
                <a:cxnSpLocks noChangeShapeType="1"/>
              </p:cNvCxnSpPr>
              <p:nvPr/>
            </p:nvCxnSpPr>
            <p:spPr bwMode="auto">
              <a:xfrm rot="5400000">
                <a:off x="6069012" y="5364163"/>
                <a:ext cx="323850" cy="1905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5867400" y="4754563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c</a:t>
                </a:r>
              </a:p>
            </p:txBody>
          </p:sp>
          <p:cxnSp>
            <p:nvCxnSpPr>
              <p:cNvPr id="61" name="Straight Arrow Connector 60"/>
              <p:cNvCxnSpPr>
                <a:cxnSpLocks noChangeShapeType="1"/>
                <a:stCxn id="60" idx="7"/>
                <a:endCxn id="55" idx="2"/>
              </p:cNvCxnSpPr>
              <p:nvPr/>
            </p:nvCxnSpPr>
            <p:spPr bwMode="auto">
              <a:xfrm flipV="1">
                <a:off x="6295585" y="4576483"/>
                <a:ext cx="716278" cy="245035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Arrow Connector 61"/>
              <p:cNvCxnSpPr>
                <a:cxnSpLocks noChangeShapeType="1"/>
                <a:stCxn id="55" idx="6"/>
                <a:endCxn id="63" idx="0"/>
              </p:cNvCxnSpPr>
              <p:nvPr/>
            </p:nvCxnSpPr>
            <p:spPr bwMode="auto">
              <a:xfrm>
                <a:off x="7515100" y="4576483"/>
                <a:ext cx="724025" cy="340005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7988300" y="4916488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c</a:t>
                </a: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7988300" y="5715000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d</a:t>
                </a:r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5890418" y="3973399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3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problem: a routine may need to access variables of another routine that contains it statically</a:t>
            </a:r>
          </a:p>
          <a:p>
            <a:r>
              <a:rPr lang="en-US" dirty="0" smtClean="0"/>
              <a:t>solution: lexical pointer (a.k.a. access link) in the activation record</a:t>
            </a:r>
          </a:p>
          <a:p>
            <a:r>
              <a:rPr lang="en-US" dirty="0" smtClean="0"/>
              <a:t>lexical pointer points to the last activation record of the nesting level above it</a:t>
            </a:r>
          </a:p>
          <a:p>
            <a:pPr lvl="1"/>
            <a:r>
              <a:rPr lang="en-US" dirty="0" smtClean="0"/>
              <a:t>in our example, lexical pointer of d points to activation records of c</a:t>
            </a:r>
          </a:p>
          <a:p>
            <a:r>
              <a:rPr lang="en-US" dirty="0" smtClean="0"/>
              <a:t>lexical pointers created at runtime</a:t>
            </a:r>
          </a:p>
          <a:p>
            <a:r>
              <a:rPr lang="en-US" dirty="0" smtClean="0"/>
              <a:t>number of links to be traversed is known at compile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pointers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2072481"/>
            <a:ext cx="1184275" cy="725488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10400" y="2780506"/>
            <a:ext cx="1184275" cy="725488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08813" y="3486944"/>
            <a:ext cx="1184275" cy="725487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0400" y="4194969"/>
            <a:ext cx="1184275" cy="725487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b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08813" y="4901406"/>
            <a:ext cx="1184275" cy="725488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08813" y="5607844"/>
            <a:ext cx="1184275" cy="725487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d</a:t>
            </a:r>
          </a:p>
        </p:txBody>
      </p:sp>
      <p:cxnSp>
        <p:nvCxnSpPr>
          <p:cNvPr id="11" name="AutoShape 10"/>
          <p:cNvCxnSpPr>
            <a:cxnSpLocks noChangeShapeType="1"/>
            <a:stCxn id="10" idx="3"/>
            <a:endCxn id="9" idx="3"/>
          </p:cNvCxnSpPr>
          <p:nvPr/>
        </p:nvCxnSpPr>
        <p:spPr bwMode="auto">
          <a:xfrm flipV="1">
            <a:off x="8201025" y="5264944"/>
            <a:ext cx="1588" cy="706437"/>
          </a:xfrm>
          <a:prstGeom prst="curvedConnector3">
            <a:avLst>
              <a:gd name="adj1" fmla="val 38900014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endCxn id="6" idx="3"/>
          </p:cNvCxnSpPr>
          <p:nvPr/>
        </p:nvCxnSpPr>
        <p:spPr bwMode="auto">
          <a:xfrm flipH="1" flipV="1">
            <a:off x="8202613" y="3144044"/>
            <a:ext cx="1587" cy="1939925"/>
          </a:xfrm>
          <a:prstGeom prst="curvedConnector3">
            <a:avLst>
              <a:gd name="adj1" fmla="val -49000014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2"/>
          <p:cNvCxnSpPr>
            <a:cxnSpLocks noChangeShapeType="1"/>
            <a:stCxn id="8" idx="3"/>
            <a:endCxn id="6" idx="3"/>
          </p:cNvCxnSpPr>
          <p:nvPr/>
        </p:nvCxnSpPr>
        <p:spPr bwMode="auto">
          <a:xfrm flipV="1">
            <a:off x="8202613" y="3144044"/>
            <a:ext cx="1587" cy="1414462"/>
          </a:xfrm>
          <a:prstGeom prst="curvedConnector3">
            <a:avLst>
              <a:gd name="adj1" fmla="val 32100009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3"/>
          <p:cNvCxnSpPr>
            <a:cxnSpLocks noChangeShapeType="1"/>
            <a:stCxn id="7" idx="3"/>
            <a:endCxn id="6" idx="3"/>
          </p:cNvCxnSpPr>
          <p:nvPr/>
        </p:nvCxnSpPr>
        <p:spPr bwMode="auto">
          <a:xfrm flipV="1">
            <a:off x="8201025" y="3144044"/>
            <a:ext cx="1588" cy="706437"/>
          </a:xfrm>
          <a:prstGeom prst="curvedConnector3">
            <a:avLst>
              <a:gd name="adj1" fmla="val 14000005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88188" y="2350294"/>
            <a:ext cx="247650" cy="358775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88188" y="3050381"/>
            <a:ext cx="247650" cy="358775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y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88188" y="3569494"/>
            <a:ext cx="247650" cy="358775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z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86600" y="4944269"/>
            <a:ext cx="247650" cy="358775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/>
              <a:t>z</a:t>
            </a:r>
          </a:p>
        </p:txBody>
      </p:sp>
      <p:cxnSp>
        <p:nvCxnSpPr>
          <p:cNvPr id="19" name="AutoShape 20"/>
          <p:cNvCxnSpPr>
            <a:cxnSpLocks noChangeShapeType="1"/>
          </p:cNvCxnSpPr>
          <p:nvPr/>
        </p:nvCxnSpPr>
        <p:spPr bwMode="auto">
          <a:xfrm flipV="1">
            <a:off x="8194675" y="5268119"/>
            <a:ext cx="1588" cy="706437"/>
          </a:xfrm>
          <a:prstGeom prst="curvedConnector3">
            <a:avLst>
              <a:gd name="adj1" fmla="val 38900014"/>
            </a:avLst>
          </a:prstGeom>
          <a:noFill/>
          <a:ln w="38100">
            <a:solidFill>
              <a:srgbClr val="E30127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1"/>
          <p:cNvCxnSpPr>
            <a:cxnSpLocks noChangeShapeType="1"/>
          </p:cNvCxnSpPr>
          <p:nvPr/>
        </p:nvCxnSpPr>
        <p:spPr bwMode="auto">
          <a:xfrm flipH="1" flipV="1">
            <a:off x="8186738" y="3147219"/>
            <a:ext cx="1587" cy="1939925"/>
          </a:xfrm>
          <a:prstGeom prst="curvedConnector3">
            <a:avLst>
              <a:gd name="adj1" fmla="val -49000014"/>
            </a:avLst>
          </a:prstGeom>
          <a:noFill/>
          <a:ln w="38100">
            <a:solidFill>
              <a:srgbClr val="E30127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2809874" cy="39922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program p;</a:t>
            </a:r>
          </a:p>
          <a:p>
            <a:pPr>
              <a:buNone/>
            </a:pPr>
            <a:r>
              <a:rPr lang="en-US" sz="1600" dirty="0" err="1" smtClean="0"/>
              <a:t>var</a:t>
            </a:r>
            <a:r>
              <a:rPr lang="en-US" sz="1600" dirty="0" smtClean="0"/>
              <a:t> x: Integer;</a:t>
            </a:r>
          </a:p>
          <a:p>
            <a:pPr>
              <a:buNone/>
            </a:pPr>
            <a:r>
              <a:rPr lang="en-US" sz="1600" dirty="0" smtClean="0"/>
              <a:t>procedure a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var</a:t>
            </a:r>
            <a:r>
              <a:rPr lang="en-US" sz="1600" dirty="0" smtClean="0"/>
              <a:t> y: Integer;</a:t>
            </a:r>
          </a:p>
          <a:p>
            <a:pPr>
              <a:buNone/>
            </a:pPr>
            <a:r>
              <a:rPr lang="en-US" sz="1600" dirty="0" smtClean="0"/>
              <a:t>  procedure b </a:t>
            </a:r>
            <a:r>
              <a:rPr lang="en-US" sz="1200" dirty="0" smtClean="0"/>
              <a:t>begin…</a:t>
            </a:r>
            <a:r>
              <a:rPr lang="en-US" sz="1600" dirty="0" smtClean="0"/>
              <a:t>b</a:t>
            </a:r>
            <a:r>
              <a:rPr lang="en-US" sz="1200" dirty="0" smtClean="0"/>
              <a:t>… end;</a:t>
            </a:r>
          </a:p>
          <a:p>
            <a:pPr>
              <a:buNone/>
            </a:pPr>
            <a:r>
              <a:rPr lang="en-US" sz="1600" dirty="0" smtClean="0"/>
              <a:t>	function c</a:t>
            </a:r>
          </a:p>
          <a:p>
            <a:pPr>
              <a:buNone/>
            </a:pPr>
            <a:r>
              <a:rPr lang="en-US" sz="1600" dirty="0" smtClean="0"/>
              <a:t>	  </a:t>
            </a:r>
            <a:r>
              <a:rPr lang="en-US" sz="1600" dirty="0" err="1" smtClean="0"/>
              <a:t>var</a:t>
            </a:r>
            <a:r>
              <a:rPr lang="en-US" sz="1600" dirty="0" smtClean="0"/>
              <a:t> z: Integer;</a:t>
            </a:r>
          </a:p>
          <a:p>
            <a:pPr>
              <a:buNone/>
            </a:pPr>
            <a:r>
              <a:rPr lang="en-US" sz="1600" dirty="0" smtClean="0"/>
              <a:t>	  procedure d </a:t>
            </a:r>
            <a:r>
              <a:rPr lang="en-US" sz="1200" dirty="0" smtClean="0"/>
              <a:t>begin…</a:t>
            </a:r>
            <a:r>
              <a:rPr lang="en-US" sz="1600" dirty="0" smtClean="0"/>
              <a:t>d</a:t>
            </a:r>
            <a:r>
              <a:rPr lang="en-US" sz="1200" dirty="0" smtClean="0"/>
              <a:t>… end;</a:t>
            </a:r>
          </a:p>
          <a:p>
            <a:pPr>
              <a:buNone/>
            </a:pPr>
            <a:r>
              <a:rPr lang="en-US" sz="1600" dirty="0" smtClean="0"/>
              <a:t>	    </a:t>
            </a:r>
            <a:r>
              <a:rPr lang="en-US" sz="1200" dirty="0" smtClean="0"/>
              <a:t>begin…</a:t>
            </a:r>
            <a:r>
              <a:rPr lang="en-US" sz="1600" dirty="0" smtClean="0"/>
              <a:t>c</a:t>
            </a:r>
            <a:r>
              <a:rPr lang="en-US" sz="1200" dirty="0" smtClean="0"/>
              <a:t>…end;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200" dirty="0" smtClean="0"/>
              <a:t>begin…</a:t>
            </a:r>
            <a:r>
              <a:rPr lang="en-US" sz="1600" dirty="0" smtClean="0"/>
              <a:t>a</a:t>
            </a:r>
            <a:r>
              <a:rPr lang="en-US" sz="1200" dirty="0" smtClean="0"/>
              <a:t>… end;</a:t>
            </a:r>
          </a:p>
          <a:p>
            <a:pPr>
              <a:buNone/>
            </a:pPr>
            <a:r>
              <a:rPr lang="en-US" sz="1200" dirty="0" smtClean="0"/>
              <a:t>begin…</a:t>
            </a:r>
            <a:r>
              <a:rPr lang="en-US" sz="1600" dirty="0" smtClean="0"/>
              <a:t>p</a:t>
            </a:r>
            <a:r>
              <a:rPr lang="en-US" sz="1200" dirty="0" smtClean="0"/>
              <a:t>… end.</a:t>
            </a:r>
            <a:endParaRPr lang="en-US" sz="1200" dirty="0"/>
          </a:p>
        </p:txBody>
      </p:sp>
      <p:sp>
        <p:nvSpPr>
          <p:cNvPr id="50" name="Rounded Rectangle 49"/>
          <p:cNvSpPr/>
          <p:nvPr/>
        </p:nvSpPr>
        <p:spPr>
          <a:xfrm>
            <a:off x="3200400" y="1981200"/>
            <a:ext cx="3438526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call sequence:</a:t>
            </a:r>
          </a:p>
          <a:p>
            <a:pPr algn="ctr"/>
            <a:r>
              <a:rPr lang="en-US" dirty="0" err="1" smtClean="0"/>
              <a:t>p</a:t>
            </a:r>
            <a:r>
              <a:rPr lang="en-US" dirty="0" err="1" smtClean="0">
                <a:sym typeface="Math C"/>
              </a:rPr>
              <a:t>a</a:t>
            </a:r>
            <a:r>
              <a:rPr lang="en-US" dirty="0">
                <a:sym typeface="Math C"/>
              </a:rPr>
              <a:t> </a:t>
            </a:r>
            <a:r>
              <a:rPr lang="en-US" dirty="0" smtClean="0">
                <a:sym typeface="Math C"/>
              </a:rPr>
              <a:t>a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b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c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</a:t>
            </a:r>
            <a:r>
              <a:rPr lang="en-US" dirty="0">
                <a:sym typeface="Math C"/>
              </a:rPr>
              <a:t>d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8166" y="1981200"/>
            <a:ext cx="2903634" cy="43638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123210" y="3124200"/>
            <a:ext cx="381198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279400" y="3253038"/>
            <a:ext cx="3524250" cy="2976562"/>
            <a:chOff x="4965700" y="3195638"/>
            <a:chExt cx="3524250" cy="2976562"/>
          </a:xfrm>
        </p:grpSpPr>
        <p:cxnSp>
          <p:nvCxnSpPr>
            <p:cNvPr id="55" name="Straight Arrow Connector 54"/>
            <p:cNvCxnSpPr>
              <a:cxnSpLocks noChangeShapeType="1"/>
              <a:stCxn id="68" idx="4"/>
              <a:endCxn id="69" idx="0"/>
            </p:cNvCxnSpPr>
            <p:nvPr/>
          </p:nvCxnSpPr>
          <p:spPr bwMode="auto">
            <a:xfrm>
              <a:off x="8239125" y="5373688"/>
              <a:ext cx="0" cy="341312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6" name="Group 55"/>
            <p:cNvGrpSpPr/>
            <p:nvPr/>
          </p:nvGrpSpPr>
          <p:grpSpPr>
            <a:xfrm>
              <a:off x="4965700" y="3195638"/>
              <a:ext cx="3524250" cy="2976562"/>
              <a:chOff x="4965700" y="3195638"/>
              <a:chExt cx="3524250" cy="2976562"/>
            </a:xfrm>
          </p:grpSpPr>
          <p:cxnSp>
            <p:nvCxnSpPr>
              <p:cNvPr id="57" name="Straight Arrow Connector 56"/>
              <p:cNvCxnSpPr>
                <a:cxnSpLocks noChangeShapeType="1"/>
                <a:endCxn id="58" idx="0"/>
              </p:cNvCxnSpPr>
              <p:nvPr/>
            </p:nvCxnSpPr>
            <p:spPr bwMode="auto">
              <a:xfrm flipH="1">
                <a:off x="5217319" y="3652838"/>
                <a:ext cx="170656" cy="320561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4965700" y="3973399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a</a:t>
                </a:r>
              </a:p>
            </p:txBody>
          </p:sp>
          <p:cxnSp>
            <p:nvCxnSpPr>
              <p:cNvPr id="59" name="Straight Arrow Connector 58"/>
              <p:cNvCxnSpPr>
                <a:cxnSpLocks noChangeShapeType="1"/>
                <a:stCxn id="58" idx="6"/>
                <a:endCxn id="70" idx="2"/>
              </p:cNvCxnSpPr>
              <p:nvPr/>
            </p:nvCxnSpPr>
            <p:spPr bwMode="auto">
              <a:xfrm>
                <a:off x="5468937" y="4201999"/>
                <a:ext cx="421481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7011863" y="4347883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b</a:t>
                </a:r>
              </a:p>
            </p:txBody>
          </p:sp>
          <p:cxnSp>
            <p:nvCxnSpPr>
              <p:cNvPr id="61" name="Straight Arrow Connector 60"/>
              <p:cNvCxnSpPr>
                <a:cxnSpLocks noChangeShapeType="1"/>
                <a:stCxn id="70" idx="4"/>
                <a:endCxn id="65" idx="0"/>
              </p:cNvCxnSpPr>
              <p:nvPr/>
            </p:nvCxnSpPr>
            <p:spPr bwMode="auto">
              <a:xfrm flipH="1">
                <a:off x="6118225" y="4430599"/>
                <a:ext cx="23812" cy="323964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4984750" y="3195638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P</a:t>
                </a:r>
              </a:p>
            </p:txBody>
          </p:sp>
          <p:cxnSp>
            <p:nvCxnSpPr>
              <p:cNvPr id="63" name="Straight Arrow Connector 62"/>
              <p:cNvCxnSpPr>
                <a:cxnSpLocks noChangeShapeType="1"/>
                <a:stCxn id="62" idx="4"/>
              </p:cNvCxnSpPr>
              <p:nvPr/>
            </p:nvCxnSpPr>
            <p:spPr bwMode="auto">
              <a:xfrm rot="5400000">
                <a:off x="5065712" y="3822701"/>
                <a:ext cx="339725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Arrow Connector 63"/>
              <p:cNvCxnSpPr>
                <a:cxnSpLocks noChangeShapeType="1"/>
              </p:cNvCxnSpPr>
              <p:nvPr/>
            </p:nvCxnSpPr>
            <p:spPr bwMode="auto">
              <a:xfrm rot="5400000">
                <a:off x="6069012" y="5364163"/>
                <a:ext cx="323850" cy="19050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5867400" y="4754563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c</a:t>
                </a:r>
              </a:p>
            </p:txBody>
          </p:sp>
          <p:cxnSp>
            <p:nvCxnSpPr>
              <p:cNvPr id="66" name="Straight Arrow Connector 65"/>
              <p:cNvCxnSpPr>
                <a:cxnSpLocks noChangeShapeType="1"/>
                <a:stCxn id="65" idx="7"/>
                <a:endCxn id="60" idx="2"/>
              </p:cNvCxnSpPr>
              <p:nvPr/>
            </p:nvCxnSpPr>
            <p:spPr bwMode="auto">
              <a:xfrm flipV="1">
                <a:off x="6295585" y="4576483"/>
                <a:ext cx="716278" cy="245035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Arrow Connector 66"/>
              <p:cNvCxnSpPr>
                <a:cxnSpLocks noChangeShapeType="1"/>
                <a:stCxn id="60" idx="6"/>
                <a:endCxn id="68" idx="0"/>
              </p:cNvCxnSpPr>
              <p:nvPr/>
            </p:nvCxnSpPr>
            <p:spPr bwMode="auto">
              <a:xfrm>
                <a:off x="7515100" y="4576483"/>
                <a:ext cx="724025" cy="340005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7988300" y="4916488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c</a:t>
                </a: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7988300" y="5715000"/>
                <a:ext cx="501650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>
                    <a:cs typeface="Arial" charset="0"/>
                  </a:rPr>
                  <a:t>d</a:t>
                </a: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5890418" y="3973399"/>
                <a:ext cx="503237" cy="457200"/>
              </a:xfrm>
              <a:prstGeom prst="ellipse">
                <a:avLst/>
              </a:prstGeom>
              <a:solidFill>
                <a:schemeClr val="accent1"/>
              </a:solidFill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>
                <a:defPPr>
                  <a:defRPr lang="he-IL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rtl="0"/>
                <a:r>
                  <a:rPr lang="en-US" dirty="0">
                    <a:cs typeface="Arial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1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Records: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time memory management for procedure data</a:t>
            </a:r>
          </a:p>
          <a:p>
            <a:r>
              <a:rPr lang="en-US" dirty="0" smtClean="0"/>
              <a:t>works well for data with well-scoped lifetime</a:t>
            </a:r>
          </a:p>
          <a:p>
            <a:pPr lvl="1"/>
            <a:r>
              <a:rPr lang="en-US" dirty="0" err="1" smtClean="0"/>
              <a:t>deallocation</a:t>
            </a:r>
            <a:r>
              <a:rPr lang="en-US" dirty="0" smtClean="0"/>
              <a:t> when procedure returns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scoping rules</a:t>
            </a:r>
          </a:p>
          <a:p>
            <a:pPr lvl="1"/>
            <a:r>
              <a:rPr lang="en-US" dirty="0"/>
              <a:t>static scoping vs. dynamic scoping</a:t>
            </a:r>
          </a:p>
          <a:p>
            <a:r>
              <a:rPr lang="en-US" dirty="0" smtClean="0"/>
              <a:t>caller/</a:t>
            </a:r>
            <a:r>
              <a:rPr lang="en-US" dirty="0" err="1" smtClean="0"/>
              <a:t>callee</a:t>
            </a:r>
            <a:r>
              <a:rPr lang="en-US" dirty="0" smtClean="0"/>
              <a:t> conventions</a:t>
            </a:r>
          </a:p>
          <a:p>
            <a:pPr lvl="1"/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who saves register values?</a:t>
            </a:r>
          </a:p>
          <a:p>
            <a:r>
              <a:rPr lang="en-US" dirty="0" smtClean="0"/>
              <a:t>allocating space for local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Static (lexical) Scoping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7525" y="1219200"/>
            <a:ext cx="4987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main ( )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{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a = 0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b = 0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{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b = 1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{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	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a = 2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	</a:t>
            </a:r>
            <a:r>
              <a:rPr lang="en-US" sz="1600" dirty="0" err="1">
                <a:latin typeface="+mn-lt"/>
              </a:rPr>
              <a:t>printf</a:t>
            </a:r>
            <a:r>
              <a:rPr lang="en-US" sz="1600" dirty="0">
                <a:latin typeface="+mn-lt"/>
              </a:rPr>
              <a:t> (“%d %d\n”, a, b)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}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{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	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b = 3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	</a:t>
            </a:r>
            <a:r>
              <a:rPr lang="en-US" sz="1600" dirty="0" err="1">
                <a:latin typeface="+mn-lt"/>
              </a:rPr>
              <a:t>printf</a:t>
            </a:r>
            <a:r>
              <a:rPr lang="en-US" sz="1600" dirty="0">
                <a:latin typeface="+mn-lt"/>
              </a:rPr>
              <a:t> (“%d %d\n”, a, b)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}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	</a:t>
            </a:r>
            <a:r>
              <a:rPr lang="en-US" sz="1600" dirty="0" err="1">
                <a:latin typeface="+mn-lt"/>
              </a:rPr>
              <a:t>printf</a:t>
            </a:r>
            <a:r>
              <a:rPr lang="en-US" sz="1600" dirty="0">
                <a:latin typeface="+mn-lt"/>
              </a:rPr>
              <a:t> (“%d %d\n”, a, b)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}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 err="1">
                <a:latin typeface="+mn-lt"/>
              </a:rPr>
              <a:t>printf</a:t>
            </a:r>
            <a:r>
              <a:rPr lang="en-US" sz="1600" dirty="0">
                <a:latin typeface="+mn-lt"/>
              </a:rPr>
              <a:t> (“%d %d\n”, a, b) ;</a:t>
            </a:r>
          </a:p>
          <a:p>
            <a:pPr indent="87313" algn="l" defTabSz="360363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600" dirty="0">
                <a:latin typeface="+mn-lt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19138" y="1831975"/>
            <a:ext cx="0" cy="44196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22350" y="2746375"/>
            <a:ext cx="0" cy="2906713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solidFill>
                <a:srgbClr val="92D050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368425" y="3317875"/>
            <a:ext cx="0" cy="1720850"/>
            <a:chOff x="633" y="1590"/>
            <a:chExt cx="0" cy="1084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633" y="1590"/>
              <a:ext cx="0" cy="34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33" y="2334"/>
              <a:ext cx="0" cy="34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2763" y="3748088"/>
            <a:ext cx="40798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92D050"/>
                </a:solidFill>
              </a:rPr>
              <a:t>B</a:t>
            </a:r>
            <a:r>
              <a:rPr lang="en-US" sz="1600" baseline="-25000" dirty="0">
                <a:solidFill>
                  <a:srgbClr val="92D050"/>
                </a:solidFill>
              </a:rPr>
              <a:t>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17563" y="4129088"/>
            <a:ext cx="40798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92D050"/>
                </a:solidFill>
              </a:rPr>
              <a:t>B</a:t>
            </a:r>
            <a:r>
              <a:rPr lang="en-US" sz="1600" baseline="-2500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169988" y="4586288"/>
            <a:ext cx="3968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 b="0">
                <a:solidFill>
                  <a:srgbClr val="E30127"/>
                </a:solidFill>
              </a:rPr>
              <a:t>B</a:t>
            </a:r>
            <a:r>
              <a:rPr lang="en-US" sz="1600" b="0" baseline="-25000">
                <a:solidFill>
                  <a:srgbClr val="E30127"/>
                </a:solidFill>
              </a:rPr>
              <a:t>3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65225" y="4586288"/>
            <a:ext cx="407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92D050"/>
                </a:solidFill>
              </a:rPr>
              <a:t>B</a:t>
            </a:r>
            <a:r>
              <a:rPr lang="en-US" sz="1600" baseline="-25000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65225" y="3405188"/>
            <a:ext cx="407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92D050"/>
                </a:solidFill>
              </a:rPr>
              <a:t>B</a:t>
            </a:r>
            <a:r>
              <a:rPr lang="en-US" sz="1600" baseline="-25000">
                <a:solidFill>
                  <a:srgbClr val="92D050"/>
                </a:solidFill>
              </a:rPr>
              <a:t>2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31051"/>
              </p:ext>
            </p:extLst>
          </p:nvPr>
        </p:nvGraphicFramePr>
        <p:xfrm>
          <a:off x="5181600" y="4141931"/>
          <a:ext cx="2453323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5093"/>
                <a:gridCol w="10782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Declaration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Scopes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B0,B1,B3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B1,B2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5029200" y="1524000"/>
            <a:ext cx="2667000" cy="2400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name refers to its (closest) enclosing scope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known at </a:t>
            </a:r>
            <a:r>
              <a:rPr lang="en-US" dirty="0" smtClean="0">
                <a:solidFill>
                  <a:srgbClr val="FFFF00"/>
                </a:solidFill>
              </a:rPr>
              <a:t>compile time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identifier is associated with a global stack of bindings</a:t>
            </a:r>
          </a:p>
          <a:p>
            <a:r>
              <a:rPr lang="en-US" dirty="0" smtClean="0"/>
              <a:t>when entering scope where identifier is declared</a:t>
            </a:r>
          </a:p>
          <a:p>
            <a:pPr lvl="1"/>
            <a:r>
              <a:rPr lang="en-US" dirty="0" smtClean="0"/>
              <a:t>push declaration on identifier stack</a:t>
            </a:r>
          </a:p>
          <a:p>
            <a:r>
              <a:rPr lang="en-US" dirty="0" smtClean="0"/>
              <a:t>when existing scope where identifier is declared</a:t>
            </a:r>
          </a:p>
          <a:p>
            <a:pPr lvl="1"/>
            <a:r>
              <a:rPr lang="en-US" dirty="0" smtClean="0"/>
              <a:t>pop identifier stack</a:t>
            </a:r>
          </a:p>
          <a:p>
            <a:r>
              <a:rPr lang="en-US" dirty="0" smtClean="0"/>
              <a:t>evaluating the identifier in any context binds to the current top of stack</a:t>
            </a:r>
          </a:p>
          <a:p>
            <a:r>
              <a:rPr lang="en-US" dirty="0" smtClean="0"/>
              <a:t>determined </a:t>
            </a:r>
            <a:r>
              <a:rPr lang="en-US" dirty="0" smtClean="0">
                <a:solidFill>
                  <a:srgbClr val="FFFF00"/>
                </a:solidFill>
              </a:rPr>
              <a:t>at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772400" cy="2088360"/>
          </a:xfrm>
        </p:spPr>
        <p:txBody>
          <a:bodyPr/>
          <a:lstStyle/>
          <a:p>
            <a:r>
              <a:rPr lang="en-US" dirty="0" smtClean="0"/>
              <a:t>what value is returned from main?</a:t>
            </a:r>
          </a:p>
          <a:p>
            <a:r>
              <a:rPr lang="en-US" dirty="0" smtClean="0"/>
              <a:t>static scoping?</a:t>
            </a:r>
          </a:p>
          <a:p>
            <a:r>
              <a:rPr lang="en-US" dirty="0" smtClean="0"/>
              <a:t>dynamic scoping?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52600" y="1752600"/>
            <a:ext cx="57912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x = </a:t>
            </a:r>
            <a:r>
              <a:rPr lang="en-US" sz="2400" dirty="0" smtClean="0"/>
              <a:t>42;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f() { return x; } </a:t>
            </a:r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g() { </a:t>
            </a:r>
            <a:r>
              <a:rPr lang="en-US" sz="2400" dirty="0" err="1"/>
              <a:t>int</a:t>
            </a:r>
            <a:r>
              <a:rPr lang="en-US" sz="2400" dirty="0"/>
              <a:t> x = 1; return f(); </a:t>
            </a:r>
            <a:r>
              <a:rPr lang="en-US" sz="2400" dirty="0" smtClean="0"/>
              <a:t>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main() { return g(); }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9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need to generate code to access variables</a:t>
            </a:r>
          </a:p>
          <a:p>
            <a:endParaRPr lang="en-US" dirty="0"/>
          </a:p>
          <a:p>
            <a:r>
              <a:rPr lang="en-US" dirty="0" smtClean="0"/>
              <a:t>static scoping</a:t>
            </a:r>
          </a:p>
          <a:p>
            <a:pPr lvl="1"/>
            <a:r>
              <a:rPr lang="en-US" dirty="0" smtClean="0"/>
              <a:t>identifier binding is known at compile time</a:t>
            </a:r>
          </a:p>
          <a:p>
            <a:pPr lvl="1"/>
            <a:r>
              <a:rPr lang="en-US" dirty="0" smtClean="0"/>
              <a:t>address of the variable is known at compile time</a:t>
            </a:r>
          </a:p>
          <a:p>
            <a:pPr lvl="1"/>
            <a:r>
              <a:rPr lang="en-US" dirty="0" smtClean="0"/>
              <a:t>assigning addresses to variables is part of code generation</a:t>
            </a:r>
          </a:p>
          <a:p>
            <a:pPr lvl="1"/>
            <a:r>
              <a:rPr lang="en-US" dirty="0" smtClean="0"/>
              <a:t>no runtime errors of “access to undefined variable”</a:t>
            </a:r>
          </a:p>
          <a:p>
            <a:pPr lvl="1"/>
            <a:r>
              <a:rPr lang="en-US" dirty="0" smtClean="0"/>
              <a:t>can check types of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Variable addresses for static scoping: first attempt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90600" y="2438400"/>
            <a:ext cx="40386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x = </a:t>
            </a:r>
            <a:r>
              <a:rPr lang="en-US" sz="2400" dirty="0" smtClean="0"/>
              <a:t>42;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f() { return x; } </a:t>
            </a:r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/>
              <a:t>g() { </a:t>
            </a:r>
            <a:r>
              <a:rPr lang="en-US" sz="2400" dirty="0" err="1"/>
              <a:t>int</a:t>
            </a:r>
            <a:r>
              <a:rPr lang="en-US" sz="2400" dirty="0"/>
              <a:t> x = 1; return f(); </a:t>
            </a:r>
            <a:r>
              <a:rPr lang="en-US" sz="2400" dirty="0" smtClean="0"/>
              <a:t>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main() { return g(); } </a:t>
            </a:r>
            <a:endParaRPr lang="en-US" sz="24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73676"/>
              </p:ext>
            </p:extLst>
          </p:nvPr>
        </p:nvGraphicFramePr>
        <p:xfrm>
          <a:off x="5791200" y="2590800"/>
          <a:ext cx="222948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6980"/>
                <a:gridCol w="9925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(global)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(inside 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9435</TotalTime>
  <Words>1514</Words>
  <Application>Microsoft Office PowerPoint</Application>
  <PresentationFormat>On-screen Show (4:3)</PresentationFormat>
  <Paragraphs>545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Unicode MS</vt:lpstr>
      <vt:lpstr>Consolas</vt:lpstr>
      <vt:lpstr>Calibri</vt:lpstr>
      <vt:lpstr>Wingdings 3</vt:lpstr>
      <vt:lpstr>Courier New</vt:lpstr>
      <vt:lpstr>Math C</vt:lpstr>
      <vt:lpstr>Corbel</vt:lpstr>
      <vt:lpstr>Wingdings</vt:lpstr>
      <vt:lpstr>Wingdings 2</vt:lpstr>
      <vt:lpstr>Tahoma</vt:lpstr>
      <vt:lpstr>Metro</vt:lpstr>
      <vt:lpstr>Theory of Compilation</vt:lpstr>
      <vt:lpstr>You are here</vt:lpstr>
      <vt:lpstr>Supporting Procedures</vt:lpstr>
      <vt:lpstr>Design Decisions</vt:lpstr>
      <vt:lpstr>Static (lexical) Scoping</vt:lpstr>
      <vt:lpstr>Dynamic Scoping</vt:lpstr>
      <vt:lpstr>Example</vt:lpstr>
      <vt:lpstr>Why do we care?</vt:lpstr>
      <vt:lpstr>Variable addresses for static scoping: first attempt</vt:lpstr>
      <vt:lpstr>Variable addresses for static scoping: first attempt</vt:lpstr>
      <vt:lpstr>Activation Record (frame)</vt:lpstr>
      <vt:lpstr>Memory Layout</vt:lpstr>
      <vt:lpstr>Activation Record (frame)</vt:lpstr>
      <vt:lpstr>Runtime Stack</vt:lpstr>
      <vt:lpstr>Runtime Stack</vt:lpstr>
      <vt:lpstr>Pentium Runtime Stack</vt:lpstr>
      <vt:lpstr>Call Sequences</vt:lpstr>
      <vt:lpstr>Call Sequences</vt:lpstr>
      <vt:lpstr>Call Sequences – Foo(42,21)</vt:lpstr>
      <vt:lpstr>“To Callee-save or to Caller-save?”</vt:lpstr>
      <vt:lpstr>Accessing Stack Variables</vt:lpstr>
      <vt:lpstr>Factorial – fact(int n)</vt:lpstr>
      <vt:lpstr>Windows Exploit(s)  Buffer Overflow</vt:lpstr>
      <vt:lpstr>Buffer overflow</vt:lpstr>
      <vt:lpstr>Buffer overflow</vt:lpstr>
      <vt:lpstr>Buffer overflow</vt:lpstr>
      <vt:lpstr>Nested Procedures</vt:lpstr>
      <vt:lpstr>Example: Nested Procedures</vt:lpstr>
      <vt:lpstr>nested procedures</vt:lpstr>
      <vt:lpstr>nested procedures</vt:lpstr>
      <vt:lpstr>nested procedures</vt:lpstr>
      <vt:lpstr>lexical pointers </vt:lpstr>
      <vt:lpstr>Activation Records: Summary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834</cp:revision>
  <cp:lastPrinted>2011-05-16T06:49:35Z</cp:lastPrinted>
  <dcterms:created xsi:type="dcterms:W3CDTF">2006-08-16T00:00:00Z</dcterms:created>
  <dcterms:modified xsi:type="dcterms:W3CDTF">2011-06-16T05:29:24Z</dcterms:modified>
</cp:coreProperties>
</file>