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649" r:id="rId3"/>
    <p:sldId id="650" r:id="rId4"/>
    <p:sldId id="651" r:id="rId5"/>
    <p:sldId id="659" r:id="rId6"/>
    <p:sldId id="660" r:id="rId7"/>
    <p:sldId id="661" r:id="rId8"/>
    <p:sldId id="652" r:id="rId9"/>
    <p:sldId id="653" r:id="rId10"/>
    <p:sldId id="654" r:id="rId11"/>
    <p:sldId id="655" r:id="rId12"/>
    <p:sldId id="365" r:id="rId13"/>
    <p:sldId id="648" r:id="rId14"/>
    <p:sldId id="581" r:id="rId15"/>
    <p:sldId id="582" r:id="rId16"/>
    <p:sldId id="604" r:id="rId17"/>
    <p:sldId id="583" r:id="rId18"/>
    <p:sldId id="591" r:id="rId19"/>
    <p:sldId id="592" r:id="rId20"/>
    <p:sldId id="594" r:id="rId21"/>
    <p:sldId id="595" r:id="rId22"/>
    <p:sldId id="596" r:id="rId23"/>
    <p:sldId id="597" r:id="rId24"/>
    <p:sldId id="605" r:id="rId25"/>
    <p:sldId id="606" r:id="rId26"/>
    <p:sldId id="607" r:id="rId27"/>
    <p:sldId id="608" r:id="rId28"/>
    <p:sldId id="610" r:id="rId29"/>
    <p:sldId id="612" r:id="rId30"/>
    <p:sldId id="611" r:id="rId31"/>
    <p:sldId id="613" r:id="rId32"/>
    <p:sldId id="614" r:id="rId33"/>
    <p:sldId id="616" r:id="rId34"/>
    <p:sldId id="615" r:id="rId35"/>
    <p:sldId id="617" r:id="rId36"/>
    <p:sldId id="618" r:id="rId37"/>
    <p:sldId id="619" r:id="rId38"/>
    <p:sldId id="620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57" r:id="rId47"/>
    <p:sldId id="658" r:id="rId48"/>
    <p:sldId id="634" r:id="rId49"/>
    <p:sldId id="635" r:id="rId50"/>
    <p:sldId id="633" r:id="rId51"/>
    <p:sldId id="600" r:id="rId52"/>
    <p:sldId id="542" r:id="rId53"/>
  </p:sldIdLst>
  <p:sldSz cx="9144000" cy="6858000" type="screen4x3"/>
  <p:notesSz cx="7315200" cy="9601200"/>
  <p:embeddedFontLst>
    <p:embeddedFont>
      <p:font typeface="Math C" pitchFamily="2" charset="2"/>
      <p:regular r:id="rId56"/>
    </p:embeddedFont>
    <p:embeddedFont>
      <p:font typeface="Wingdings 2" pitchFamily="18" charset="2"/>
      <p:regular r:id="rId57"/>
    </p:embeddedFont>
    <p:embeddedFont>
      <p:font typeface="Consolas" pitchFamily="49" charset="0"/>
      <p:regular r:id="rId58"/>
      <p:bold r:id="rId59"/>
      <p:italic r:id="rId60"/>
      <p:boldItalic r:id="rId61"/>
    </p:embeddedFont>
    <p:embeddedFont>
      <p:font typeface="Wingdings 3" pitchFamily="18" charset="2"/>
      <p:regular r:id="rId62"/>
    </p:embeddedFont>
    <p:embeddedFont>
      <p:font typeface="Corbel" pitchFamily="34" charset="0"/>
      <p:regular r:id="rId63"/>
      <p:bold r:id="rId64"/>
      <p:italic r:id="rId65"/>
      <p:boldItalic r:id="rId66"/>
    </p:embeddedFont>
    <p:embeddedFont>
      <p:font typeface="Miriam" pitchFamily="34" charset="-79"/>
      <p:regular r:id="rId67"/>
    </p:embeddedFont>
    <p:embeddedFont>
      <p:font typeface="Arial Unicode MS" pitchFamily="34" charset="-128"/>
      <p:regular r:id="rId68"/>
    </p:embeddedFont>
    <p:embeddedFont>
      <p:font typeface="Calibri" pitchFamily="34" charset="0"/>
      <p:regular r:id="rId69"/>
      <p:bold r:id="rId70"/>
      <p:italic r:id="rId71"/>
      <p:boldItalic r:id="rId72"/>
    </p:embeddedFont>
    <p:embeddedFont>
      <p:font typeface="Math A" pitchFamily="18" charset="2"/>
      <p:regular r:id="rId73"/>
    </p:embeddedFont>
    <p:embeddedFont>
      <p:font typeface="Tahoma" pitchFamily="34" charset="0"/>
      <p:regular r:id="rId74"/>
      <p:bold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649"/>
            <p14:sldId id="650"/>
            <p14:sldId id="651"/>
            <p14:sldId id="659"/>
            <p14:sldId id="660"/>
            <p14:sldId id="661"/>
            <p14:sldId id="652"/>
            <p14:sldId id="653"/>
            <p14:sldId id="654"/>
            <p14:sldId id="655"/>
            <p14:sldId id="365"/>
            <p14:sldId id="648"/>
            <p14:sldId id="581"/>
            <p14:sldId id="582"/>
            <p14:sldId id="604"/>
            <p14:sldId id="583"/>
            <p14:sldId id="591"/>
            <p14:sldId id="592"/>
            <p14:sldId id="594"/>
            <p14:sldId id="595"/>
            <p14:sldId id="596"/>
            <p14:sldId id="597"/>
            <p14:sldId id="605"/>
            <p14:sldId id="606"/>
            <p14:sldId id="607"/>
            <p14:sldId id="608"/>
            <p14:sldId id="610"/>
            <p14:sldId id="612"/>
            <p14:sldId id="611"/>
            <p14:sldId id="613"/>
            <p14:sldId id="614"/>
            <p14:sldId id="616"/>
            <p14:sldId id="615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57"/>
            <p14:sldId id="658"/>
            <p14:sldId id="634"/>
            <p14:sldId id="635"/>
            <p14:sldId id="633"/>
            <p14:sldId id="600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4711" autoAdjust="0"/>
  </p:normalViewPr>
  <p:slideViewPr>
    <p:cSldViewPr>
      <p:cViewPr varScale="1">
        <p:scale>
          <a:sx n="92" d="100"/>
          <a:sy n="92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02-May-11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02-May-11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D64E-B62D-4E8A-BEF6-9E83B2F087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02-May-11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02-May-11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02-May-11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02-May-11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02-May-11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02-May-11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02-May-11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02-May-11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02-May-11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02-May-11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</a:t>
            </a:r>
            <a:r>
              <a:rPr kumimoji="0" lang="en-US" smtClean="0"/>
              <a:t>to add </a:t>
            </a:r>
            <a:r>
              <a:rPr kumimoji="0" lang="en-US" dirty="0" smtClean="0"/>
              <a:t>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02-May-11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02-May-11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</a:t>
            </a:r>
            <a:r>
              <a:rPr lang="en-US" smtClean="0"/>
              <a:t>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09 – IR </a:t>
            </a:r>
            <a:r>
              <a:rPr lang="en-US" smtClean="0"/>
              <a:t>(Backpatching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Eran 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r>
              <a:rPr lang="en-US" smtClean="0"/>
              <a:t>:  Dragon </a:t>
            </a:r>
            <a:r>
              <a:rPr lang="en-US" dirty="0"/>
              <a:t>6.2,6.3,6.4,6.6 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www.cs.technion.ac.il</a:t>
            </a:r>
            <a:r>
              <a:rPr lang="en-US"/>
              <a:t>/~</a:t>
            </a:r>
            <a:r>
              <a:rPr lang="en-US" smtClean="0"/>
              <a:t>yahave/tocs2011/compilers-lec09.pptx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</a:t>
            </a:r>
            <a:r>
              <a:rPr lang="en-US" smtClean="0"/>
              <a:t>inside a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Code Gen.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Lexical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Syntax 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4279" y="2067093"/>
            <a:ext cx="525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3AC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763046" y="209814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Optimized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067093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</a:t>
            </a:r>
            <a:r>
              <a:rPr lang="en-US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inttofloat(60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t2 = id3 * t1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t3 = id2 + t2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id1 = t3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4519513" y="2098148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id3 * 60.0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id2 + t1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230710" y="5486400"/>
            <a:ext cx="4107137" cy="465684"/>
          </a:xfrm>
          <a:prstGeom prst="wedgeRoundRectCallout">
            <a:avLst>
              <a:gd name="adj1" fmla="val -9383"/>
              <a:gd name="adj2" fmla="val -5524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value known at compile time</a:t>
            </a:r>
          </a:p>
          <a:p>
            <a:pPr algn="ctr"/>
            <a:r>
              <a:rPr lang="en-US" sz="1600" dirty="0" smtClean="0"/>
              <a:t>can generate code with converted value</a:t>
            </a:r>
            <a:endParaRPr lang="en-US" sz="16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5479473"/>
            <a:ext cx="3049003" cy="465684"/>
          </a:xfrm>
          <a:prstGeom prst="wedgeRoundRectCallout">
            <a:avLst>
              <a:gd name="adj1" fmla="val -65867"/>
              <a:gd name="adj2" fmla="val -429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eliminated temporary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04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</a:t>
            </a:r>
            <a:r>
              <a:rPr lang="en-US" smtClean="0"/>
              <a:t>inside a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Code Gen.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Lexical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Syntax 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72046" y="209814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Optimized</a:t>
            </a: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441876" y="2098148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id3 * 60.0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id2 + t1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0770" y="2102742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Code Gen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800600" y="2102742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LDF R2, id3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MULF R2, R2, #60.0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LDF R1, id2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ADDF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R1,R1,R2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STF id1,R1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are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smtClean="0">
                  <a:latin typeface="Tahoma" pitchFamily="34" charset="0"/>
                </a:rPr>
                <a:t>Executable 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Lexical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Syntax Analysis</a:t>
            </a:r>
            <a:endParaRPr lang="en-US" sz="1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Parsing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Semantic</a:t>
            </a:r>
            <a:br>
              <a:rPr lang="en-US" sz="1200" smtClean="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Inter.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</a:t>
            </a:r>
            <a:r>
              <a:rPr lang="en-US" smtClean="0"/>
              <a:t>So Far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many possible intermediate representations</a:t>
            </a:r>
            <a:endParaRPr lang="en-US" dirty="0" smtClean="0"/>
          </a:p>
          <a:p>
            <a:r>
              <a:rPr lang="en-US" smtClean="0"/>
              <a:t>3-address </a:t>
            </a:r>
            <a:r>
              <a:rPr lang="en-US" dirty="0" smtClean="0"/>
              <a:t>code </a:t>
            </a:r>
            <a:r>
              <a:rPr lang="en-US" smtClean="0"/>
              <a:t>(3AC</a:t>
            </a:r>
            <a:r>
              <a:rPr lang="en-US" dirty="0" smtClean="0"/>
              <a:t>)</a:t>
            </a:r>
          </a:p>
          <a:p>
            <a:r>
              <a:rPr lang="en-US" dirty="0"/>
              <a:t>Every </a:t>
            </a:r>
            <a:r>
              <a:rPr lang="en-US"/>
              <a:t>instruction </a:t>
            </a:r>
            <a:r>
              <a:rPr lang="en-US" smtClean="0"/>
              <a:t>operates </a:t>
            </a:r>
            <a:r>
              <a:rPr lang="en-US"/>
              <a:t>on </a:t>
            </a:r>
            <a:r>
              <a:rPr lang="en-US" smtClean="0"/>
              <a:t>at </a:t>
            </a:r>
            <a:r>
              <a:rPr lang="en-US" dirty="0"/>
              <a:t>most </a:t>
            </a:r>
            <a:r>
              <a:rPr lang="en-US"/>
              <a:t>three </a:t>
            </a:r>
            <a:r>
              <a:rPr lang="en-US" smtClean="0"/>
              <a:t>addresses</a:t>
            </a:r>
            <a:endParaRPr lang="en-US" dirty="0"/>
          </a:p>
          <a:p>
            <a:pPr lvl="1"/>
            <a:r>
              <a:rPr lang="en-US" dirty="0"/>
              <a:t>result </a:t>
            </a:r>
            <a:r>
              <a:rPr lang="en-US"/>
              <a:t>= </a:t>
            </a:r>
            <a:r>
              <a:rPr lang="en-US" smtClean="0"/>
              <a:t>operand1 operator operand2</a:t>
            </a:r>
            <a:endParaRPr lang="en-US" dirty="0" smtClean="0"/>
          </a:p>
          <a:p>
            <a:r>
              <a:rPr lang="en-US" dirty="0" smtClean="0"/>
              <a:t>gets us closer to </a:t>
            </a:r>
            <a:r>
              <a:rPr lang="en-US" smtClean="0"/>
              <a:t>code generation</a:t>
            </a:r>
            <a:endParaRPr lang="en-US" dirty="0" smtClean="0"/>
          </a:p>
          <a:p>
            <a:r>
              <a:rPr lang="en-US" smtClean="0"/>
              <a:t>enables machine-independent optimizations</a:t>
            </a:r>
            <a:endParaRPr lang="en-US" dirty="0" smtClean="0"/>
          </a:p>
          <a:p>
            <a:r>
              <a:rPr lang="en-US" dirty="0" smtClean="0"/>
              <a:t>how do </a:t>
            </a:r>
            <a:r>
              <a:rPr lang="en-US" smtClean="0"/>
              <a:t>we generate 3AC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</a:t>
            </a:r>
            <a:r>
              <a:rPr lang="en-US" dirty="0" smtClean="0"/>
              <a:t>Time</a:t>
            </a:r>
            <a:r>
              <a:rPr lang="en-US" smtClean="0"/>
              <a:t>: Creating 3AC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Creating 3AC via </a:t>
            </a:r>
            <a:r>
              <a:rPr lang="en-US" smtClean="0">
                <a:solidFill>
                  <a:srgbClr val="FFFF00"/>
                </a:solidFill>
              </a:rPr>
              <a:t>syntax directed translation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smtClean="0"/>
              <a:t>Attributes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code</a:t>
            </a:r>
            <a:r>
              <a:rPr lang="en-US" dirty="0" smtClean="0"/>
              <a:t> – </a:t>
            </a:r>
            <a:r>
              <a:rPr lang="en-US" smtClean="0"/>
              <a:t>code generated for a nonterminal</a:t>
            </a:r>
            <a:endParaRPr lang="en-US" dirty="0" smtClean="0"/>
          </a:p>
          <a:p>
            <a:pPr lvl="1"/>
            <a:r>
              <a:rPr lang="en-US" smtClean="0">
                <a:solidFill>
                  <a:srgbClr val="FFFF00"/>
                </a:solidFill>
              </a:rPr>
              <a:t>var </a:t>
            </a:r>
            <a:r>
              <a:rPr lang="en-US" smtClean="0"/>
              <a:t>– name of variable that </a:t>
            </a:r>
            <a:r>
              <a:rPr lang="en-US" dirty="0" smtClean="0"/>
              <a:t>stores result </a:t>
            </a:r>
            <a:r>
              <a:rPr lang="en-US" smtClean="0"/>
              <a:t>of nonterminal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smtClean="0"/>
              <a:t>freshVar</a:t>
            </a:r>
            <a:r>
              <a:rPr lang="en-US" sz="2400" dirty="0" smtClean="0"/>
              <a:t>() – helper </a:t>
            </a:r>
            <a:r>
              <a:rPr lang="en-US" sz="2400" smtClean="0"/>
              <a:t>function that </a:t>
            </a:r>
            <a:r>
              <a:rPr lang="en-US" sz="2400" dirty="0" smtClean="0"/>
              <a:t>returns </a:t>
            </a:r>
            <a:r>
              <a:rPr lang="en-US" sz="2400" smtClean="0"/>
              <a:t>the name of a fresh variable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3AC</a:t>
            </a:r>
            <a:r>
              <a:rPr lang="en-US" dirty="0" smtClean="0"/>
              <a:t>: expressions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27758"/>
              </p:ext>
            </p:extLst>
          </p:nvPr>
        </p:nvGraphicFramePr>
        <p:xfrm>
          <a:off x="304800" y="1981200"/>
          <a:ext cx="8626031" cy="3672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805"/>
                <a:gridCol w="7265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semantic </a:t>
                      </a:r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</a:t>
                      </a:r>
                      <a:r>
                        <a:rPr lang="en-US" baseline="0" dirty="0" smtClean="0">
                          <a:sym typeface="Math C"/>
                        </a:rPr>
                        <a:t>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S.code</a:t>
                      </a:r>
                      <a:r>
                        <a:rPr lang="en-US" dirty="0" smtClean="0"/>
                        <a:t> := E. code </a:t>
                      </a:r>
                      <a:r>
                        <a:rPr lang="en-US" smtClean="0"/>
                        <a:t>|| gen(id.var ‘:=‘ E.var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+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E.var</a:t>
                      </a:r>
                      <a:r>
                        <a:rPr lang="en-US" baseline="0" smtClean="0"/>
                        <a:t> := 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E2.code </a:t>
                      </a:r>
                      <a:r>
                        <a:rPr lang="en-US" baseline="0" smtClean="0"/>
                        <a:t>|| gen(E.var ‘:=‘ E1.var ‘+’ E2.var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*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E.var</a:t>
                      </a:r>
                      <a:r>
                        <a:rPr lang="en-US" baseline="0" smtClean="0"/>
                        <a:t> := 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E2.code </a:t>
                      </a:r>
                      <a:r>
                        <a:rPr lang="en-US" baseline="0" smtClean="0"/>
                        <a:t>|| gen(E.var ‘:=‘ E1.var ‘*’ E2.var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E.var</a:t>
                      </a:r>
                      <a:r>
                        <a:rPr lang="en-US" baseline="0" smtClean="0"/>
                        <a:t> := 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</a:t>
                      </a:r>
                      <a:r>
                        <a:rPr lang="en-US" baseline="0" smtClean="0"/>
                        <a:t>|| gen(E.var </a:t>
                      </a:r>
                      <a:r>
                        <a:rPr lang="en-US" baseline="0" dirty="0" smtClean="0"/>
                        <a:t>‘:=‘ ‘</a:t>
                      </a:r>
                      <a:r>
                        <a:rPr lang="en-US" baseline="0" dirty="0" err="1" smtClean="0"/>
                        <a:t>uminu</a:t>
                      </a:r>
                      <a:r>
                        <a:rPr lang="en-US" baseline="0" smtClean="0"/>
                        <a:t>’ E1.var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E.var</a:t>
                      </a:r>
                      <a:r>
                        <a:rPr lang="en-US" baseline="0" smtClean="0"/>
                        <a:t> := E1.var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‘(‘ || E1.code || ‘)’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E.var</a:t>
                      </a:r>
                      <a:r>
                        <a:rPr lang="en-US" baseline="0" smtClean="0"/>
                        <a:t> := id.var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‘’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6000"/>
            <a:ext cx="667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 use || to </a:t>
            </a:r>
            <a:r>
              <a:rPr lang="en-US" smtClean="0"/>
              <a:t>denote concatenation of intermediate code fragments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57903" y="1219200"/>
            <a:ext cx="838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dk1"/>
                </a:solidFill>
              </a:rPr>
              <a:t>assign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41768" y="19812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dk1"/>
                </a:solidFill>
              </a:rPr>
              <a:t>a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95700" y="17907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+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15742" y="39572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5579" y="49873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51318" y="4945101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34514" y="56350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 flipH="1">
            <a:off x="1035129" y="4338251"/>
            <a:ext cx="698401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1" idx="0"/>
          </p:cNvCxnSpPr>
          <p:nvPr/>
        </p:nvCxnSpPr>
        <p:spPr>
          <a:xfrm>
            <a:off x="1733530" y="4338251"/>
            <a:ext cx="716781" cy="60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2" idx="0"/>
          </p:cNvCxnSpPr>
          <p:nvPr/>
        </p:nvCxnSpPr>
        <p:spPr>
          <a:xfrm flipH="1">
            <a:off x="2444064" y="5326101"/>
            <a:ext cx="6247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flipH="1">
            <a:off x="1951318" y="1600200"/>
            <a:ext cx="825685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8" idx="0"/>
          </p:cNvCxnSpPr>
          <p:nvPr/>
        </p:nvCxnSpPr>
        <p:spPr>
          <a:xfrm>
            <a:off x="2777003" y="1600200"/>
            <a:ext cx="1128247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9" idx="0"/>
          </p:cNvCxnSpPr>
          <p:nvPr/>
        </p:nvCxnSpPr>
        <p:spPr>
          <a:xfrm flipH="1">
            <a:off x="1733530" y="2171700"/>
            <a:ext cx="2171720" cy="1785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176563" y="39572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0" y="49873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12139" y="4945101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9690" y="56350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 flipH="1">
            <a:off x="5695950" y="4338251"/>
            <a:ext cx="698401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1" idx="0"/>
          </p:cNvCxnSpPr>
          <p:nvPr/>
        </p:nvCxnSpPr>
        <p:spPr>
          <a:xfrm>
            <a:off x="6394351" y="4338251"/>
            <a:ext cx="716781" cy="60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7111132" y="5326101"/>
            <a:ext cx="18108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9" idx="0"/>
          </p:cNvCxnSpPr>
          <p:nvPr/>
        </p:nvCxnSpPr>
        <p:spPr>
          <a:xfrm>
            <a:off x="3905250" y="2171700"/>
            <a:ext cx="2489101" cy="1785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04800" y="838200"/>
            <a:ext cx="8382000" cy="586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2717" y="6059269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E.var </a:t>
            </a:r>
            <a:r>
              <a:rPr lang="en-US" dirty="0" smtClean="0"/>
              <a:t>= c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099" y="537678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E.var </a:t>
            </a:r>
            <a:r>
              <a:rPr lang="en-US" dirty="0" smtClean="0"/>
              <a:t>= b</a:t>
            </a:r>
          </a:p>
          <a:p>
            <a:r>
              <a:rPr lang="en-US" dirty="0" err="1"/>
              <a:t>E.code</a:t>
            </a:r>
            <a:r>
              <a:rPr lang="en-US" dirty="0"/>
              <a:t> </a:t>
            </a:r>
            <a:r>
              <a:rPr lang="en-US" dirty="0" smtClean="0"/>
              <a:t>=‘’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35793" y="3886200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E.var </a:t>
            </a:r>
            <a:r>
              <a:rPr lang="en-US" dirty="0" smtClean="0"/>
              <a:t>= t2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=‘t1 = -c</a:t>
            </a:r>
            <a:br>
              <a:rPr lang="en-US" dirty="0" smtClean="0"/>
            </a:br>
            <a:r>
              <a:rPr lang="en-US" dirty="0" smtClean="0"/>
              <a:t>                   t2 = b*t1’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1253" y="4945101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E.var </a:t>
            </a:r>
            <a:r>
              <a:rPr lang="en-US" dirty="0" smtClean="0"/>
              <a:t>= t1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=‘t1 = -c’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4356" y="540774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E.var </a:t>
            </a:r>
            <a:r>
              <a:rPr lang="en-US" dirty="0" smtClean="0"/>
              <a:t>= b</a:t>
            </a:r>
          </a:p>
          <a:p>
            <a:r>
              <a:rPr lang="en-US" dirty="0" err="1"/>
              <a:t>E.code</a:t>
            </a:r>
            <a:r>
              <a:rPr lang="en-US" dirty="0"/>
              <a:t> </a:t>
            </a:r>
            <a:r>
              <a:rPr lang="en-US" dirty="0" smtClean="0"/>
              <a:t>=‘’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12139" y="605407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E.var </a:t>
            </a:r>
            <a:r>
              <a:rPr lang="en-US" dirty="0" smtClean="0"/>
              <a:t>= c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06917" y="4307804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E.var </a:t>
            </a:r>
            <a:r>
              <a:rPr lang="en-US" dirty="0" smtClean="0"/>
              <a:t>= t3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=‘t3 = -c’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3586" y="329398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E.var </a:t>
            </a:r>
            <a:r>
              <a:rPr lang="en-US" dirty="0" smtClean="0"/>
              <a:t>= t4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=‘t3 = -c</a:t>
            </a:r>
            <a:br>
              <a:rPr lang="en-US" dirty="0" smtClean="0"/>
            </a:br>
            <a:r>
              <a:rPr lang="en-US" dirty="0" smtClean="0"/>
              <a:t>                   t4 = b*t3’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62400" y="1143000"/>
            <a:ext cx="2089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E.var </a:t>
            </a:r>
            <a:r>
              <a:rPr lang="en-US" dirty="0" smtClean="0"/>
              <a:t>= t5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=‘t1 = -c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t2 = b*t1</a:t>
            </a:r>
          </a:p>
          <a:p>
            <a:r>
              <a:rPr lang="en-US" dirty="0" smtClean="0"/>
              <a:t>                   t3 = -c</a:t>
            </a:r>
            <a:br>
              <a:rPr lang="en-US" dirty="0" smtClean="0"/>
            </a:br>
            <a:r>
              <a:rPr lang="en-US" dirty="0" smtClean="0"/>
              <a:t>                   t4 = b*t3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t5 = t2+t4’</a:t>
            </a:r>
          </a:p>
        </p:txBody>
      </p:sp>
    </p:spTree>
    <p:extLst>
      <p:ext uri="{BB962C8B-B14F-4D97-AF65-F5344CB8AC3E}">
        <p14:creationId xmlns:p14="http://schemas.microsoft.com/office/powerpoint/2010/main" val="901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Creating 3AC</a:t>
            </a:r>
            <a:r>
              <a:rPr lang="en-US" sz="3200" dirty="0" smtClean="0"/>
              <a:t>: </a:t>
            </a:r>
            <a:r>
              <a:rPr lang="en-US" sz="3200" smtClean="0"/>
              <a:t>control statements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3AC </a:t>
            </a:r>
            <a:r>
              <a:rPr lang="en-US" dirty="0" smtClean="0"/>
              <a:t>only </a:t>
            </a:r>
            <a:r>
              <a:rPr lang="en-US" smtClean="0"/>
              <a:t>supports conditional/unconditional </a:t>
            </a:r>
            <a:r>
              <a:rPr lang="en-US" dirty="0" smtClean="0"/>
              <a:t>jumps</a:t>
            </a:r>
          </a:p>
          <a:p>
            <a:r>
              <a:rPr lang="en-US" smtClean="0"/>
              <a:t>Add labels 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Attributes</a:t>
            </a:r>
            <a:endParaRPr lang="en-US" dirty="0" smtClean="0"/>
          </a:p>
          <a:p>
            <a:pPr lvl="1"/>
            <a:r>
              <a:rPr lang="en-US" dirty="0" smtClean="0"/>
              <a:t>begin </a:t>
            </a:r>
            <a:r>
              <a:rPr lang="en-US" smtClean="0"/>
              <a:t>– label marks </a:t>
            </a:r>
            <a:r>
              <a:rPr lang="en-US" dirty="0" smtClean="0"/>
              <a:t>beginning of code</a:t>
            </a:r>
          </a:p>
          <a:p>
            <a:pPr lvl="1"/>
            <a:r>
              <a:rPr lang="en-US" smtClean="0"/>
              <a:t>after – label marks </a:t>
            </a:r>
            <a:r>
              <a:rPr lang="en-US" dirty="0" smtClean="0"/>
              <a:t>end of code</a:t>
            </a:r>
          </a:p>
          <a:p>
            <a:endParaRPr lang="en-US" dirty="0" smtClean="0"/>
          </a:p>
          <a:p>
            <a:r>
              <a:rPr lang="en-US" dirty="0" smtClean="0"/>
              <a:t>Helper </a:t>
            </a:r>
            <a:r>
              <a:rPr lang="en-US" smtClean="0"/>
              <a:t>function freshLabel() allocates a </a:t>
            </a:r>
            <a:r>
              <a:rPr lang="en-US" dirty="0" smtClean="0"/>
              <a:t>new </a:t>
            </a:r>
            <a:r>
              <a:rPr lang="en-US" smtClean="0"/>
              <a:t>fresh label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Expressions and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40811"/>
              </p:ext>
            </p:extLst>
          </p:nvPr>
        </p:nvGraphicFramePr>
        <p:xfrm>
          <a:off x="762000" y="2209800"/>
          <a:ext cx="7783005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455"/>
                <a:gridCol w="630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semantic</a:t>
                      </a:r>
                      <a:r>
                        <a:rPr lang="en-US" baseline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p</a:t>
                      </a:r>
                      <a:r>
                        <a:rPr lang="en-US" smtClean="0"/>
                        <a:t>:= lookup(id.name</a:t>
                      </a:r>
                      <a:r>
                        <a:rPr lang="en-US" dirty="0" smtClean="0"/>
                        <a:t>); if p ≠ null then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(p </a:t>
                      </a:r>
                      <a:r>
                        <a:rPr lang="en-US" baseline="0" smtClean="0"/>
                        <a:t>‘:=‘ E.var</a:t>
                      </a:r>
                      <a:r>
                        <a:rPr lang="en-US" baseline="0" dirty="0" smtClean="0"/>
                        <a:t>) else error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op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{ E.var :=</a:t>
                      </a:r>
                      <a:r>
                        <a:rPr lang="en-US" baseline="0" smtClean="0"/>
                        <a:t> freshVar(); </a:t>
                      </a: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‘:=‘ E1.var op E2.var</a:t>
                      </a:r>
                      <a:r>
                        <a:rPr lang="en-US" baseline="0" dirty="0" smtClean="0"/>
                        <a:t>)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{ E.var :=</a:t>
                      </a:r>
                      <a:r>
                        <a:rPr lang="en-US" baseline="0" smtClean="0"/>
                        <a:t> freshVar(); </a:t>
                      </a: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</a:t>
                      </a:r>
                      <a:r>
                        <a:rPr lang="en-US" baseline="0" dirty="0" smtClean="0"/>
                        <a:t>‘:=‘ ‘</a:t>
                      </a:r>
                      <a:r>
                        <a:rPr lang="en-US" baseline="0" dirty="0" err="1" smtClean="0"/>
                        <a:t>uminus</a:t>
                      </a:r>
                      <a:r>
                        <a:rPr lang="en-US" baseline="0" smtClean="0"/>
                        <a:t>’ E1.var</a:t>
                      </a:r>
                      <a:r>
                        <a:rPr lang="en-US" baseline="0" dirty="0" smtClean="0"/>
                        <a:t>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 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{ E.var</a:t>
                      </a:r>
                      <a:r>
                        <a:rPr lang="en-US" baseline="0" smtClean="0"/>
                        <a:t> := E1.var </a:t>
                      </a:r>
                      <a:r>
                        <a:rPr lang="en-US" baseline="0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p</a:t>
                      </a:r>
                      <a:r>
                        <a:rPr lang="en-US" smtClean="0"/>
                        <a:t>:= lookup(id.name</a:t>
                      </a:r>
                      <a:r>
                        <a:rPr lang="en-US" dirty="0" smtClean="0"/>
                        <a:t>); if p ≠ null </a:t>
                      </a:r>
                      <a:r>
                        <a:rPr lang="en-US" smtClean="0"/>
                        <a:t>then</a:t>
                      </a:r>
                      <a:r>
                        <a:rPr lang="en-US" baseline="0" smtClean="0"/>
                        <a:t> E.var </a:t>
                      </a:r>
                      <a:r>
                        <a:rPr lang="en-US" baseline="0" dirty="0" smtClean="0"/>
                        <a:t>:=p else error 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9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Boolean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78096"/>
              </p:ext>
            </p:extLst>
          </p:nvPr>
        </p:nvGraphicFramePr>
        <p:xfrm>
          <a:off x="762000" y="2209800"/>
          <a:ext cx="7783005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455"/>
                <a:gridCol w="630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semantic</a:t>
                      </a:r>
                      <a:r>
                        <a:rPr lang="en-US" baseline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</a:t>
                      </a:r>
                      <a:r>
                        <a:rPr lang="en-US" baseline="0" dirty="0" smtClean="0">
                          <a:sym typeface="Math C"/>
                        </a:rPr>
                        <a:t> op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{ E.var :=</a:t>
                      </a:r>
                      <a:r>
                        <a:rPr lang="en-US" baseline="0" smtClean="0"/>
                        <a:t> freshVar(); </a:t>
                      </a: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‘:=‘ E1.var op E2.var</a:t>
                      </a:r>
                      <a:r>
                        <a:rPr lang="en-US" baseline="0" dirty="0" smtClean="0"/>
                        <a:t>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not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{ E.var :=</a:t>
                      </a:r>
                      <a:r>
                        <a:rPr lang="en-US" baseline="0" smtClean="0"/>
                        <a:t> freshVar(); </a:t>
                      </a: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</a:t>
                      </a:r>
                      <a:r>
                        <a:rPr lang="en-US" baseline="0" dirty="0" smtClean="0"/>
                        <a:t>‘:=‘ ‘not</a:t>
                      </a:r>
                      <a:r>
                        <a:rPr lang="en-US" baseline="0" smtClean="0"/>
                        <a:t>’ E1.var</a:t>
                      </a:r>
                      <a:r>
                        <a:rPr lang="en-US" baseline="0" dirty="0" smtClean="0"/>
                        <a:t>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 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{ E.var</a:t>
                      </a:r>
                      <a:r>
                        <a:rPr lang="en-US" baseline="0" smtClean="0"/>
                        <a:t> := E1.var </a:t>
                      </a:r>
                      <a:r>
                        <a:rPr lang="en-US" baseline="0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{ E.var :=</a:t>
                      </a:r>
                      <a:r>
                        <a:rPr lang="en-US" baseline="0" smtClean="0"/>
                        <a:t> freshVar(); </a:t>
                      </a: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</a:t>
                      </a:r>
                      <a:r>
                        <a:rPr lang="en-US" baseline="0" dirty="0" smtClean="0"/>
                        <a:t>‘:=‘ ‘1’)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smtClean="0">
                          <a:sym typeface="Math C"/>
                        </a:rPr>
                        <a:t> 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{ E.var :=</a:t>
                      </a:r>
                      <a:r>
                        <a:rPr lang="en-US" baseline="0" smtClean="0"/>
                        <a:t> freshVar(); </a:t>
                      </a: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</a:t>
                      </a:r>
                      <a:r>
                        <a:rPr lang="en-US" baseline="0" dirty="0" smtClean="0"/>
                        <a:t>‘:=‘ ‘0’) 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57800"/>
            <a:ext cx="584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Represent </a:t>
            </a:r>
            <a:r>
              <a:rPr lang="en-US" smtClean="0"/>
              <a:t>true as </a:t>
            </a:r>
            <a:r>
              <a:rPr lang="en-US" dirty="0" smtClean="0"/>
              <a:t>1</a:t>
            </a:r>
            <a:r>
              <a:rPr lang="en-US" smtClean="0"/>
              <a:t>, false as </a:t>
            </a:r>
            <a:r>
              <a:rPr lang="en-US" dirty="0" smtClean="0"/>
              <a:t>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Wasteful representation, creating variables for true/false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Lexical analysis</a:t>
            </a:r>
          </a:p>
          <a:p>
            <a:pPr lvl="1"/>
            <a:r>
              <a:rPr lang="en-US" dirty="0" smtClean="0"/>
              <a:t>regular expressions identify tokens (“words”)</a:t>
            </a:r>
          </a:p>
          <a:p>
            <a:r>
              <a:rPr lang="en-US" dirty="0" smtClean="0"/>
              <a:t>Syntax analysis</a:t>
            </a:r>
          </a:p>
          <a:p>
            <a:pPr lvl="1"/>
            <a:r>
              <a:rPr lang="en-US" dirty="0" smtClean="0"/>
              <a:t>context-free grammars identify the structure of the program (“sentences”)</a:t>
            </a:r>
          </a:p>
          <a:p>
            <a:r>
              <a:rPr lang="en-US" dirty="0" smtClean="0"/>
              <a:t>Contextual (semantic) analysis</a:t>
            </a:r>
          </a:p>
          <a:p>
            <a:pPr lvl="1"/>
            <a:r>
              <a:rPr lang="en-US" dirty="0" smtClean="0"/>
              <a:t>type checking defined via typing judgments</a:t>
            </a:r>
          </a:p>
          <a:p>
            <a:pPr lvl="1"/>
            <a:r>
              <a:rPr lang="en-US" dirty="0" smtClean="0"/>
              <a:t>can be encoded via attribute grammars</a:t>
            </a:r>
          </a:p>
          <a:p>
            <a:r>
              <a:rPr lang="en-US" dirty="0" smtClean="0"/>
              <a:t>Syntax directed translation (SDT)</a:t>
            </a:r>
          </a:p>
          <a:p>
            <a:pPr lvl="1"/>
            <a:r>
              <a:rPr lang="en-US" dirty="0" smtClean="0"/>
              <a:t>attribute grammars</a:t>
            </a:r>
          </a:p>
          <a:p>
            <a:r>
              <a:rPr lang="en-US" dirty="0" smtClean="0"/>
              <a:t>Intermediate representation </a:t>
            </a:r>
          </a:p>
          <a:p>
            <a:pPr lvl="1"/>
            <a:r>
              <a:rPr lang="en-US" dirty="0" smtClean="0"/>
              <a:t>many possible IRs</a:t>
            </a:r>
          </a:p>
          <a:p>
            <a:pPr lvl="1"/>
            <a:r>
              <a:rPr lang="en-US" dirty="0" smtClean="0"/>
              <a:t>generation of intermediate representation</a:t>
            </a:r>
          </a:p>
          <a:p>
            <a:pPr lvl="1"/>
            <a:r>
              <a:rPr lang="en-US" dirty="0" smtClean="0"/>
              <a:t>3AC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Boolean expressions via </a:t>
            </a:r>
            <a:r>
              <a:rPr lang="en-US" sz="3600" dirty="0" smtClean="0"/>
              <a:t>jumps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36768"/>
              </p:ext>
            </p:extLst>
          </p:nvPr>
        </p:nvGraphicFramePr>
        <p:xfrm>
          <a:off x="1295400" y="2286000"/>
          <a:ext cx="6356598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2985"/>
                <a:gridCol w="47736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semantic</a:t>
                      </a:r>
                      <a:r>
                        <a:rPr lang="en-US" baseline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id1</a:t>
                      </a:r>
                      <a:r>
                        <a:rPr lang="en-US" baseline="0" dirty="0" smtClean="0">
                          <a:sym typeface="Math C"/>
                        </a:rPr>
                        <a:t> op id2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smtClean="0"/>
                        <a:t/>
                      </a:r>
                      <a:br>
                        <a:rPr lang="en-US" smtClean="0"/>
                      </a:br>
                      <a:r>
                        <a:rPr lang="en-US" smtClean="0"/>
                        <a:t>E.var :=</a:t>
                      </a:r>
                      <a:r>
                        <a:rPr lang="en-US" baseline="0" smtClean="0"/>
                        <a:t> 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(‘if</a:t>
                      </a:r>
                      <a:r>
                        <a:rPr lang="en-US" baseline="0" smtClean="0"/>
                        <a:t>’ id1.var </a:t>
                      </a:r>
                      <a:r>
                        <a:rPr lang="en-US" baseline="0" err="1" smtClean="0"/>
                        <a:t>relop</a:t>
                      </a:r>
                      <a:r>
                        <a:rPr lang="en-US" baseline="0" smtClean="0"/>
                        <a:t> id2.var </a:t>
                      </a:r>
                      <a:r>
                        <a:rPr lang="en-US" baseline="0" dirty="0" smtClean="0"/>
                        <a:t>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nextStmt+2);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smtClean="0"/>
                        <a:t>( E.var </a:t>
                      </a:r>
                      <a:r>
                        <a:rPr lang="en-US" baseline="0" dirty="0" smtClean="0"/>
                        <a:t>‘:=‘ ‘0’);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 ‘ </a:t>
                      </a:r>
                      <a:r>
                        <a:rPr lang="en-US" baseline="0" dirty="0" err="1" smtClean="0"/>
                        <a:t>nextStmt</a:t>
                      </a:r>
                      <a:r>
                        <a:rPr lang="en-US" baseline="0" dirty="0" smtClean="0"/>
                        <a:t> + 1);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smtClean="0"/>
                        <a:t>emit</a:t>
                      </a:r>
                      <a:r>
                        <a:rPr lang="en-US" baseline="0" smtClean="0"/>
                        <a:t>(E.var </a:t>
                      </a:r>
                      <a:r>
                        <a:rPr lang="en-US" baseline="0" dirty="0" smtClean="0"/>
                        <a:t>‘:=‘ ‘1’)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00334" y="1600200"/>
            <a:ext cx="316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" name="Straight Arrow Connector 10"/>
          <p:cNvCxnSpPr>
            <a:cxnSpLocks noChangeShapeType="1"/>
            <a:stCxn id="5" idx="2"/>
            <a:endCxn id="8" idx="0"/>
          </p:cNvCxnSpPr>
          <p:nvPr/>
        </p:nvCxnSpPr>
        <p:spPr bwMode="auto">
          <a:xfrm flipH="1">
            <a:off x="1654819" y="1969532"/>
            <a:ext cx="2003571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12"/>
          <p:cNvCxnSpPr>
            <a:cxnSpLocks noChangeShapeType="1"/>
            <a:stCxn id="5" idx="2"/>
            <a:endCxn id="9" idx="0"/>
          </p:cNvCxnSpPr>
          <p:nvPr/>
        </p:nvCxnSpPr>
        <p:spPr bwMode="auto">
          <a:xfrm>
            <a:off x="3658390" y="1969532"/>
            <a:ext cx="2187444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5429" y="2585945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95668" y="2585945"/>
            <a:ext cx="500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Arrow Connector 10"/>
          <p:cNvCxnSpPr>
            <a:cxnSpLocks noChangeShapeType="1"/>
            <a:stCxn id="8" idx="2"/>
            <a:endCxn id="11" idx="0"/>
          </p:cNvCxnSpPr>
          <p:nvPr/>
        </p:nvCxnSpPr>
        <p:spPr bwMode="auto">
          <a:xfrm flipH="1">
            <a:off x="686590" y="2955277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7200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a</a:t>
            </a:r>
            <a:endParaRPr lang="en-US" dirty="0"/>
          </a:p>
        </p:txBody>
      </p:sp>
      <p:cxnSp>
        <p:nvCxnSpPr>
          <p:cNvPr id="13" name="Straight Arrow Connector 10"/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1654819" y="2955277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33894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15" name="Straight Arrow Connector 10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1654819" y="2955277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410587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Arrow Connector 10"/>
          <p:cNvCxnSpPr>
            <a:cxnSpLocks noChangeShapeType="1"/>
            <a:stCxn id="5" idx="2"/>
            <a:endCxn id="20" idx="0"/>
          </p:cNvCxnSpPr>
          <p:nvPr/>
        </p:nvCxnSpPr>
        <p:spPr bwMode="auto">
          <a:xfrm>
            <a:off x="3658390" y="1969532"/>
            <a:ext cx="0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429000" y="2585945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3" name="Straight Arrow Connector 10"/>
          <p:cNvCxnSpPr>
            <a:cxnSpLocks noChangeShapeType="1"/>
            <a:stCxn id="9" idx="2"/>
            <a:endCxn id="24" idx="0"/>
          </p:cNvCxnSpPr>
          <p:nvPr/>
        </p:nvCxnSpPr>
        <p:spPr bwMode="auto">
          <a:xfrm flipH="1">
            <a:off x="4551301" y="2955277"/>
            <a:ext cx="1294533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321911" y="3438997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5" name="Straight Arrow Connector 10"/>
          <p:cNvCxnSpPr>
            <a:cxnSpLocks noChangeShapeType="1"/>
            <a:stCxn id="24" idx="2"/>
            <a:endCxn id="26" idx="0"/>
          </p:cNvCxnSpPr>
          <p:nvPr/>
        </p:nvCxnSpPr>
        <p:spPr bwMode="auto">
          <a:xfrm flipH="1">
            <a:off x="3583072" y="3808329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353682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7" name="Straight Arrow Connector 10"/>
          <p:cNvCxnSpPr>
            <a:cxnSpLocks noChangeShapeType="1"/>
            <a:stCxn id="24" idx="2"/>
            <a:endCxn id="28" idx="0"/>
          </p:cNvCxnSpPr>
          <p:nvPr/>
        </p:nvCxnSpPr>
        <p:spPr bwMode="auto">
          <a:xfrm>
            <a:off x="4551301" y="3808329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4330376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29" name="Straight Arrow Connector 10"/>
          <p:cNvCxnSpPr>
            <a:cxnSpLocks noChangeShapeType="1"/>
            <a:stCxn id="24" idx="2"/>
            <a:endCxn id="30" idx="0"/>
          </p:cNvCxnSpPr>
          <p:nvPr/>
        </p:nvCxnSpPr>
        <p:spPr bwMode="auto">
          <a:xfrm>
            <a:off x="4551301" y="3808329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5307069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1" name="Straight Arrow Connector 10"/>
          <p:cNvCxnSpPr>
            <a:cxnSpLocks noChangeShapeType="1"/>
            <a:stCxn id="9" idx="2"/>
            <a:endCxn id="32" idx="0"/>
          </p:cNvCxnSpPr>
          <p:nvPr/>
        </p:nvCxnSpPr>
        <p:spPr bwMode="auto">
          <a:xfrm>
            <a:off x="5845834" y="2955277"/>
            <a:ext cx="1393956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7010400" y="3438997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3" name="Straight Arrow Connector 10"/>
          <p:cNvCxnSpPr>
            <a:cxnSpLocks noChangeShapeType="1"/>
            <a:stCxn id="32" idx="2"/>
            <a:endCxn id="34" idx="0"/>
          </p:cNvCxnSpPr>
          <p:nvPr/>
        </p:nvCxnSpPr>
        <p:spPr bwMode="auto">
          <a:xfrm flipH="1">
            <a:off x="6271561" y="3808329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6042171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5" name="Straight Arrow Connector 10"/>
          <p:cNvCxnSpPr>
            <a:cxnSpLocks noChangeShapeType="1"/>
            <a:stCxn id="32" idx="2"/>
            <a:endCxn id="36" idx="0"/>
          </p:cNvCxnSpPr>
          <p:nvPr/>
        </p:nvCxnSpPr>
        <p:spPr bwMode="auto">
          <a:xfrm>
            <a:off x="7239790" y="3808329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7018865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37" name="Straight Arrow Connector 10"/>
          <p:cNvCxnSpPr>
            <a:cxnSpLocks noChangeShapeType="1"/>
            <a:stCxn id="32" idx="2"/>
            <a:endCxn id="38" idx="0"/>
          </p:cNvCxnSpPr>
          <p:nvPr/>
        </p:nvCxnSpPr>
        <p:spPr bwMode="auto">
          <a:xfrm>
            <a:off x="7239790" y="3808329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7995558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44" name="Straight Arrow Connector 10"/>
          <p:cNvCxnSpPr>
            <a:cxnSpLocks noChangeShapeType="1"/>
            <a:stCxn id="9" idx="2"/>
            <a:endCxn id="45" idx="0"/>
          </p:cNvCxnSpPr>
          <p:nvPr/>
        </p:nvCxnSpPr>
        <p:spPr bwMode="auto">
          <a:xfrm flipH="1">
            <a:off x="5841276" y="2955277"/>
            <a:ext cx="4558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5562600" y="3438997"/>
            <a:ext cx="5573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and</a:t>
            </a:r>
            <a:endParaRPr lang="en-US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44983"/>
              </p:ext>
            </p:extLst>
          </p:nvPr>
        </p:nvGraphicFramePr>
        <p:xfrm>
          <a:off x="291156" y="4051024"/>
          <a:ext cx="2727325" cy="975360"/>
        </p:xfrm>
        <a:graphic>
          <a:graphicData uri="http://schemas.openxmlformats.org/drawingml/2006/table">
            <a:tbl>
              <a:tblPr rtl="1"/>
              <a:tblGrid>
                <a:gridCol w="2071687"/>
                <a:gridCol w="655638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a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&lt; b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103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100: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101: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104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102: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103: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31964"/>
              </p:ext>
            </p:extLst>
          </p:nvPr>
        </p:nvGraphicFramePr>
        <p:xfrm>
          <a:off x="3310714" y="4876800"/>
          <a:ext cx="2724150" cy="975360"/>
        </p:xfrm>
        <a:graphic>
          <a:graphicData uri="http://schemas.openxmlformats.org/drawingml/2006/table">
            <a:tbl>
              <a:tblPr rtl="1"/>
              <a:tblGrid>
                <a:gridCol w="2136775"/>
                <a:gridCol w="5873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c &lt; 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107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104: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105: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 108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106: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107: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11244"/>
              </p:ext>
            </p:extLst>
          </p:nvPr>
        </p:nvGraphicFramePr>
        <p:xfrm>
          <a:off x="6042171" y="4953000"/>
          <a:ext cx="2727325" cy="1464310"/>
        </p:xfrm>
        <a:graphic>
          <a:graphicData uri="http://schemas.openxmlformats.org/drawingml/2006/table">
            <a:tbl>
              <a:tblPr rtl="1"/>
              <a:tblGrid>
                <a:gridCol w="2063750"/>
                <a:gridCol w="6635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e &lt; f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111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108: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109: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112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110: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111: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112: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113: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6755675" y="5943600"/>
            <a:ext cx="1358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4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:= </a:t>
            </a:r>
            <a:r>
              <a:rPr lang="en-US" sz="1600" b="1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2 </a:t>
            </a:r>
            <a:r>
              <a:rPr lang="en-US" sz="1600" b="1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and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3</a:t>
            </a:r>
            <a:endParaRPr lang="en-US" sz="1600" b="1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55675" y="6214646"/>
            <a:ext cx="1204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5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:=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1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or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4</a:t>
            </a:r>
            <a:endParaRPr lang="en-US" sz="1600" b="1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smtClean="0"/>
              <a:t>circuit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Second argument of a Boolean operator </a:t>
            </a:r>
            <a:r>
              <a:rPr lang="en-US" dirty="0" smtClean="0"/>
              <a:t>is </a:t>
            </a:r>
            <a:r>
              <a:rPr lang="en-US" smtClean="0">
                <a:solidFill>
                  <a:srgbClr val="FFFF00"/>
                </a:solidFill>
              </a:rPr>
              <a:t>only evaluated</a:t>
            </a:r>
            <a:r>
              <a:rPr lang="en-US" smtClean="0"/>
              <a:t> </a:t>
            </a:r>
            <a:r>
              <a:rPr lang="en-US" dirty="0" smtClean="0"/>
              <a:t>if the </a:t>
            </a:r>
            <a:r>
              <a:rPr lang="en-US" smtClean="0"/>
              <a:t>first argument </a:t>
            </a:r>
            <a:r>
              <a:rPr lang="en-US" dirty="0" smtClean="0"/>
              <a:t>does </a:t>
            </a:r>
            <a:r>
              <a:rPr lang="en-US" smtClean="0"/>
              <a:t>not already </a:t>
            </a:r>
            <a:r>
              <a:rPr lang="en-US" dirty="0" smtClean="0"/>
              <a:t>determine the outcome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smtClean="0"/>
              <a:t>x and </a:t>
            </a:r>
            <a:r>
              <a:rPr lang="en-US" dirty="0" smtClean="0"/>
              <a:t>y) </a:t>
            </a:r>
            <a:r>
              <a:rPr lang="en-US" smtClean="0"/>
              <a:t>is equivalent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if x then y </a:t>
            </a:r>
            <a:r>
              <a:rPr lang="en-US" smtClean="0"/>
              <a:t>else false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(x or y) </a:t>
            </a:r>
            <a:r>
              <a:rPr lang="en-US" smtClean="0"/>
              <a:t>is equivalent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if x then true else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2646" y="1371600"/>
            <a:ext cx="790935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 </a:t>
            </a:r>
            <a:r>
              <a:rPr lang="en-US" dirty="0" smtClean="0"/>
              <a:t>&lt; b or (</a:t>
            </a:r>
            <a:r>
              <a:rPr lang="en-US" smtClean="0"/>
              <a:t>c&lt;d and </a:t>
            </a:r>
            <a:r>
              <a:rPr lang="en-US" dirty="0" smtClean="0"/>
              <a:t>e&lt;f)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646" y="1984375"/>
            <a:ext cx="4038600" cy="434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/>
              <a:t>100: </a:t>
            </a:r>
            <a:r>
              <a:rPr lang="en-US"/>
              <a:t>if </a:t>
            </a:r>
            <a:r>
              <a:rPr lang="en-US" smtClean="0"/>
              <a:t>a </a:t>
            </a:r>
            <a:r>
              <a:rPr lang="en-US" dirty="0"/>
              <a:t>&lt; b </a:t>
            </a:r>
            <a:r>
              <a:rPr lang="en-US" dirty="0" err="1"/>
              <a:t>goto</a:t>
            </a:r>
            <a:r>
              <a:rPr lang="en-US" dirty="0"/>
              <a:t> 103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101: 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102: </a:t>
            </a:r>
            <a:r>
              <a:rPr lang="en-US" dirty="0" err="1"/>
              <a:t>goto</a:t>
            </a:r>
            <a:r>
              <a:rPr lang="en-US" dirty="0"/>
              <a:t> 104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103: 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104: if c &lt; d </a:t>
            </a:r>
            <a:r>
              <a:rPr lang="en-US" dirty="0" err="1"/>
              <a:t>goto</a:t>
            </a:r>
            <a:r>
              <a:rPr lang="en-US" dirty="0"/>
              <a:t> 107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105: 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106: </a:t>
            </a:r>
            <a:r>
              <a:rPr lang="en-US" dirty="0" err="1"/>
              <a:t>goto</a:t>
            </a:r>
            <a:r>
              <a:rPr lang="en-US" dirty="0"/>
              <a:t> 108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107: 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108: if e &lt; f </a:t>
            </a:r>
            <a:r>
              <a:rPr lang="en-US" dirty="0" err="1"/>
              <a:t>goto</a:t>
            </a:r>
            <a:r>
              <a:rPr lang="en-US" dirty="0"/>
              <a:t> 111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109: T</a:t>
            </a:r>
            <a:r>
              <a:rPr lang="en-US" baseline="-25000" dirty="0">
                <a:sym typeface="Math C" pitchFamily="2" charset="2"/>
              </a:rPr>
              <a:t>3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110: </a:t>
            </a:r>
            <a:r>
              <a:rPr lang="en-US" dirty="0" err="1"/>
              <a:t>goto</a:t>
            </a:r>
            <a:r>
              <a:rPr lang="en-US" dirty="0"/>
              <a:t> 112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111: T</a:t>
            </a:r>
            <a:r>
              <a:rPr lang="en-US" baseline="-25000" dirty="0">
                <a:sym typeface="Math C" pitchFamily="2" charset="2"/>
              </a:rPr>
              <a:t>3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112: T</a:t>
            </a:r>
            <a:r>
              <a:rPr lang="en-US" baseline="-25000" dirty="0">
                <a:sym typeface="Math C" pitchFamily="2" charset="2"/>
              </a:rPr>
              <a:t>4 </a:t>
            </a:r>
            <a:r>
              <a:rPr lang="en-US" dirty="0"/>
              <a:t>:= </a:t>
            </a:r>
            <a:r>
              <a:rPr lang="en-US">
                <a:sym typeface="Math C" pitchFamily="2" charset="2"/>
              </a:rPr>
              <a:t>T</a:t>
            </a:r>
            <a:r>
              <a:rPr lang="en-US" baseline="-25000">
                <a:sym typeface="Math C" pitchFamily="2" charset="2"/>
              </a:rPr>
              <a:t>2 </a:t>
            </a:r>
            <a:r>
              <a:rPr lang="en-US" smtClean="0"/>
              <a:t>and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113: T</a:t>
            </a:r>
            <a:r>
              <a:rPr lang="en-US" baseline="-25000" dirty="0">
                <a:sym typeface="Math C" pitchFamily="2" charset="2"/>
              </a:rPr>
              <a:t>5 </a:t>
            </a:r>
            <a:r>
              <a:rPr lang="en-US" dirty="0"/>
              <a:t>:= </a:t>
            </a:r>
            <a:r>
              <a:rPr lang="en-US">
                <a:sym typeface="Math C" pitchFamily="2" charset="2"/>
              </a:rPr>
              <a:t>T</a:t>
            </a:r>
            <a:r>
              <a:rPr lang="en-US" baseline="-25000">
                <a:sym typeface="Math C" pitchFamily="2" charset="2"/>
              </a:rPr>
              <a:t>1 </a:t>
            </a:r>
            <a:r>
              <a:rPr lang="en-US" smtClean="0"/>
              <a:t>and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4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57800" y="1984375"/>
            <a:ext cx="3124200" cy="434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100: </a:t>
            </a:r>
            <a:r>
              <a:rPr lang="en-US">
                <a:solidFill>
                  <a:srgbClr val="FFFF00"/>
                </a:solidFill>
              </a:rPr>
              <a:t>if </a:t>
            </a:r>
            <a:r>
              <a:rPr lang="en-US" smtClean="0">
                <a:solidFill>
                  <a:srgbClr val="FFFF00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&lt; b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105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101: if !(c &lt; d)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102: if e &lt; f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105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103: T := 0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104: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106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105: T := 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106: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934" y="632777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naive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327774"/>
            <a:ext cx="23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</a:t>
            </a:r>
            <a:r>
              <a:rPr lang="en-US" smtClean="0"/>
              <a:t>circuit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1840"/>
            <a:ext cx="7772400" cy="31551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smtClean="0"/>
              <a:t>every Boolean </a:t>
            </a:r>
            <a:r>
              <a:rPr lang="en-US" dirty="0" smtClean="0"/>
              <a:t>expression B, </a:t>
            </a:r>
            <a:r>
              <a:rPr lang="en-US" smtClean="0"/>
              <a:t>we attach </a:t>
            </a:r>
            <a:r>
              <a:rPr lang="en-US" dirty="0" smtClean="0"/>
              <a:t>two properties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falseLabel </a:t>
            </a:r>
            <a:r>
              <a:rPr lang="en-US" smtClean="0"/>
              <a:t>– target label for a </a:t>
            </a:r>
            <a:r>
              <a:rPr lang="en-US" dirty="0" smtClean="0"/>
              <a:t>jump when condition </a:t>
            </a:r>
            <a:r>
              <a:rPr lang="en-US" smtClean="0"/>
              <a:t>B evaluates to false</a:t>
            </a:r>
            <a:endParaRPr lang="en-US" dirty="0" smtClean="0"/>
          </a:p>
          <a:p>
            <a:pPr lvl="1"/>
            <a:r>
              <a:rPr lang="en-US" smtClean="0">
                <a:solidFill>
                  <a:srgbClr val="FFFF00"/>
                </a:solidFill>
              </a:rPr>
              <a:t>trueLabel </a:t>
            </a:r>
            <a:r>
              <a:rPr lang="en-US"/>
              <a:t>– </a:t>
            </a:r>
            <a:r>
              <a:rPr lang="en-US" smtClean="0"/>
              <a:t>target label </a:t>
            </a:r>
            <a:r>
              <a:rPr lang="en-US"/>
              <a:t>for </a:t>
            </a:r>
            <a:r>
              <a:rPr lang="en-US" smtClean="0"/>
              <a:t>a </a:t>
            </a:r>
            <a:r>
              <a:rPr lang="en-US" dirty="0"/>
              <a:t>jump when condition </a:t>
            </a:r>
            <a:r>
              <a:rPr lang="en-US"/>
              <a:t>B </a:t>
            </a:r>
            <a:r>
              <a:rPr lang="en-US" smtClean="0"/>
              <a:t>evaluates </a:t>
            </a:r>
            <a:r>
              <a:rPr lang="en-US" dirty="0"/>
              <a:t>to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For </a:t>
            </a:r>
            <a:r>
              <a:rPr lang="en-US" smtClean="0"/>
              <a:t>every statement </a:t>
            </a:r>
            <a:r>
              <a:rPr lang="en-US" dirty="0" smtClean="0"/>
              <a:t>S </a:t>
            </a:r>
            <a:r>
              <a:rPr lang="en-US" smtClean="0"/>
              <a:t>we attach a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next</a:t>
            </a:r>
            <a:r>
              <a:rPr lang="en-US" dirty="0" smtClean="0"/>
              <a:t> – </a:t>
            </a:r>
            <a:r>
              <a:rPr lang="en-US" smtClean="0"/>
              <a:t>the label </a:t>
            </a:r>
            <a:r>
              <a:rPr lang="en-US" dirty="0" smtClean="0"/>
              <a:t>of the next code to </a:t>
            </a:r>
            <a:r>
              <a:rPr lang="en-US" smtClean="0"/>
              <a:t>execute after </a:t>
            </a:r>
            <a:r>
              <a:rPr lang="en-US" dirty="0" smtClean="0"/>
              <a:t>S</a:t>
            </a:r>
          </a:p>
          <a:p>
            <a:r>
              <a:rPr lang="en-US" smtClean="0"/>
              <a:t>Challenge</a:t>
            </a:r>
            <a:endParaRPr lang="en-US" dirty="0" smtClean="0"/>
          </a:p>
          <a:p>
            <a:pPr lvl="1"/>
            <a:r>
              <a:rPr lang="en-US" smtClean="0"/>
              <a:t>Compute falseLabel and trueLabel </a:t>
            </a:r>
            <a:r>
              <a:rPr lang="en-US" dirty="0" smtClean="0"/>
              <a:t>during </a:t>
            </a:r>
            <a:r>
              <a:rPr lang="en-US" smtClean="0"/>
              <a:t>code generation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371600"/>
            <a:ext cx="6477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if B then S1</a:t>
            </a:r>
            <a:b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| if B then S1 else S2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while B do S1</a:t>
            </a:r>
          </a:p>
        </p:txBody>
      </p:sp>
    </p:spTree>
    <p:extLst>
      <p:ext uri="{BB962C8B-B14F-4D97-AF65-F5344CB8AC3E}">
        <p14:creationId xmlns:p14="http://schemas.microsoft.com/office/powerpoint/2010/main" val="41295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Structures: next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35555"/>
              </p:ext>
            </p:extLst>
          </p:nvPr>
        </p:nvGraphicFramePr>
        <p:xfrm>
          <a:off x="914400" y="1784350"/>
          <a:ext cx="7772875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1380"/>
                <a:gridCol w="58114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semantic action</a:t>
                      </a:r>
                      <a:endParaRPr lang="en-US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Math C"/>
                        </a:rPr>
                        <a:t> S</a:t>
                      </a:r>
                      <a:endParaRPr lang="en-US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S.next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= freshLabel</a:t>
                      </a:r>
                      <a:r>
                        <a:rPr lang="en-US" baseline="0" dirty="0" smtClean="0"/>
                        <a:t>();</a:t>
                      </a:r>
                      <a:br>
                        <a:rPr lang="en-US" baseline="0" dirty="0" smtClean="0"/>
                      </a:br>
                      <a:r>
                        <a:rPr lang="en-US" baseline="0" dirty="0" err="1" smtClean="0"/>
                        <a:t>P.code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S.code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|| label(S.next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S1S2</a:t>
                      </a:r>
                      <a:endParaRPr lang="en-US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S1.next </a:t>
                      </a:r>
                      <a:r>
                        <a:rPr lang="en-US" smtClean="0"/>
                        <a:t>= freshLabel</a:t>
                      </a:r>
                      <a:r>
                        <a:rPr lang="en-US" dirty="0" smtClean="0"/>
                        <a:t>();</a:t>
                      </a:r>
                    </a:p>
                    <a:p>
                      <a:r>
                        <a:rPr lang="en-US" dirty="0" smtClean="0"/>
                        <a:t>S2.next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S.next</a:t>
                      </a:r>
                      <a:r>
                        <a:rPr lang="en-US" baseline="0" dirty="0" smtClean="0"/>
                        <a:t>;</a:t>
                      </a:r>
                    </a:p>
                    <a:p>
                      <a:r>
                        <a:rPr lang="en-US" baseline="0" dirty="0" err="1" smtClean="0"/>
                        <a:t>S.code</a:t>
                      </a:r>
                      <a:r>
                        <a:rPr lang="en-US" baseline="0" dirty="0" smtClean="0"/>
                        <a:t> = S1.code </a:t>
                      </a:r>
                      <a:r>
                        <a:rPr lang="en-US" baseline="0" smtClean="0"/>
                        <a:t>|| label(S1.next</a:t>
                      </a:r>
                      <a:r>
                        <a:rPr lang="en-US" baseline="0" dirty="0" smtClean="0"/>
                        <a:t>) || S2.code</a:t>
                      </a:r>
                      <a:endParaRPr lang="en-US" dirty="0"/>
                    </a:p>
                  </a:txBody>
                  <a:tcPr marL="136741" marR="13674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77724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The label </a:t>
            </a:r>
            <a:r>
              <a:rPr lang="en-US" dirty="0" err="1" smtClean="0"/>
              <a:t>S.next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symbolic</a:t>
            </a:r>
            <a:r>
              <a:rPr lang="en-US" dirty="0" smtClean="0"/>
              <a:t>, we will only determine its value after we finish deriving 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 Structures</a:t>
            </a:r>
            <a:r>
              <a:rPr lang="en-US" sz="3600" smtClean="0"/>
              <a:t>: conditional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43541"/>
              </p:ext>
            </p:extLst>
          </p:nvPr>
        </p:nvGraphicFramePr>
        <p:xfrm>
          <a:off x="304800" y="1524000"/>
          <a:ext cx="8574703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3093"/>
                <a:gridCol w="6291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production</a:t>
                      </a:r>
                      <a:endParaRPr lang="en-US" sz="24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semantic action</a:t>
                      </a:r>
                      <a:endParaRPr lang="en-US" sz="2400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 </a:t>
                      </a:r>
                      <a:r>
                        <a:rPr lang="en-US" sz="2400" dirty="0" smtClean="0">
                          <a:sym typeface="Math C"/>
                        </a:rPr>
                        <a:t> if B then</a:t>
                      </a:r>
                      <a:r>
                        <a:rPr lang="en-US" sz="2400" baseline="0" dirty="0" smtClean="0">
                          <a:sym typeface="Math C"/>
                        </a:rPr>
                        <a:t> S1</a:t>
                      </a:r>
                      <a:endParaRPr lang="en-US" sz="24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B.trueLabel</a:t>
                      </a:r>
                      <a:r>
                        <a:rPr lang="en-US" sz="2400" baseline="0" smtClean="0"/>
                        <a:t> = freshLabel</a:t>
                      </a:r>
                      <a:r>
                        <a:rPr lang="en-US" sz="2400" baseline="0" dirty="0" smtClean="0"/>
                        <a:t>();</a:t>
                      </a:r>
                    </a:p>
                    <a:p>
                      <a:r>
                        <a:rPr lang="en-US" sz="2400" baseline="0" smtClean="0"/>
                        <a:t>B.falseLabel </a:t>
                      </a:r>
                      <a:r>
                        <a:rPr lang="en-US" sz="2400" baseline="0" dirty="0" smtClean="0"/>
                        <a:t>= </a:t>
                      </a:r>
                      <a:r>
                        <a:rPr lang="en-US" sz="2400" baseline="0" dirty="0" err="1" smtClean="0"/>
                        <a:t>S.next</a:t>
                      </a:r>
                      <a:r>
                        <a:rPr lang="en-US" sz="2400" baseline="0" dirty="0" smtClean="0"/>
                        <a:t>;</a:t>
                      </a:r>
                    </a:p>
                    <a:p>
                      <a:r>
                        <a:rPr lang="en-US" sz="2400" baseline="0" dirty="0" smtClean="0"/>
                        <a:t>S1.next = </a:t>
                      </a:r>
                      <a:r>
                        <a:rPr lang="en-US" sz="2400" baseline="0" dirty="0" err="1" smtClean="0"/>
                        <a:t>S.next</a:t>
                      </a:r>
                      <a:r>
                        <a:rPr lang="en-US" sz="2400" baseline="0" dirty="0" smtClean="0"/>
                        <a:t>;</a:t>
                      </a:r>
                    </a:p>
                    <a:p>
                      <a:r>
                        <a:rPr lang="en-US" sz="2400" baseline="0" dirty="0" err="1" smtClean="0"/>
                        <a:t>S.code</a:t>
                      </a:r>
                      <a:r>
                        <a:rPr lang="en-US" sz="2400" baseline="0" dirty="0" smtClean="0"/>
                        <a:t> = </a:t>
                      </a:r>
                      <a:r>
                        <a:rPr lang="en-US" sz="2400" baseline="0" dirty="0" err="1" smtClean="0"/>
                        <a:t>B.code</a:t>
                      </a:r>
                      <a:r>
                        <a:rPr lang="en-US" sz="2400" baseline="0" dirty="0" smtClean="0"/>
                        <a:t> || gen </a:t>
                      </a:r>
                      <a:r>
                        <a:rPr lang="en-US" sz="2400" baseline="0" smtClean="0"/>
                        <a:t>(B.trueLabel </a:t>
                      </a:r>
                      <a:r>
                        <a:rPr lang="en-US" sz="2400" baseline="0" dirty="0" smtClean="0"/>
                        <a:t>‘:’) || S1.code</a:t>
                      </a:r>
                    </a:p>
                  </a:txBody>
                  <a:tcPr marL="136741" marR="1367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 Structures</a:t>
            </a:r>
            <a:r>
              <a:rPr lang="en-US" sz="3600" smtClean="0"/>
              <a:t>: conditional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65832"/>
              </p:ext>
            </p:extLst>
          </p:nvPr>
        </p:nvGraphicFramePr>
        <p:xfrm>
          <a:off x="533400" y="1524000"/>
          <a:ext cx="8305800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8800"/>
                <a:gridCol w="647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production</a:t>
                      </a:r>
                      <a:endParaRPr lang="en-US" sz="18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semantic action</a:t>
                      </a:r>
                      <a:endParaRPr lang="en-US" sz="1800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 </a:t>
                      </a:r>
                      <a:r>
                        <a:rPr lang="en-US" sz="1800" dirty="0" smtClean="0">
                          <a:sym typeface="Math C"/>
                        </a:rPr>
                        <a:t> if B then</a:t>
                      </a:r>
                      <a:r>
                        <a:rPr lang="en-US" sz="1800" baseline="0" dirty="0" smtClean="0">
                          <a:sym typeface="Math C"/>
                        </a:rPr>
                        <a:t> S1 else S2</a:t>
                      </a:r>
                      <a:endParaRPr lang="en-US" sz="18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B.trueLabel</a:t>
                      </a:r>
                      <a:r>
                        <a:rPr lang="en-US" sz="1800" baseline="0" smtClean="0"/>
                        <a:t> = freshLabel</a:t>
                      </a:r>
                      <a:r>
                        <a:rPr lang="en-US" sz="1800" baseline="0" dirty="0" smtClean="0"/>
                        <a:t>();</a:t>
                      </a:r>
                    </a:p>
                    <a:p>
                      <a:r>
                        <a:rPr lang="en-US" sz="1800" baseline="0" smtClean="0"/>
                        <a:t>B.falseLabel = freshLabel</a:t>
                      </a:r>
                      <a:r>
                        <a:rPr lang="en-US" sz="1800" baseline="0" dirty="0" smtClean="0"/>
                        <a:t>();</a:t>
                      </a:r>
                    </a:p>
                    <a:p>
                      <a:r>
                        <a:rPr lang="en-US" sz="1800" baseline="0" dirty="0" smtClean="0"/>
                        <a:t>S1.next = </a:t>
                      </a:r>
                      <a:r>
                        <a:rPr lang="en-US" sz="1800" baseline="0" dirty="0" err="1" smtClean="0"/>
                        <a:t>S.next</a:t>
                      </a:r>
                      <a:r>
                        <a:rPr lang="en-US" sz="1800" baseline="0" dirty="0" smtClean="0"/>
                        <a:t>;</a:t>
                      </a:r>
                    </a:p>
                    <a:p>
                      <a:r>
                        <a:rPr lang="en-US" sz="1800" baseline="0" dirty="0" smtClean="0"/>
                        <a:t>S2.next = </a:t>
                      </a:r>
                      <a:r>
                        <a:rPr lang="en-US" sz="1800" baseline="0" dirty="0" err="1" smtClean="0"/>
                        <a:t>S.next</a:t>
                      </a:r>
                      <a:r>
                        <a:rPr lang="en-US" sz="1800" baseline="0" dirty="0" smtClean="0"/>
                        <a:t>;</a:t>
                      </a:r>
                    </a:p>
                    <a:p>
                      <a:r>
                        <a:rPr lang="en-US" sz="1800" baseline="0" dirty="0" err="1" smtClean="0"/>
                        <a:t>S.code</a:t>
                      </a:r>
                      <a:r>
                        <a:rPr lang="en-US" sz="1800" baseline="0" dirty="0" smtClean="0"/>
                        <a:t> =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</a:t>
                      </a:r>
                      <a:r>
                        <a:rPr lang="en-US" sz="1800" baseline="0" dirty="0" err="1" smtClean="0"/>
                        <a:t>B.code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smtClean="0"/>
                        <a:t>|| gen(B.trueLabel </a:t>
                      </a:r>
                      <a:r>
                        <a:rPr lang="en-US" sz="1800" baseline="0" dirty="0" smtClean="0"/>
                        <a:t>‘:’) || S1.code  || gen(‘</a:t>
                      </a:r>
                      <a:r>
                        <a:rPr lang="en-US" sz="1800" baseline="0" dirty="0" err="1" smtClean="0"/>
                        <a:t>goto</a:t>
                      </a:r>
                      <a:r>
                        <a:rPr lang="en-US" sz="1800" baseline="0" dirty="0" smtClean="0"/>
                        <a:t>’ </a:t>
                      </a:r>
                      <a:r>
                        <a:rPr lang="en-US" sz="1800" baseline="0" dirty="0" err="1" smtClean="0"/>
                        <a:t>S.next</a:t>
                      </a:r>
                      <a:r>
                        <a:rPr lang="en-US" sz="1800" baseline="0" dirty="0" smtClean="0"/>
                        <a:t>)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      </a:t>
                      </a:r>
                      <a:r>
                        <a:rPr lang="en-US" sz="1800" baseline="0" smtClean="0"/>
                        <a:t>|| gen(B.falseLabel </a:t>
                      </a:r>
                      <a:r>
                        <a:rPr lang="en-US" sz="1800" baseline="0" dirty="0" smtClean="0"/>
                        <a:t>‘:’) || S2.code</a:t>
                      </a:r>
                    </a:p>
                  </a:txBody>
                  <a:tcPr marL="136741" marR="136741"/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458015" y="4435474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7415" y="4191000"/>
            <a:ext cx="1981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67415" y="4191000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B.code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7415" y="4561295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S1.code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67415" y="4919364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dirty="0" err="1" smtClean="0"/>
              <a:t>S.next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67415" y="5284490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S2.code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67415" y="5649616"/>
            <a:ext cx="1981200" cy="903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3506" y="451592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B.trueLabel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528449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B.falseLabel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18451" y="55975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S.next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7" name="Curved Connector 16"/>
          <p:cNvCxnSpPr>
            <a:stCxn id="11" idx="3"/>
            <a:endCxn id="13" idx="3"/>
          </p:cNvCxnSpPr>
          <p:nvPr/>
        </p:nvCxnSpPr>
        <p:spPr>
          <a:xfrm>
            <a:off x="5448615" y="5101927"/>
            <a:ext cx="12700" cy="999481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mtClean="0"/>
              <a:t>Boolean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64715"/>
              </p:ext>
            </p:extLst>
          </p:nvPr>
        </p:nvGraphicFramePr>
        <p:xfrm>
          <a:off x="304800" y="1066800"/>
          <a:ext cx="8610600" cy="5298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semantic</a:t>
                      </a:r>
                      <a:r>
                        <a:rPr lang="en-US" sz="1600" baseline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B1.trueLabel = B.trueLabel</a:t>
                      </a:r>
                      <a:r>
                        <a:rPr lang="en-US" sz="1600" dirty="0" smtClean="0"/>
                        <a:t>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/>
                      </a:r>
                      <a:br>
                        <a:rPr lang="en-US" sz="1600" baseline="0" smtClean="0"/>
                      </a:br>
                      <a:r>
                        <a:rPr lang="en-US" sz="1600" baseline="0" smtClean="0"/>
                        <a:t>B1.falseLabel = freshLabel</a:t>
                      </a:r>
                      <a:r>
                        <a:rPr lang="en-US" sz="1600" baseline="0" dirty="0" smtClean="0"/>
                        <a:t>();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B2.trueLabel = 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B2.falseLabel = 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 || gen </a:t>
                      </a:r>
                      <a:r>
                        <a:rPr lang="en-US" sz="1600" baseline="0" smtClean="0"/>
                        <a:t>(B1.falseLabel </a:t>
                      </a:r>
                      <a:r>
                        <a:rPr lang="en-US" sz="1600" baseline="0" dirty="0" smtClean="0"/>
                        <a:t>‘:’) || B2.code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smtClean="0">
                          <a:sym typeface="Math C"/>
                        </a:rPr>
                        <a:t>B1</a:t>
                      </a:r>
                      <a:r>
                        <a:rPr lang="en-US" sz="1600" baseline="0" smtClean="0">
                          <a:sym typeface="Math C"/>
                        </a:rPr>
                        <a:t> and </a:t>
                      </a:r>
                      <a:r>
                        <a:rPr lang="en-US" sz="1600" baseline="0" dirty="0" smtClean="0">
                          <a:sym typeface="Math C"/>
                        </a:rPr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B1.trueLabel</a:t>
                      </a:r>
                      <a:r>
                        <a:rPr lang="en-US" sz="1600" baseline="0" smtClean="0"/>
                        <a:t> = freshLabel</a:t>
                      </a:r>
                      <a:r>
                        <a:rPr lang="en-US" sz="1600" baseline="0" dirty="0" smtClean="0"/>
                        <a:t>();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B1.falseLabel = 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B2.trueLabel = 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B2.falseLabel = 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 || gen </a:t>
                      </a:r>
                      <a:r>
                        <a:rPr lang="en-US" sz="1600" baseline="0" smtClean="0"/>
                        <a:t>(B1.trueLabel </a:t>
                      </a:r>
                      <a:r>
                        <a:rPr lang="en-US" sz="1600" baseline="0" dirty="0" smtClean="0"/>
                        <a:t>‘:’) || B2.code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not 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B1.trueLabel</a:t>
                      </a:r>
                      <a:r>
                        <a:rPr lang="en-US" sz="1600" baseline="0" smtClean="0"/>
                        <a:t> = 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r>
                        <a:rPr lang="en-US" sz="1600" baseline="0" smtClean="0"/>
                        <a:t>B1.falseLabel = 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B1.code;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(B1)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B1.trueLabel</a:t>
                      </a:r>
                      <a:r>
                        <a:rPr lang="en-US" sz="1600" baseline="0" smtClean="0"/>
                        <a:t> = B.trueLabel; B1.falseLabel = B.falseLabel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B.code</a:t>
                      </a:r>
                      <a:r>
                        <a:rPr lang="en-US" sz="1600" baseline="0" dirty="0" smtClean="0"/>
                        <a:t>=gen (‘if</a:t>
                      </a:r>
                      <a:r>
                        <a:rPr lang="en-US" sz="1600" baseline="0" smtClean="0"/>
                        <a:t>’ id1.var </a:t>
                      </a:r>
                      <a:r>
                        <a:rPr lang="en-US" sz="1600" baseline="0" err="1" smtClean="0"/>
                        <a:t>relop</a:t>
                      </a:r>
                      <a:r>
                        <a:rPr lang="en-US" sz="1600" baseline="0" smtClean="0"/>
                        <a:t> id2.var </a:t>
                      </a:r>
                      <a:r>
                        <a:rPr lang="en-US" sz="1600" baseline="0" dirty="0" smtClean="0"/>
                        <a:t>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smtClean="0"/>
                        <a:t>’ B.trueLabel</a:t>
                      </a:r>
                      <a:r>
                        <a:rPr lang="en-US" sz="1600" baseline="0" dirty="0" smtClean="0"/>
                        <a:t>)||gen(‘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smtClean="0"/>
                        <a:t>’ B.falseLabel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true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B.code</a:t>
                      </a:r>
                      <a:r>
                        <a:rPr lang="en-US" sz="1600" dirty="0" smtClean="0"/>
                        <a:t> = gen(‘</a:t>
                      </a:r>
                      <a:r>
                        <a:rPr lang="en-US" sz="1600" dirty="0" err="1" smtClean="0"/>
                        <a:t>goto</a:t>
                      </a:r>
                      <a:r>
                        <a:rPr lang="en-US" sz="1600" smtClean="0"/>
                        <a:t>’ B.trueLabel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smtClean="0">
                          <a:sym typeface="Math C"/>
                        </a:rPr>
                        <a:t> false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B.code</a:t>
                      </a:r>
                      <a:r>
                        <a:rPr lang="en-US" sz="1600" dirty="0" smtClean="0"/>
                        <a:t> = gen(‘</a:t>
                      </a:r>
                      <a:r>
                        <a:rPr lang="en-US" sz="1600" dirty="0" err="1" smtClean="0"/>
                        <a:t>goto</a:t>
                      </a:r>
                      <a:r>
                        <a:rPr lang="en-US" sz="1600" smtClean="0"/>
                        <a:t>’ B.falseLabel</a:t>
                      </a:r>
                      <a:r>
                        <a:rPr lang="en-US" sz="1600" dirty="0" smtClean="0"/>
                        <a:t>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Boolean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81400"/>
            <a:ext cx="7772400" cy="2774160"/>
          </a:xfrm>
        </p:spPr>
        <p:txBody>
          <a:bodyPr/>
          <a:lstStyle/>
          <a:p>
            <a:r>
              <a:rPr lang="en-US" dirty="0" smtClean="0"/>
              <a:t>How can we determine the </a:t>
            </a:r>
            <a:r>
              <a:rPr lang="en-US" dirty="0" smtClean="0">
                <a:solidFill>
                  <a:srgbClr val="FFFF00"/>
                </a:solidFill>
              </a:rPr>
              <a:t>address</a:t>
            </a:r>
            <a:r>
              <a:rPr lang="en-US" dirty="0" smtClean="0"/>
              <a:t> of B1.falseLabel?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Only possible after we know the code of B1 and all the code preceding B1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57156"/>
              </p:ext>
            </p:extLst>
          </p:nvPr>
        </p:nvGraphicFramePr>
        <p:xfrm>
          <a:off x="306060" y="1510776"/>
          <a:ext cx="8610600" cy="1681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semantic</a:t>
                      </a:r>
                      <a:r>
                        <a:rPr lang="en-US" sz="1600" baseline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B1.trueLabel = B.trueLabel</a:t>
                      </a:r>
                      <a:r>
                        <a:rPr lang="en-US" sz="1600" dirty="0" smtClean="0"/>
                        <a:t>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/>
                      </a:r>
                      <a:br>
                        <a:rPr lang="en-US" sz="1600" baseline="0" smtClean="0"/>
                      </a:br>
                      <a:r>
                        <a:rPr lang="en-US" sz="1600" baseline="0" smtClean="0"/>
                        <a:t>B1.falseLabel = freshLabel</a:t>
                      </a:r>
                      <a:r>
                        <a:rPr lang="en-US" sz="1600" baseline="0" dirty="0" smtClean="0"/>
                        <a:t>();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B2.trueLabel = 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B.falseLabel = 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 || gen </a:t>
                      </a:r>
                      <a:r>
                        <a:rPr lang="en-US" sz="1600" baseline="0" smtClean="0"/>
                        <a:t>(B1.falseLabel </a:t>
                      </a:r>
                      <a:r>
                        <a:rPr lang="en-US" sz="1600" baseline="0" dirty="0" smtClean="0"/>
                        <a:t>‘:’) || B2.code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4640" y="6362700"/>
            <a:ext cx="7620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FFFF00"/>
                </a:solidFill>
                <a:latin typeface="Tahoma" pitchFamily="34" charset="0"/>
              </a:rPr>
              <a:t>Lexical</a:t>
            </a: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120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943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Syntax 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r>
              <a:rPr lang="en-US" sz="1200" smtClean="0">
                <a:latin typeface="Tahoma" pitchFamily="34" charset="0"/>
              </a:rPr>
              <a:t/>
            </a:r>
            <a:br>
              <a:rPr lang="en-US" sz="1200" smtClean="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" y="2381088"/>
            <a:ext cx="2743200" cy="190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mtClean="0"/>
              <a:t>float </a:t>
            </a:r>
            <a:r>
              <a:rPr lang="en-US" dirty="0" smtClean="0"/>
              <a:t>position;</a:t>
            </a:r>
          </a:p>
          <a:p>
            <a:pPr algn="ctr">
              <a:spcBef>
                <a:spcPct val="50000"/>
              </a:spcBef>
            </a:pPr>
            <a:r>
              <a:rPr lang="en-US" smtClean="0"/>
              <a:t>float initial</a:t>
            </a:r>
            <a:r>
              <a:rPr lang="en-US" dirty="0" smtClean="0"/>
              <a:t>;</a:t>
            </a:r>
          </a:p>
          <a:p>
            <a:pPr algn="ctr">
              <a:spcBef>
                <a:spcPct val="50000"/>
              </a:spcBef>
            </a:pPr>
            <a:r>
              <a:rPr lang="en-US" smtClean="0"/>
              <a:t>float rate</a:t>
            </a:r>
            <a:r>
              <a:rPr lang="en-US" dirty="0" smtClean="0"/>
              <a:t>;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position </a:t>
            </a:r>
            <a:r>
              <a:rPr lang="en-US" smtClean="0"/>
              <a:t>= initial + rate </a:t>
            </a:r>
            <a:r>
              <a:rPr lang="en-US" dirty="0" smtClean="0"/>
              <a:t>* 60</a:t>
            </a:r>
          </a:p>
          <a:p>
            <a:pPr algn="ctr">
              <a:spcBef>
                <a:spcPct val="50000"/>
              </a:spcBef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10714" y="3183572"/>
            <a:ext cx="457200" cy="30003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5640" y="3010242"/>
            <a:ext cx="57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/>
              <a:t>&lt;float</a:t>
            </a:r>
            <a:r>
              <a:rPr lang="en-US" dirty="0" smtClean="0"/>
              <a:t>&gt; &lt;</a:t>
            </a:r>
            <a:r>
              <a:rPr lang="en-US" dirty="0" err="1" smtClean="0"/>
              <a:t>ID,position</a:t>
            </a:r>
            <a:r>
              <a:rPr lang="en-US" dirty="0" smtClean="0"/>
              <a:t>&gt; &lt;;&gt; </a:t>
            </a:r>
            <a:r>
              <a:rPr lang="en-US" smtClean="0"/>
              <a:t>&lt;float</a:t>
            </a:r>
            <a:r>
              <a:rPr lang="en-US" dirty="0" smtClean="0"/>
              <a:t>&gt; </a:t>
            </a:r>
            <a:r>
              <a:rPr lang="en-US" smtClean="0"/>
              <a:t>&lt;ID,initial</a:t>
            </a:r>
            <a:r>
              <a:rPr lang="en-US" dirty="0" smtClean="0"/>
              <a:t>&gt; &lt;;&gt; </a:t>
            </a:r>
            <a:r>
              <a:rPr lang="en-US" smtClean="0"/>
              <a:t>&lt;float</a:t>
            </a:r>
            <a:r>
              <a:rPr lang="en-US" dirty="0" smtClean="0"/>
              <a:t>&gt; </a:t>
            </a:r>
            <a:r>
              <a:rPr lang="en-US" smtClean="0"/>
              <a:t>&lt;ID,rate</a:t>
            </a:r>
            <a:r>
              <a:rPr lang="en-US" dirty="0" smtClean="0"/>
              <a:t>&gt; &lt;;&gt; &lt;ID,1&gt; &lt;=&gt; &lt;ID,2&gt; &lt;+&gt; &lt;ID,3&gt; &lt;*&gt; &lt;60&gt;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45249" y="2195649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Stream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29000" y="2234985"/>
            <a:ext cx="5536586" cy="2197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2057400"/>
            <a:ext cx="838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" y="27432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if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 flipH="1">
            <a:off x="704850" y="2438400"/>
            <a:ext cx="184785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4800" y="1905000"/>
            <a:ext cx="45720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0231" y="27432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10" idx="0"/>
          </p:cNvCxnSpPr>
          <p:nvPr/>
        </p:nvCxnSpPr>
        <p:spPr>
          <a:xfrm flipH="1">
            <a:off x="1819781" y="2438400"/>
            <a:ext cx="73291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97470" y="2743200"/>
            <a:ext cx="787079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6200" y="2743200"/>
            <a:ext cx="787079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S1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5" name="Straight Arrow Connector 14"/>
          <p:cNvCxnSpPr>
            <a:stCxn id="5" idx="2"/>
            <a:endCxn id="12" idx="0"/>
          </p:cNvCxnSpPr>
          <p:nvPr/>
        </p:nvCxnSpPr>
        <p:spPr>
          <a:xfrm>
            <a:off x="2552700" y="2438400"/>
            <a:ext cx="53831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13" idx="0"/>
          </p:cNvCxnSpPr>
          <p:nvPr/>
        </p:nvCxnSpPr>
        <p:spPr>
          <a:xfrm>
            <a:off x="2552700" y="2438400"/>
            <a:ext cx="172704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5534" y="3429000"/>
            <a:ext cx="544232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23" name="Straight Arrow Connector 22"/>
          <p:cNvCxnSpPr>
            <a:stCxn id="10" idx="2"/>
            <a:endCxn id="22" idx="0"/>
          </p:cNvCxnSpPr>
          <p:nvPr/>
        </p:nvCxnSpPr>
        <p:spPr>
          <a:xfrm flipH="1">
            <a:off x="967650" y="3124200"/>
            <a:ext cx="85213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10973" y="3429000"/>
            <a:ext cx="544232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27" idx="0"/>
          </p:cNvCxnSpPr>
          <p:nvPr/>
        </p:nvCxnSpPr>
        <p:spPr>
          <a:xfrm>
            <a:off x="1819781" y="3124200"/>
            <a:ext cx="86330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429000"/>
            <a:ext cx="591563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and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32" name="Straight Arrow Connector 31"/>
          <p:cNvCxnSpPr>
            <a:stCxn id="10" idx="2"/>
            <a:endCxn id="31" idx="0"/>
          </p:cNvCxnSpPr>
          <p:nvPr/>
        </p:nvCxnSpPr>
        <p:spPr>
          <a:xfrm>
            <a:off x="1819781" y="31242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325039" y="4114800"/>
            <a:ext cx="716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false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9600" y="4114800"/>
            <a:ext cx="716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38" name="Straight Arrow Connector 37"/>
          <p:cNvCxnSpPr>
            <a:stCxn id="22" idx="2"/>
            <a:endCxn id="37" idx="0"/>
          </p:cNvCxnSpPr>
          <p:nvPr/>
        </p:nvCxnSpPr>
        <p:spPr>
          <a:xfrm>
            <a:off x="967650" y="3810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2"/>
            <a:endCxn id="36" idx="0"/>
          </p:cNvCxnSpPr>
          <p:nvPr/>
        </p:nvCxnSpPr>
        <p:spPr>
          <a:xfrm>
            <a:off x="2683089" y="3810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/>
          <p:cNvSpPr/>
          <p:nvPr/>
        </p:nvSpPr>
        <p:spPr>
          <a:xfrm>
            <a:off x="4095278" y="515137"/>
            <a:ext cx="4876799" cy="1371600"/>
          </a:xfrm>
          <a:prstGeom prst="wedgeRoundRectCallout">
            <a:avLst>
              <a:gd name="adj1" fmla="val -74749"/>
              <a:gd name="adj2" fmla="val 65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B.trueLabel </a:t>
            </a:r>
            <a:r>
              <a:rPr lang="en-US"/>
              <a:t>= </a:t>
            </a:r>
            <a:r>
              <a:rPr lang="en-US" smtClean="0"/>
              <a:t>freshLabel</a:t>
            </a:r>
            <a:r>
              <a:rPr lang="en-US" dirty="0"/>
              <a:t>();</a:t>
            </a:r>
          </a:p>
          <a:p>
            <a:r>
              <a:rPr lang="en-US" smtClean="0"/>
              <a:t>B.falseLabel </a:t>
            </a:r>
            <a:r>
              <a:rPr lang="en-US" dirty="0"/>
              <a:t>= </a:t>
            </a:r>
            <a:r>
              <a:rPr lang="en-US" dirty="0" err="1"/>
              <a:t>S.next</a:t>
            </a:r>
            <a:r>
              <a:rPr lang="en-US" dirty="0"/>
              <a:t>;</a:t>
            </a:r>
          </a:p>
          <a:p>
            <a:r>
              <a:rPr lang="en-US" dirty="0"/>
              <a:t>S1.next = </a:t>
            </a:r>
            <a:r>
              <a:rPr lang="en-US" dirty="0" err="1"/>
              <a:t>S.next</a:t>
            </a:r>
            <a:r>
              <a:rPr lang="en-US" dirty="0"/>
              <a:t>;</a:t>
            </a:r>
          </a:p>
          <a:p>
            <a:r>
              <a:rPr lang="en-US" dirty="0" err="1"/>
              <a:t>S.code</a:t>
            </a:r>
            <a:r>
              <a:rPr lang="en-US" dirty="0"/>
              <a:t> = </a:t>
            </a:r>
            <a:r>
              <a:rPr lang="en-US" dirty="0" err="1"/>
              <a:t>B.code</a:t>
            </a:r>
            <a:r>
              <a:rPr lang="en-US" dirty="0"/>
              <a:t> || gen </a:t>
            </a:r>
            <a:r>
              <a:rPr lang="en-US"/>
              <a:t>(</a:t>
            </a:r>
            <a:r>
              <a:rPr lang="en-US" smtClean="0"/>
              <a:t>B.trueLabel </a:t>
            </a:r>
            <a:r>
              <a:rPr lang="en-US" dirty="0"/>
              <a:t>‘:’) || S1.code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3741357" y="3193473"/>
            <a:ext cx="5257799" cy="1524000"/>
          </a:xfrm>
          <a:prstGeom prst="wedgeRoundRectCallout">
            <a:avLst>
              <a:gd name="adj1" fmla="val -82751"/>
              <a:gd name="adj2" fmla="val -63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mtClean="0"/>
              <a:t>B1.trueLabel </a:t>
            </a:r>
            <a:r>
              <a:rPr lang="en-US"/>
              <a:t>= </a:t>
            </a:r>
            <a:r>
              <a:rPr lang="en-US" smtClean="0"/>
              <a:t>freshLabel</a:t>
            </a:r>
            <a:r>
              <a:rPr lang="en-US" dirty="0"/>
              <a:t>();</a:t>
            </a:r>
          </a:p>
          <a:p>
            <a:pPr>
              <a:defRPr/>
            </a:pPr>
            <a:r>
              <a:rPr lang="en-US" smtClean="0"/>
              <a:t>B1.falseLabel </a:t>
            </a:r>
            <a:r>
              <a:rPr lang="en-US"/>
              <a:t>= </a:t>
            </a:r>
            <a:r>
              <a:rPr lang="en-US" smtClean="0"/>
              <a:t>B.falseLabel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smtClean="0"/>
              <a:t>B2.trueLabel </a:t>
            </a:r>
            <a:r>
              <a:rPr lang="en-US"/>
              <a:t>= </a:t>
            </a:r>
            <a:r>
              <a:rPr lang="en-US" smtClean="0"/>
              <a:t>B.trueLabel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smtClean="0"/>
              <a:t>B2.falseLabel </a:t>
            </a:r>
            <a:r>
              <a:rPr lang="en-US"/>
              <a:t>= </a:t>
            </a:r>
            <a:r>
              <a:rPr lang="en-US" smtClean="0"/>
              <a:t>B.falseLabel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 err="1"/>
              <a:t>B.code</a:t>
            </a:r>
            <a:r>
              <a:rPr lang="en-US" dirty="0"/>
              <a:t> = B1.code || gen </a:t>
            </a:r>
            <a:r>
              <a:rPr lang="en-US"/>
              <a:t>(</a:t>
            </a:r>
            <a:r>
              <a:rPr lang="en-US" smtClean="0"/>
              <a:t>B1.trueLabel </a:t>
            </a:r>
            <a:r>
              <a:rPr lang="en-US" dirty="0"/>
              <a:t>‘:’) || B2.code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143382" y="5791200"/>
            <a:ext cx="3352799" cy="381000"/>
          </a:xfrm>
          <a:prstGeom prst="wedgeRoundRectCallout">
            <a:avLst>
              <a:gd name="adj1" fmla="val -24455"/>
              <a:gd name="adj2" fmla="val -393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err="1" smtClean="0"/>
              <a:t>B.code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gen(‘</a:t>
            </a:r>
            <a:r>
              <a:rPr lang="en-US" dirty="0" err="1" smtClean="0"/>
              <a:t>goto</a:t>
            </a:r>
            <a:r>
              <a:rPr lang="en-US" smtClean="0"/>
              <a:t>’ B.trueLabel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581400" y="5334000"/>
            <a:ext cx="3352799" cy="381000"/>
          </a:xfrm>
          <a:prstGeom prst="wedgeRoundRectCallout">
            <a:avLst>
              <a:gd name="adj1" fmla="val -68857"/>
              <a:gd name="adj2" fmla="val -288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err="1" smtClean="0"/>
              <a:t>B.code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gen(‘</a:t>
            </a:r>
            <a:r>
              <a:rPr lang="en-US" dirty="0" err="1" smtClean="0"/>
              <a:t>goto</a:t>
            </a:r>
            <a:r>
              <a:rPr lang="en-US" smtClean="0"/>
              <a:t>’ B.falseLabel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addresses for labels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used </a:t>
            </a:r>
            <a:r>
              <a:rPr lang="en-US" sz="2800" smtClean="0"/>
              <a:t>symbolic labels</a:t>
            </a:r>
            <a:endParaRPr lang="en-US" sz="2800" dirty="0" smtClean="0"/>
          </a:p>
          <a:p>
            <a:r>
              <a:rPr lang="en-US" sz="2800" dirty="0" smtClean="0"/>
              <a:t>We need to compute </a:t>
            </a:r>
            <a:r>
              <a:rPr lang="en-US" sz="2800" smtClean="0"/>
              <a:t>their addresses</a:t>
            </a:r>
            <a:endParaRPr lang="en-US" sz="2800" dirty="0" smtClean="0"/>
          </a:p>
          <a:p>
            <a:r>
              <a:rPr lang="en-US" sz="2800" smtClean="0"/>
              <a:t>We can compute addresses </a:t>
            </a:r>
            <a:r>
              <a:rPr lang="en-US" sz="2800" dirty="0" smtClean="0"/>
              <a:t>for </a:t>
            </a:r>
            <a:r>
              <a:rPr lang="en-US" sz="2800" smtClean="0"/>
              <a:t>the labels </a:t>
            </a:r>
            <a:r>
              <a:rPr lang="en-US" sz="2800" dirty="0" smtClean="0"/>
              <a:t>but it would </a:t>
            </a:r>
            <a:r>
              <a:rPr lang="en-US" sz="2800" smtClean="0"/>
              <a:t>require an additional pass </a:t>
            </a:r>
            <a:r>
              <a:rPr lang="en-US" sz="2800" dirty="0" smtClean="0"/>
              <a:t>on </a:t>
            </a:r>
            <a:r>
              <a:rPr lang="en-US" sz="2800" smtClean="0"/>
              <a:t>the AST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smtClean="0"/>
              <a:t>Can </a:t>
            </a:r>
            <a:r>
              <a:rPr lang="en-US" sz="2800" dirty="0" smtClean="0"/>
              <a:t>we do it </a:t>
            </a:r>
            <a:r>
              <a:rPr lang="en-US" sz="2800" smtClean="0"/>
              <a:t>in a single pass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Goal: </a:t>
            </a:r>
            <a:r>
              <a:rPr lang="en-US" smtClean="0">
                <a:solidFill>
                  <a:srgbClr val="FFFF00"/>
                </a:solidFill>
              </a:rPr>
              <a:t>generate </a:t>
            </a:r>
            <a:r>
              <a:rPr lang="en-US" dirty="0" smtClean="0">
                <a:solidFill>
                  <a:srgbClr val="FFFF00"/>
                </a:solidFill>
              </a:rPr>
              <a:t>code </a:t>
            </a:r>
            <a:r>
              <a:rPr lang="en-US" smtClean="0">
                <a:solidFill>
                  <a:srgbClr val="FFFF00"/>
                </a:solidFill>
              </a:rPr>
              <a:t>in a single pass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mtClean="0"/>
              <a:t>Generate code as </a:t>
            </a:r>
            <a:r>
              <a:rPr lang="en-US" dirty="0" smtClean="0"/>
              <a:t>we did before, </a:t>
            </a:r>
            <a:r>
              <a:rPr lang="en-US" smtClean="0"/>
              <a:t>but manage labels </a:t>
            </a:r>
            <a:r>
              <a:rPr lang="en-US" dirty="0" smtClean="0"/>
              <a:t>differently</a:t>
            </a:r>
          </a:p>
          <a:p>
            <a:r>
              <a:rPr lang="en-US" smtClean="0"/>
              <a:t>Keep labels </a:t>
            </a:r>
            <a:r>
              <a:rPr lang="en-US" dirty="0" smtClean="0"/>
              <a:t>symbolic </a:t>
            </a:r>
            <a:r>
              <a:rPr lang="en-US" smtClean="0"/>
              <a:t>until values are </a:t>
            </a:r>
            <a:r>
              <a:rPr lang="en-US" dirty="0" smtClean="0"/>
              <a:t>known</a:t>
            </a:r>
            <a:r>
              <a:rPr lang="en-US" smtClean="0"/>
              <a:t>, and then back-patch </a:t>
            </a:r>
            <a:r>
              <a:rPr lang="en-US" dirty="0" smtClean="0"/>
              <a:t>them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smtClean="0"/>
              <a:t>synthesized attributes </a:t>
            </a:r>
            <a:r>
              <a:rPr lang="en-US" dirty="0" smtClean="0"/>
              <a:t>for B</a:t>
            </a:r>
          </a:p>
          <a:p>
            <a:pPr lvl="1"/>
            <a:r>
              <a:rPr lang="en-US" dirty="0" err="1" smtClean="0"/>
              <a:t>B.truelist</a:t>
            </a:r>
            <a:r>
              <a:rPr lang="en-US" dirty="0" smtClean="0"/>
              <a:t> – list of jump </a:t>
            </a:r>
            <a:r>
              <a:rPr lang="en-US" smtClean="0"/>
              <a:t>instructions that eventually </a:t>
            </a:r>
            <a:r>
              <a:rPr lang="en-US" dirty="0" smtClean="0"/>
              <a:t>get </a:t>
            </a:r>
            <a:r>
              <a:rPr lang="en-US" smtClean="0"/>
              <a:t>the label </a:t>
            </a:r>
            <a:r>
              <a:rPr lang="en-US" dirty="0"/>
              <a:t>where B goes when B is </a:t>
            </a:r>
            <a:r>
              <a:rPr lang="en-US" dirty="0" smtClean="0"/>
              <a:t>true.</a:t>
            </a:r>
          </a:p>
          <a:p>
            <a:pPr lvl="1"/>
            <a:r>
              <a:rPr lang="en-US" smtClean="0"/>
              <a:t>B.falselist </a:t>
            </a:r>
            <a:r>
              <a:rPr lang="en-US" dirty="0" smtClean="0"/>
              <a:t>– list of jump </a:t>
            </a:r>
            <a:r>
              <a:rPr lang="en-US" smtClean="0"/>
              <a:t>instructions that eventually </a:t>
            </a:r>
            <a:r>
              <a:rPr lang="en-US" dirty="0" smtClean="0"/>
              <a:t>get </a:t>
            </a:r>
            <a:r>
              <a:rPr lang="en-US" smtClean="0"/>
              <a:t>the label </a:t>
            </a:r>
            <a:r>
              <a:rPr lang="en-US" dirty="0" smtClean="0"/>
              <a:t>where B goes when B </a:t>
            </a:r>
            <a:r>
              <a:rPr lang="en-US" smtClean="0"/>
              <a:t>is false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Previous </a:t>
            </a:r>
            <a:r>
              <a:rPr lang="en-US" smtClean="0"/>
              <a:t>approach </a:t>
            </a:r>
            <a:r>
              <a:rPr lang="en-US" dirty="0" smtClean="0"/>
              <a:t>does </a:t>
            </a:r>
            <a:r>
              <a:rPr lang="en-US"/>
              <a:t>not </a:t>
            </a:r>
            <a:r>
              <a:rPr lang="en-US" smtClean="0"/>
              <a:t>guarantee a single pass</a:t>
            </a:r>
            <a:endParaRPr lang="en-US" dirty="0"/>
          </a:p>
          <a:p>
            <a:pPr lvl="1"/>
            <a:r>
              <a:rPr lang="en-US"/>
              <a:t>The </a:t>
            </a:r>
            <a:r>
              <a:rPr lang="en-US" smtClean="0"/>
              <a:t>attribute grammar </a:t>
            </a:r>
            <a:r>
              <a:rPr lang="en-US"/>
              <a:t>we </a:t>
            </a:r>
            <a:r>
              <a:rPr lang="en-US" smtClean="0"/>
              <a:t>had </a:t>
            </a:r>
            <a:r>
              <a:rPr lang="en-US" dirty="0"/>
              <a:t>before is </a:t>
            </a:r>
            <a:r>
              <a:rPr lang="en-US"/>
              <a:t>not </a:t>
            </a:r>
            <a:r>
              <a:rPr lang="en-US" smtClean="0"/>
              <a:t>S-attributed </a:t>
            </a:r>
            <a:r>
              <a:rPr lang="en-US" dirty="0"/>
              <a:t>(e.g., next</a:t>
            </a:r>
            <a:r>
              <a:rPr lang="en-US"/>
              <a:t>), </a:t>
            </a:r>
            <a:r>
              <a:rPr lang="en-US" smtClean="0"/>
              <a:t>and </a:t>
            </a:r>
            <a:r>
              <a:rPr lang="en-US" dirty="0"/>
              <a:t>is </a:t>
            </a:r>
            <a:r>
              <a:rPr lang="en-US"/>
              <a:t>not </a:t>
            </a:r>
            <a:r>
              <a:rPr lang="en-US" smtClean="0"/>
              <a:t>L-attributed</a:t>
            </a:r>
            <a:r>
              <a:rPr lang="en-US" dirty="0"/>
              <a:t>.</a:t>
            </a:r>
          </a:p>
          <a:p>
            <a:r>
              <a:rPr lang="en-US" dirty="0" smtClean="0"/>
              <a:t>For </a:t>
            </a:r>
            <a:r>
              <a:rPr lang="en-US" smtClean="0"/>
              <a:t>every label, maintain a </a:t>
            </a:r>
            <a:r>
              <a:rPr lang="en-US" dirty="0" smtClean="0"/>
              <a:t>list of </a:t>
            </a:r>
            <a:r>
              <a:rPr lang="en-US" smtClean="0"/>
              <a:t>instructions that </a:t>
            </a:r>
            <a:r>
              <a:rPr lang="en-US" dirty="0" smtClean="0"/>
              <a:t>jump to </a:t>
            </a:r>
            <a:r>
              <a:rPr lang="en-US" smtClean="0"/>
              <a:t>this label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smtClean="0"/>
              <a:t>the address </a:t>
            </a:r>
            <a:r>
              <a:rPr lang="en-US" dirty="0" smtClean="0"/>
              <a:t>of </a:t>
            </a:r>
            <a:r>
              <a:rPr lang="en-US" smtClean="0"/>
              <a:t>the label </a:t>
            </a:r>
            <a:r>
              <a:rPr lang="en-US" dirty="0" smtClean="0"/>
              <a:t>is known, go over the </a:t>
            </a:r>
            <a:r>
              <a:rPr lang="en-US" smtClean="0"/>
              <a:t>list and update the address </a:t>
            </a:r>
            <a:r>
              <a:rPr lang="en-US" dirty="0" smtClean="0"/>
              <a:t>of </a:t>
            </a:r>
            <a:r>
              <a:rPr lang="en-US" smtClean="0"/>
              <a:t>the label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makelist(addr</a:t>
            </a:r>
            <a:r>
              <a:rPr lang="en-US" dirty="0" smtClean="0"/>
              <a:t>) </a:t>
            </a:r>
            <a:r>
              <a:rPr lang="en-US" smtClean="0"/>
              <a:t>– create a </a:t>
            </a:r>
            <a:r>
              <a:rPr lang="en-US" dirty="0" smtClean="0"/>
              <a:t>list of </a:t>
            </a:r>
            <a:r>
              <a:rPr lang="en-US" smtClean="0"/>
              <a:t>instructions containing addr</a:t>
            </a:r>
            <a:endParaRPr lang="en-US" dirty="0" smtClean="0"/>
          </a:p>
          <a:p>
            <a:r>
              <a:rPr lang="en-US" dirty="0" smtClean="0"/>
              <a:t>merge(p1,p2) </a:t>
            </a:r>
            <a:r>
              <a:rPr lang="en-US" smtClean="0"/>
              <a:t>– concatenate </a:t>
            </a:r>
            <a:r>
              <a:rPr lang="en-US" dirty="0" smtClean="0"/>
              <a:t>the lists pointed to by </a:t>
            </a:r>
            <a:r>
              <a:rPr lang="en-US" smtClean="0"/>
              <a:t>p1 and </a:t>
            </a:r>
            <a:r>
              <a:rPr lang="en-US" dirty="0" smtClean="0"/>
              <a:t>p2, </a:t>
            </a:r>
            <a:r>
              <a:rPr lang="en-US" smtClean="0"/>
              <a:t>returns a </a:t>
            </a:r>
            <a:r>
              <a:rPr lang="en-US" dirty="0" smtClean="0"/>
              <a:t>pointer to the new list</a:t>
            </a:r>
          </a:p>
          <a:p>
            <a:r>
              <a:rPr lang="en-US" smtClean="0"/>
              <a:t>backpatch(p,addr</a:t>
            </a:r>
            <a:r>
              <a:rPr lang="en-US" dirty="0" smtClean="0"/>
              <a:t>) – inserts </a:t>
            </a:r>
            <a:r>
              <a:rPr lang="en-US" smtClean="0"/>
              <a:t>i as the target label for each </a:t>
            </a:r>
            <a:r>
              <a:rPr lang="en-US" dirty="0" smtClean="0"/>
              <a:t>of the instructions in the list pointed to by 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06" y="209783"/>
            <a:ext cx="7772400" cy="914400"/>
          </a:xfrm>
        </p:spPr>
        <p:txBody>
          <a:bodyPr/>
          <a:lstStyle/>
          <a:p>
            <a:r>
              <a:rPr lang="en-US" sz="3200" smtClean="0"/>
              <a:t>Backpatching Boolean </a:t>
            </a:r>
            <a:r>
              <a:rPr lang="en-US" sz="3200" dirty="0" smtClean="0"/>
              <a:t>expressions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72856"/>
              </p:ext>
            </p:extLst>
          </p:nvPr>
        </p:nvGraphicFramePr>
        <p:xfrm>
          <a:off x="304800" y="1066800"/>
          <a:ext cx="8610600" cy="5527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semantic</a:t>
                      </a:r>
                      <a:r>
                        <a:rPr lang="en-US" sz="1600" baseline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backpatch(B1.falseList,M.instr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merge(B1.trueList,B2.trueList);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B.falseList = B2.falseList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smtClean="0">
                          <a:sym typeface="Math C"/>
                        </a:rPr>
                        <a:t>B1</a:t>
                      </a:r>
                      <a:r>
                        <a:rPr lang="en-US" sz="1600" baseline="0" smtClean="0">
                          <a:sym typeface="Math C"/>
                        </a:rPr>
                        <a:t> and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backpatch(B1.trueList,M.instr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B2.trueList;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B.falseList = merge(B1.falseList,B2.falseList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not 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= B1.falseList</a:t>
                      </a:r>
                      <a:r>
                        <a:rPr lang="en-US" sz="1600" dirty="0" smtClean="0"/>
                        <a:t>;</a:t>
                      </a:r>
                    </a:p>
                    <a:p>
                      <a:r>
                        <a:rPr lang="en-US" sz="1600" smtClean="0"/>
                        <a:t>B.falseList </a:t>
                      </a:r>
                      <a:r>
                        <a:rPr lang="en-US" sz="1600" dirty="0" smtClean="0"/>
                        <a:t>= B1.trueList;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(B1)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B1.trueList;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B.falseList</a:t>
                      </a:r>
                      <a:r>
                        <a:rPr lang="en-US" sz="1600" baseline="0" smtClean="0"/>
                        <a:t> = B1.falseList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= makeList(nextInstr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B.falseList</a:t>
                      </a:r>
                      <a:r>
                        <a:rPr lang="en-US" sz="1600" baseline="0" smtClean="0"/>
                        <a:t> = makeList(nextInstr+1</a:t>
                      </a:r>
                      <a:r>
                        <a:rPr lang="en-US" sz="1600" baseline="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</a:t>
                      </a:r>
                      <a:r>
                        <a:rPr lang="en-US" sz="1600" baseline="0" smtClean="0"/>
                        <a:t>’ id1.var </a:t>
                      </a:r>
                      <a:r>
                        <a:rPr lang="en-US" sz="1600" baseline="0" err="1" smtClean="0"/>
                        <a:t>relop</a:t>
                      </a:r>
                      <a:r>
                        <a:rPr lang="en-US" sz="1600" baseline="0" smtClean="0"/>
                        <a:t> id2.var </a:t>
                      </a:r>
                      <a:r>
                        <a:rPr lang="en-US" sz="1600" baseline="0" dirty="0" smtClean="0"/>
                        <a:t>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true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>= makeList(nextInstr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smtClean="0">
                          <a:sym typeface="Math C"/>
                        </a:rPr>
                        <a:t> false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B.falseList</a:t>
                      </a:r>
                      <a:r>
                        <a:rPr lang="en-US" sz="1600" baseline="0" smtClean="0"/>
                        <a:t> = makeList(nextInstr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7772400" cy="1478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{ </a:t>
            </a:r>
            <a:r>
              <a:rPr lang="en-US" dirty="0" err="1"/>
              <a:t>M.instr</a:t>
            </a:r>
            <a:r>
              <a:rPr lang="en-US" dirty="0"/>
              <a:t> = </a:t>
            </a:r>
            <a:r>
              <a:rPr lang="en-US" dirty="0" err="1"/>
              <a:t>nextinstr</a:t>
            </a:r>
            <a:r>
              <a:rPr lang="en-US" dirty="0" smtClean="0"/>
              <a:t>;}</a:t>
            </a:r>
          </a:p>
          <a:p>
            <a:r>
              <a:rPr lang="en-US" dirty="0" smtClean="0"/>
              <a:t>Use M </a:t>
            </a:r>
            <a:r>
              <a:rPr lang="en-US" smtClean="0"/>
              <a:t>to obtain the address </a:t>
            </a:r>
            <a:r>
              <a:rPr lang="en-US" dirty="0" smtClean="0"/>
              <a:t>just before B2 </a:t>
            </a:r>
            <a:r>
              <a:rPr lang="en-US" smtClean="0"/>
              <a:t>code starts being generated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25791" y="2332038"/>
            <a:ext cx="4251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>
                <a:sym typeface="Math C" pitchFamily="2" charset="2"/>
              </a:rPr>
              <a:t>B1</a:t>
            </a: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16634" y="2327275"/>
            <a:ext cx="3850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or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08288" y="15240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18743" y="2336800"/>
            <a:ext cx="37782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M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500978" y="2371725"/>
            <a:ext cx="5094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B2</a:t>
            </a: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  <a:stCxn id="7" idx="2"/>
            <a:endCxn id="5" idx="0"/>
          </p:cNvCxnSpPr>
          <p:nvPr/>
        </p:nvCxnSpPr>
        <p:spPr bwMode="auto">
          <a:xfrm flipH="1">
            <a:off x="2038349" y="1893332"/>
            <a:ext cx="1930400" cy="43870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  <a:stCxn id="7" idx="2"/>
            <a:endCxn id="6" idx="0"/>
          </p:cNvCxnSpPr>
          <p:nvPr/>
        </p:nvCxnSpPr>
        <p:spPr bwMode="auto">
          <a:xfrm flipH="1">
            <a:off x="3409155" y="1893332"/>
            <a:ext cx="559594" cy="43394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3968749" y="1893332"/>
            <a:ext cx="138907" cy="443468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3968749" y="1893332"/>
            <a:ext cx="2786940" cy="47839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978383" y="3205163"/>
            <a:ext cx="2728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>
                <a:sym typeface="Math A" pitchFamily="18" charset="2"/>
              </a:rPr>
              <a:t></a:t>
            </a:r>
            <a:endParaRPr lang="en-US"/>
          </a:p>
        </p:txBody>
      </p:sp>
      <p:cxnSp>
        <p:nvCxnSpPr>
          <p:cNvPr id="15" name="Straight Arrow Connector 14"/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4107656" y="2706688"/>
            <a:ext cx="7143" cy="498475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6" name="Isosceles Triangle 15"/>
          <p:cNvSpPr>
            <a:spLocks noChangeArrowheads="1"/>
          </p:cNvSpPr>
          <p:nvPr/>
        </p:nvSpPr>
        <p:spPr bwMode="auto">
          <a:xfrm>
            <a:off x="1046956" y="2717800"/>
            <a:ext cx="1960562" cy="156368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547901"/>
            </a:solidFill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17" name="Isosceles Triangle 16"/>
          <p:cNvSpPr>
            <a:spLocks noChangeArrowheads="1"/>
          </p:cNvSpPr>
          <p:nvPr/>
        </p:nvSpPr>
        <p:spPr bwMode="auto">
          <a:xfrm>
            <a:off x="5387181" y="2763838"/>
            <a:ext cx="2709862" cy="110807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547901"/>
            </a:solidFill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</a:t>
            </a:r>
            <a:r>
              <a:rPr lang="en-US" smtClean="0"/>
              <a:t>200 and </a:t>
            </a:r>
            <a:r>
              <a:rPr lang="en-US" dirty="0" smtClean="0"/>
              <a:t>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33252"/>
              </p:ext>
            </p:extLst>
          </p:nvPr>
        </p:nvGraphicFramePr>
        <p:xfrm>
          <a:off x="1172082" y="5943600"/>
          <a:ext cx="660031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943"/>
                <a:gridCol w="4901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= makeList(nextInstr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B.falseList</a:t>
                      </a:r>
                      <a:r>
                        <a:rPr lang="en-US" sz="1600" baseline="0" smtClean="0"/>
                        <a:t> = makeList(nextInstr+1</a:t>
                      </a:r>
                      <a:r>
                        <a:rPr lang="en-US" sz="1600" baseline="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</a:t>
                      </a:r>
                      <a:r>
                        <a:rPr lang="en-US" sz="1600" baseline="0" smtClean="0"/>
                        <a:t>’ id1.var </a:t>
                      </a:r>
                      <a:r>
                        <a:rPr lang="en-US" sz="1600" baseline="0" err="1" smtClean="0"/>
                        <a:t>relop</a:t>
                      </a:r>
                      <a:r>
                        <a:rPr lang="en-US" sz="1600" baseline="0" smtClean="0"/>
                        <a:t> id2.var </a:t>
                      </a:r>
                      <a:r>
                        <a:rPr lang="en-US" sz="1600" baseline="0" dirty="0" smtClean="0"/>
                        <a:t>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104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54" idx="2"/>
            <a:endCxn id="104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18977"/>
              </p:ext>
            </p:extLst>
          </p:nvPr>
        </p:nvGraphicFramePr>
        <p:xfrm>
          <a:off x="838200" y="6096000"/>
          <a:ext cx="73152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411"/>
                <a:gridCol w="5922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1" name="Straight Arrow Connector 50"/>
          <p:cNvCxnSpPr>
            <a:endCxn id="49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35518"/>
              </p:ext>
            </p:extLst>
          </p:nvPr>
        </p:nvGraphicFramePr>
        <p:xfrm>
          <a:off x="1172082" y="5943600"/>
          <a:ext cx="660031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943"/>
                <a:gridCol w="4901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= makeList(nextInstr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B.falseList</a:t>
                      </a:r>
                      <a:r>
                        <a:rPr lang="en-US" sz="1600" baseline="0" smtClean="0"/>
                        <a:t> = makeList(nextInstr+1</a:t>
                      </a:r>
                      <a:r>
                        <a:rPr lang="en-US" sz="1600" baseline="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</a:t>
                      </a:r>
                      <a:r>
                        <a:rPr lang="en-US" sz="1600" baseline="0" smtClean="0"/>
                        <a:t>’ id1.var </a:t>
                      </a:r>
                      <a:r>
                        <a:rPr lang="en-US" sz="1600" baseline="0" err="1" smtClean="0"/>
                        <a:t>relop</a:t>
                      </a:r>
                      <a:r>
                        <a:rPr lang="en-US" sz="1600" baseline="0" smtClean="0"/>
                        <a:t> id2.var </a:t>
                      </a:r>
                      <a:r>
                        <a:rPr lang="en-US" sz="1600" baseline="0" dirty="0" smtClean="0"/>
                        <a:t>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676400" y="5218068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</a:t>
            </a:r>
            <a:r>
              <a:rPr lang="en-US" smtClean="0"/>
              <a:t>inside a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Lexical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FFFF00"/>
                </a:solidFill>
                <a:latin typeface="Tahoma" pitchFamily="34" charset="0"/>
              </a:rPr>
              <a:t>Syntax 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1447800"/>
            <a:ext cx="4134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&lt;ID,1&gt; &lt;=&gt; &lt;ID,2&gt; &lt;+&gt; &lt;ID,3&gt; &lt;*&gt; &lt;60&gt;</a:t>
            </a:r>
          </a:p>
        </p:txBody>
      </p:sp>
      <p:sp>
        <p:nvSpPr>
          <p:cNvPr id="3" name="Down Arrow 2"/>
          <p:cNvSpPr/>
          <p:nvPr/>
        </p:nvSpPr>
        <p:spPr>
          <a:xfrm>
            <a:off x="6102869" y="1905000"/>
            <a:ext cx="295275" cy="304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29635" y="5486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86200" y="333343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030551" y="24384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77" name="Straight Connector 76"/>
          <p:cNvCxnSpPr>
            <a:stCxn id="76" idx="2"/>
            <a:endCxn id="71" idx="0"/>
          </p:cNvCxnSpPr>
          <p:nvPr/>
        </p:nvCxnSpPr>
        <p:spPr>
          <a:xfrm flipH="1">
            <a:off x="4267876" y="2807732"/>
            <a:ext cx="914319" cy="525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111368" y="54980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89" name="Straight Connector 88"/>
          <p:cNvCxnSpPr>
            <a:stCxn id="111" idx="2"/>
            <a:endCxn id="83" idx="0"/>
          </p:cNvCxnSpPr>
          <p:nvPr/>
        </p:nvCxnSpPr>
        <p:spPr>
          <a:xfrm flipH="1">
            <a:off x="6493044" y="4712732"/>
            <a:ext cx="517058" cy="785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081927" y="43434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93" name="Straight Connector 92"/>
          <p:cNvCxnSpPr>
            <a:stCxn id="76" idx="2"/>
            <a:endCxn id="101" idx="0"/>
          </p:cNvCxnSpPr>
          <p:nvPr/>
        </p:nvCxnSpPr>
        <p:spPr>
          <a:xfrm>
            <a:off x="5182195" y="2807732"/>
            <a:ext cx="1068312" cy="525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098863" y="333343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03" name="Straight Connector 102"/>
          <p:cNvCxnSpPr>
            <a:stCxn id="101" idx="2"/>
            <a:endCxn id="90" idx="0"/>
          </p:cNvCxnSpPr>
          <p:nvPr/>
        </p:nvCxnSpPr>
        <p:spPr>
          <a:xfrm flipH="1">
            <a:off x="5470816" y="3702766"/>
            <a:ext cx="779691" cy="64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856053" y="4343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112" name="Straight Connector 111"/>
          <p:cNvCxnSpPr>
            <a:stCxn id="111" idx="2"/>
            <a:endCxn id="25" idx="0"/>
          </p:cNvCxnSpPr>
          <p:nvPr/>
        </p:nvCxnSpPr>
        <p:spPr>
          <a:xfrm>
            <a:off x="7010102" y="4712732"/>
            <a:ext cx="932091" cy="7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2"/>
            <a:endCxn id="111" idx="0"/>
          </p:cNvCxnSpPr>
          <p:nvPr/>
        </p:nvCxnSpPr>
        <p:spPr>
          <a:xfrm>
            <a:off x="6250507" y="3702766"/>
            <a:ext cx="759595" cy="64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75884" y="239446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AST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05200" y="2394466"/>
            <a:ext cx="5029200" cy="36253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47967"/>
              </p:ext>
            </p:extLst>
          </p:nvPr>
        </p:nvGraphicFramePr>
        <p:xfrm>
          <a:off x="281304" y="2860040"/>
          <a:ext cx="2538096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7668"/>
                <a:gridCol w="903605"/>
                <a:gridCol w="622618"/>
                <a:gridCol w="6242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initial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24384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symbol table</a:t>
            </a:r>
            <a:endParaRPr lang="en-US" dirty="0"/>
          </a:p>
        </p:txBody>
      </p:sp>
      <p:cxnSp>
        <p:nvCxnSpPr>
          <p:cNvPr id="17" name="Curved Connector 16"/>
          <p:cNvCxnSpPr>
            <a:stCxn id="71" idx="1"/>
          </p:cNvCxnSpPr>
          <p:nvPr/>
        </p:nvCxnSpPr>
        <p:spPr>
          <a:xfrm rot="10800000">
            <a:off x="2819400" y="3333434"/>
            <a:ext cx="1066800" cy="18466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0" idx="1"/>
          </p:cNvCxnSpPr>
          <p:nvPr/>
        </p:nvCxnSpPr>
        <p:spPr>
          <a:xfrm rot="10800000">
            <a:off x="2819399" y="3810002"/>
            <a:ext cx="2262528" cy="71806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83" idx="1"/>
          </p:cNvCxnSpPr>
          <p:nvPr/>
        </p:nvCxnSpPr>
        <p:spPr>
          <a:xfrm rot="10800000">
            <a:off x="2819400" y="4169036"/>
            <a:ext cx="3291969" cy="151369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04800" y="4712732"/>
            <a:ext cx="2133600" cy="19166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 </a:t>
            </a:r>
            <a:r>
              <a:rPr lang="en-US" dirty="0">
                <a:sym typeface="Math C"/>
              </a:rPr>
              <a:t> ID = E</a:t>
            </a:r>
          </a:p>
          <a:p>
            <a:r>
              <a:rPr lang="en-US" dirty="0">
                <a:sym typeface="Math C"/>
              </a:rPr>
              <a:t>E  ID </a:t>
            </a:r>
          </a:p>
          <a:p>
            <a:r>
              <a:rPr lang="en-US" dirty="0">
                <a:sym typeface="Math C"/>
              </a:rPr>
              <a:t>     |    E + E</a:t>
            </a:r>
          </a:p>
          <a:p>
            <a:r>
              <a:rPr lang="en-US" dirty="0">
                <a:sym typeface="Math C"/>
              </a:rPr>
              <a:t>     |    E * E</a:t>
            </a:r>
          </a:p>
          <a:p>
            <a:r>
              <a:rPr lang="en-US" dirty="0">
                <a:sym typeface="Math C"/>
              </a:rPr>
              <a:t>     |    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5218068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87307"/>
              </p:ext>
            </p:extLst>
          </p:nvPr>
        </p:nvGraphicFramePr>
        <p:xfrm>
          <a:off x="838200" y="6096000"/>
          <a:ext cx="73152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411"/>
                <a:gridCol w="5922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5218068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33502"/>
              </p:ext>
            </p:extLst>
          </p:nvPr>
        </p:nvGraphicFramePr>
        <p:xfrm>
          <a:off x="1172082" y="5943600"/>
          <a:ext cx="660031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943"/>
                <a:gridCol w="4901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= makeList(nextInstr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B.falseList</a:t>
                      </a:r>
                      <a:r>
                        <a:rPr lang="en-US" sz="1600" baseline="0" smtClean="0"/>
                        <a:t> = makeList(nextInstr+1</a:t>
                      </a:r>
                      <a:r>
                        <a:rPr lang="en-US" sz="1600" baseline="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</a:t>
                      </a:r>
                      <a:r>
                        <a:rPr lang="en-US" sz="1600" baseline="0" smtClean="0"/>
                        <a:t>’ id1.var </a:t>
                      </a:r>
                      <a:r>
                        <a:rPr lang="en-US" sz="1600" baseline="0" err="1" smtClean="0"/>
                        <a:t>relop</a:t>
                      </a:r>
                      <a:r>
                        <a:rPr lang="en-US" sz="1600" baseline="0" smtClean="0"/>
                        <a:t> id2.var </a:t>
                      </a:r>
                      <a:r>
                        <a:rPr lang="en-US" sz="1600" baseline="0" dirty="0" smtClean="0"/>
                        <a:t>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378428" y="5325962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05026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47800" y="5218068"/>
            <a:ext cx="230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78428" y="5325962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05026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15345"/>
              </p:ext>
            </p:extLst>
          </p:nvPr>
        </p:nvGraphicFramePr>
        <p:xfrm>
          <a:off x="1752600" y="5958840"/>
          <a:ext cx="592359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4818"/>
                <a:gridCol w="4208780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smtClean="0">
                          <a:sym typeface="Math C"/>
                        </a:rPr>
                        <a:t>B1</a:t>
                      </a:r>
                      <a:r>
                        <a:rPr lang="en-US" sz="1600" baseline="0" smtClean="0">
                          <a:sym typeface="Math C"/>
                        </a:rPr>
                        <a:t> and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backpatch(B1.trueList,M.instr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B2.trueList;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B.falseList = merge(B1.falseList,B2.falseList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111893" y="2227255"/>
            <a:ext cx="152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150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47800" y="5218068"/>
            <a:ext cx="230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78428" y="5325962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05026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111893" y="2227255"/>
            <a:ext cx="152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80753"/>
              </p:ext>
            </p:extLst>
          </p:nvPr>
        </p:nvGraphicFramePr>
        <p:xfrm>
          <a:off x="1676400" y="5943600"/>
          <a:ext cx="5698539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4059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backpatch(B1.falseList,M.instr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merge(B1.trueList,B2.trueList);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B.falseList = B2.falseList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181120" y="147336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{100,104}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x&lt;150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909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x&lt;150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x&lt;150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3317" y="5181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Before backpatching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8417" y="5201752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After backpatching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the production</a:t>
            </a:r>
            <a:br>
              <a:rPr lang="en-US" dirty="0" smtClean="0"/>
            </a:br>
            <a:r>
              <a:rPr lang="en-US" dirty="0" smtClean="0"/>
              <a:t>B </a:t>
            </a:r>
            <a:r>
              <a:rPr lang="en-US" dirty="0" smtClean="0">
                <a:sym typeface="Math C"/>
              </a:rPr>
              <a:t> </a:t>
            </a:r>
            <a:r>
              <a:rPr lang="en-US" smtClean="0">
                <a:sym typeface="Math C"/>
              </a:rPr>
              <a:t>B1 and </a:t>
            </a:r>
            <a:r>
              <a:rPr lang="en-US" dirty="0" smtClean="0">
                <a:sym typeface="Math C"/>
              </a:rPr>
              <a:t>M B2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4288" y="5194195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After backpatching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the production</a:t>
            </a:r>
            <a:br>
              <a:rPr lang="en-US" dirty="0" smtClean="0"/>
            </a:br>
            <a:r>
              <a:rPr lang="en-US" dirty="0" smtClean="0"/>
              <a:t>B </a:t>
            </a:r>
            <a:r>
              <a:rPr lang="en-US" dirty="0" smtClean="0">
                <a:sym typeface="Math C"/>
              </a:rPr>
              <a:t> B1 or M 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Backpatching for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99415"/>
              </p:ext>
            </p:extLst>
          </p:nvPr>
        </p:nvGraphicFramePr>
        <p:xfrm>
          <a:off x="304800" y="1219200"/>
          <a:ext cx="8610600" cy="551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semantic</a:t>
                      </a:r>
                      <a:r>
                        <a:rPr lang="en-US" sz="1600" baseline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if (B) M 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backpatch(B.trueList,M.instr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>= merge(B.falseList,S1.nextList</a:t>
                      </a:r>
                      <a:r>
                        <a:rPr lang="en-US" sz="1600" baseline="0" dirty="0" smtClean="0"/>
                        <a:t>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if (B) M1 S1 N else M2 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backpatch(B.trueList,M1.instr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backpatch(B.falseList,M2.instr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temp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merge(S1.nextList,N.nextList);</a:t>
                      </a:r>
                      <a:endParaRPr lang="en-US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S.nextList</a:t>
                      </a:r>
                      <a:r>
                        <a:rPr lang="en-US" sz="1600" baseline="0" dirty="0" smtClean="0"/>
                        <a:t> = merge(temp,S2.nextList);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while M1 (B) M2 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backpatch(S1.nextList,M1.instr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backpatch(B.trueList,M2.instr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>= B.falseList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’ M1.instr);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{ L 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L.nextList</a:t>
                      </a:r>
                      <a:r>
                        <a:rPr lang="en-US" sz="1600" dirty="0" smtClean="0"/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smtClean="0">
                          <a:sym typeface="Math C"/>
                        </a:rPr>
                        <a:t>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dirty="0" smtClean="0"/>
                        <a:t> = null;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N.nextList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smtClean="0"/>
                        <a:t>= makeList(nextInstr</a:t>
                      </a:r>
                      <a:r>
                        <a:rPr lang="en-US" sz="1600" dirty="0" smtClean="0"/>
                        <a:t>);</a:t>
                      </a:r>
                      <a:r>
                        <a:rPr lang="en-US" sz="1600" baseline="0" dirty="0" smtClean="0"/>
                        <a:t>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</a:t>
                      </a:r>
                      <a:r>
                        <a:rPr lang="en-US" sz="1600" baseline="0" dirty="0" smtClean="0">
                          <a:sym typeface="Math C"/>
                        </a:rPr>
                        <a:t> M 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backpatch(L1.nextList,M.instr</a:t>
                      </a:r>
                      <a:r>
                        <a:rPr lang="en-US" sz="1600" dirty="0" smtClean="0"/>
                        <a:t>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S.nextList</a:t>
                      </a:r>
                      <a:r>
                        <a:rPr lang="en-US" sz="1600" dirty="0" smtClean="0"/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S.nextList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9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6858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(x &lt; 150 or x &gt; </a:t>
            </a:r>
            <a:r>
              <a:rPr lang="en-US" smtClean="0"/>
              <a:t>200 and </a:t>
            </a:r>
            <a:r>
              <a:rPr lang="en-US" dirty="0" smtClean="0"/>
              <a:t>x != y) y=200;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066800"/>
            <a:ext cx="8534400" cy="5070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881564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3020007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4015164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4015164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4015164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613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410992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410992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410992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5368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334792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334792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334792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3020007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817903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2250896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389339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389339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389339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2250896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302000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2250896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302000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2250896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319964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389339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389339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389339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389339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982428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982428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982428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906228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906228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906228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698696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389339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695112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150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1581" y="2235782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63545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47800" y="5487764"/>
            <a:ext cx="230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4259897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922453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689296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963117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78428" y="5595658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319964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84816" y="2881507"/>
            <a:ext cx="152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181120" y="1743064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{100,104}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4302"/>
              </p:ext>
            </p:extLst>
          </p:nvPr>
        </p:nvGraphicFramePr>
        <p:xfrm>
          <a:off x="1792065" y="6203022"/>
          <a:ext cx="5559870" cy="57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315"/>
                <a:gridCol w="4059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if (B) M 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backpatch(B.trueList,M.instr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>= merge(B.falseList,S1.nextList</a:t>
                      </a:r>
                      <a:r>
                        <a:rPr lang="en-US" sz="1600" baseline="0" dirty="0" smtClean="0"/>
                        <a:t>);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5653820" y="1310475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if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5" idx="1"/>
            <a:endCxn id="8" idx="0"/>
          </p:cNvCxnSpPr>
          <p:nvPr/>
        </p:nvCxnSpPr>
        <p:spPr>
          <a:xfrm flipH="1">
            <a:off x="3903786" y="1495141"/>
            <a:ext cx="1750034" cy="386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3"/>
            <a:endCxn id="35" idx="0"/>
          </p:cNvCxnSpPr>
          <p:nvPr/>
        </p:nvCxnSpPr>
        <p:spPr>
          <a:xfrm>
            <a:off x="5974742" y="1495141"/>
            <a:ext cx="1715476" cy="319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85675" y="1814345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2" name="TextBox 5"/>
          <p:cNvSpPr txBox="1">
            <a:spLocks noChangeArrowheads="1"/>
          </p:cNvSpPr>
          <p:nvPr/>
        </p:nvSpPr>
        <p:spPr bwMode="auto">
          <a:xfrm>
            <a:off x="5826372" y="1905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65" idx="2"/>
            <a:endCxn id="72" idx="0"/>
          </p:cNvCxnSpPr>
          <p:nvPr/>
        </p:nvCxnSpPr>
        <p:spPr>
          <a:xfrm>
            <a:off x="5814281" y="1679807"/>
            <a:ext cx="223105" cy="225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5826304" y="2389395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72" idx="2"/>
            <a:endCxn id="77" idx="0"/>
          </p:cNvCxnSpPr>
          <p:nvPr/>
        </p:nvCxnSpPr>
        <p:spPr>
          <a:xfrm flipH="1">
            <a:off x="6037318" y="2274332"/>
            <a:ext cx="68" cy="11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48400" y="192670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106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021623" y="1108257"/>
            <a:ext cx="22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S.nextList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x&lt;150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106: y = 200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6488" y="5194195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After backpatching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the production</a:t>
            </a:r>
            <a:br>
              <a:rPr lang="en-US" dirty="0" smtClean="0"/>
            </a:br>
            <a:r>
              <a:rPr lang="en-US" dirty="0" smtClean="0"/>
              <a:t>B </a:t>
            </a:r>
            <a:r>
              <a:rPr lang="en-US" dirty="0" smtClean="0">
                <a:sym typeface="Math C"/>
              </a:rPr>
              <a:t> B1 or M B2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x&lt;150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106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106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106: y = 200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3688" y="5194195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After backpatching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the production</a:t>
            </a:r>
            <a:br>
              <a:rPr lang="en-US" dirty="0" smtClean="0"/>
            </a:br>
            <a:r>
              <a:rPr lang="en-US" dirty="0"/>
              <a:t>S </a:t>
            </a:r>
            <a:r>
              <a:rPr lang="en-US" dirty="0">
                <a:sym typeface="Math C"/>
              </a:rPr>
              <a:t> if (B) M </a:t>
            </a:r>
            <a:r>
              <a:rPr lang="en-US" dirty="0" smtClean="0">
                <a:sym typeface="Math C"/>
              </a:rPr>
              <a:t>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7772400" cy="1569240"/>
          </a:xfrm>
        </p:spPr>
        <p:txBody>
          <a:bodyPr/>
          <a:lstStyle/>
          <a:p>
            <a:r>
              <a:rPr lang="en-US" dirty="0" smtClean="0"/>
              <a:t>we will </a:t>
            </a:r>
            <a:r>
              <a:rPr lang="en-US" smtClean="0"/>
              <a:t>see handling </a:t>
            </a:r>
            <a:r>
              <a:rPr lang="en-US" dirty="0" smtClean="0"/>
              <a:t>of </a:t>
            </a:r>
            <a:r>
              <a:rPr lang="en-US" smtClean="0"/>
              <a:t>procedure calls </a:t>
            </a:r>
            <a:r>
              <a:rPr lang="en-US" dirty="0" smtClean="0"/>
              <a:t>in much </a:t>
            </a:r>
            <a:r>
              <a:rPr lang="en-US" smtClean="0"/>
              <a:t>more detail later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905000"/>
            <a:ext cx="25146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 </a:t>
            </a:r>
            <a:r>
              <a:rPr lang="en-US" smtClean="0"/>
              <a:t>= f(a[i</a:t>
            </a:r>
            <a:r>
              <a:rPr lang="en-US" dirty="0" smtClean="0"/>
              <a:t>]);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33800" y="1905000"/>
            <a:ext cx="48006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t1 = i * 4</a:t>
            </a:r>
          </a:p>
          <a:p>
            <a:r>
              <a:rPr lang="en-US" dirty="0" smtClean="0"/>
              <a:t>t2 </a:t>
            </a:r>
            <a:r>
              <a:rPr lang="en-US" smtClean="0"/>
              <a:t>= a[t1</a:t>
            </a:r>
            <a:r>
              <a:rPr lang="en-US" dirty="0" smtClean="0"/>
              <a:t>] // </a:t>
            </a:r>
            <a:r>
              <a:rPr lang="en-US" smtClean="0"/>
              <a:t>could have expanded this as </a:t>
            </a:r>
            <a:r>
              <a:rPr lang="en-US" dirty="0" smtClean="0"/>
              <a:t>well </a:t>
            </a:r>
          </a:p>
          <a:p>
            <a:r>
              <a:rPr lang="en-US" smtClean="0">
                <a:solidFill>
                  <a:srgbClr val="FFFF00"/>
                </a:solidFill>
              </a:rPr>
              <a:t>param</a:t>
            </a:r>
            <a:r>
              <a:rPr lang="en-US" smtClean="0"/>
              <a:t> </a:t>
            </a:r>
            <a:r>
              <a:rPr lang="en-US" dirty="0" smtClean="0"/>
              <a:t>t2</a:t>
            </a:r>
          </a:p>
          <a:p>
            <a:r>
              <a:rPr lang="en-US" dirty="0" smtClean="0"/>
              <a:t>t3 </a:t>
            </a:r>
            <a:r>
              <a:rPr lang="en-US" smtClean="0"/>
              <a:t>= </a:t>
            </a:r>
            <a:r>
              <a:rPr lang="en-US" smtClean="0">
                <a:solidFill>
                  <a:srgbClr val="FFFF00"/>
                </a:solidFill>
              </a:rPr>
              <a:t>call</a:t>
            </a:r>
            <a:r>
              <a:rPr lang="en-US" smtClean="0"/>
              <a:t> </a:t>
            </a:r>
            <a:r>
              <a:rPr lang="en-US" dirty="0" smtClean="0"/>
              <a:t>f, 1</a:t>
            </a:r>
          </a:p>
          <a:p>
            <a:r>
              <a:rPr lang="en-US" dirty="0" smtClean="0"/>
              <a:t>n = t3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7772400" cy="2621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function type: return type, type </a:t>
            </a:r>
            <a:r>
              <a:rPr lang="en-US" smtClean="0"/>
              <a:t>of formal parameters</a:t>
            </a:r>
            <a:endParaRPr lang="en-US" dirty="0" smtClean="0"/>
          </a:p>
          <a:p>
            <a:pPr lvl="1"/>
            <a:r>
              <a:rPr lang="en-US" smtClean="0"/>
              <a:t>within an </a:t>
            </a:r>
            <a:r>
              <a:rPr lang="en-US" dirty="0" smtClean="0"/>
              <a:t>expression </a:t>
            </a:r>
            <a:r>
              <a:rPr lang="en-US" smtClean="0"/>
              <a:t>function treated like any other operator</a:t>
            </a:r>
            <a:endParaRPr lang="en-US" dirty="0" smtClean="0"/>
          </a:p>
          <a:p>
            <a:r>
              <a:rPr lang="en-US" smtClean="0"/>
              <a:t>symbol table</a:t>
            </a:r>
            <a:endParaRPr lang="en-US" dirty="0" smtClean="0"/>
          </a:p>
          <a:p>
            <a:pPr lvl="1"/>
            <a:r>
              <a:rPr lang="en-US" smtClean="0"/>
              <a:t>parameter names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45720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define T id (F) { S }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 | T id, F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return E; | …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2000" smtClean="0">
                <a:latin typeface="Courier New" pitchFamily="49" charset="0"/>
                <a:cs typeface="Courier New" pitchFamily="49" charset="0"/>
                <a:sym typeface="Math C"/>
              </a:rPr>
              <a:t>id (A)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| … </a:t>
            </a:r>
          </a:p>
          <a:p>
            <a:r>
              <a:rPr lang="en-US" sz="2000" smtClean="0"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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| E</a:t>
            </a:r>
            <a:r>
              <a:rPr lang="en-US" sz="2000" smtClean="0">
                <a:latin typeface="Courier New" pitchFamily="49" charset="0"/>
                <a:cs typeface="Courier New" pitchFamily="49" charset="0"/>
                <a:sym typeface="Symbol"/>
              </a:rPr>
              <a:t>, A</a:t>
            </a:r>
            <a:endParaRPr lang="en-US" sz="2000" dirty="0" smtClean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48400" y="2895600"/>
            <a:ext cx="1905000" cy="609600"/>
          </a:xfrm>
          <a:prstGeom prst="wedgeRectCallout">
            <a:avLst>
              <a:gd name="adj1" fmla="val -196965"/>
              <a:gd name="adj2" fmla="val -61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248400" y="2133600"/>
            <a:ext cx="1905000" cy="609600"/>
          </a:xfrm>
          <a:prstGeom prst="wedgeRectCallout">
            <a:avLst>
              <a:gd name="adj1" fmla="val -173560"/>
              <a:gd name="adj2" fmla="val 11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Problem </a:t>
            </a:r>
            <a:r>
              <a:rPr lang="en-US" sz="3400" dirty="0"/>
              <a:t>3.8 from </a:t>
            </a:r>
            <a:r>
              <a:rPr lang="en-US" sz="3400" dirty="0" smtClean="0"/>
              <a:t>[</a:t>
            </a:r>
            <a:r>
              <a:rPr lang="en-US" sz="3400" dirty="0" err="1" smtClean="0"/>
              <a:t>Appel</a:t>
            </a:r>
            <a:r>
              <a:rPr lang="en-US" sz="3400" dirty="0"/>
              <a:t>]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A </a:t>
            </a:r>
            <a:r>
              <a:rPr lang="en-US" sz="2400" dirty="0"/>
              <a:t>simple left-recursive </a:t>
            </a:r>
            <a:r>
              <a:rPr lang="en-US" sz="2400" dirty="0" smtClean="0"/>
              <a:t>grammar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smtClean="0"/>
              <a:t>E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/>
              <a:t>+ </a:t>
            </a:r>
            <a:r>
              <a:rPr lang="en-US" sz="2400" dirty="0" smtClean="0"/>
              <a:t>id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smtClean="0"/>
              <a:t>E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id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A </a:t>
            </a:r>
            <a:r>
              <a:rPr lang="en-US" sz="2400" dirty="0"/>
              <a:t>simple right-recursive </a:t>
            </a:r>
            <a:r>
              <a:rPr lang="en-US" sz="2400" dirty="0" smtClean="0"/>
              <a:t>grammar accepting </a:t>
            </a:r>
            <a:r>
              <a:rPr lang="en-US" sz="2400" dirty="0"/>
              <a:t>the </a:t>
            </a:r>
            <a:r>
              <a:rPr lang="en-US" sz="2400" dirty="0" smtClean="0"/>
              <a:t>same language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smtClean="0"/>
              <a:t>E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id </a:t>
            </a:r>
            <a:r>
              <a:rPr lang="en-US" sz="2400" dirty="0"/>
              <a:t>+ </a:t>
            </a:r>
            <a:r>
              <a:rPr lang="en-US" sz="2400" dirty="0" smtClean="0"/>
              <a:t>E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smtClean="0"/>
              <a:t>E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id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Which </a:t>
            </a:r>
            <a:r>
              <a:rPr lang="en-US" sz="2400" dirty="0" smtClean="0"/>
              <a:t>has </a:t>
            </a:r>
            <a:r>
              <a:rPr lang="en-US" sz="2400" dirty="0"/>
              <a:t>better </a:t>
            </a:r>
            <a:r>
              <a:rPr lang="en-US" sz="2400" dirty="0" smtClean="0"/>
              <a:t>behavior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FF00"/>
                </a:solidFill>
              </a:rPr>
              <a:t>shift-reduce </a:t>
            </a:r>
            <a:r>
              <a:rPr lang="en-US" sz="2400" dirty="0" smtClean="0">
                <a:solidFill>
                  <a:srgbClr val="FFFF00"/>
                </a:solidFill>
              </a:rPr>
              <a:t>parsing</a:t>
            </a:r>
            <a:r>
              <a:rPr lang="en-US" sz="2400" dirty="0"/>
              <a:t>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5A34-0B89-4376-A7D9-C1F6E12F0891}" type="slidenum">
              <a:rPr lang="he-IL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pick an intermediate representation</a:t>
            </a:r>
            <a:endParaRPr lang="en-US" dirty="0" smtClean="0"/>
          </a:p>
          <a:p>
            <a:r>
              <a:rPr lang="en-US" smtClean="0"/>
              <a:t>translate </a:t>
            </a:r>
            <a:r>
              <a:rPr lang="en-US" dirty="0" smtClean="0"/>
              <a:t>expressions</a:t>
            </a:r>
          </a:p>
          <a:p>
            <a:r>
              <a:rPr lang="en-US" smtClean="0"/>
              <a:t>use a symbol table </a:t>
            </a:r>
            <a:r>
              <a:rPr lang="en-US" dirty="0" smtClean="0"/>
              <a:t>to </a:t>
            </a:r>
            <a:r>
              <a:rPr lang="en-US" smtClean="0"/>
              <a:t>implement declarations</a:t>
            </a:r>
            <a:endParaRPr lang="en-US" dirty="0" smtClean="0"/>
          </a:p>
          <a:p>
            <a:r>
              <a:rPr lang="en-US" smtClean="0"/>
              <a:t>generate </a:t>
            </a:r>
            <a:r>
              <a:rPr lang="en-US" dirty="0" smtClean="0"/>
              <a:t>jumping code </a:t>
            </a:r>
            <a:r>
              <a:rPr lang="en-US" smtClean="0"/>
              <a:t>for boolean </a:t>
            </a:r>
            <a:r>
              <a:rPr lang="en-US" dirty="0" smtClean="0"/>
              <a:t>expressions</a:t>
            </a:r>
          </a:p>
          <a:p>
            <a:pPr lvl="1"/>
            <a:r>
              <a:rPr lang="en-US" smtClean="0"/>
              <a:t>value </a:t>
            </a:r>
            <a:r>
              <a:rPr lang="en-US" dirty="0" smtClean="0"/>
              <a:t>of the expression is implicit in the </a:t>
            </a:r>
            <a:r>
              <a:rPr lang="en-US" smtClean="0"/>
              <a:t>control location</a:t>
            </a:r>
            <a:endParaRPr lang="en-US" dirty="0" smtClean="0"/>
          </a:p>
          <a:p>
            <a:r>
              <a:rPr lang="en-US" smtClean="0"/>
              <a:t>backpatching</a:t>
            </a:r>
            <a:endParaRPr lang="en-US" dirty="0" smtClean="0"/>
          </a:p>
          <a:p>
            <a:pPr lvl="1"/>
            <a:r>
              <a:rPr lang="en-US" smtClean="0"/>
              <a:t>a </a:t>
            </a:r>
            <a:r>
              <a:rPr lang="en-US" dirty="0" smtClean="0"/>
              <a:t>technique </a:t>
            </a:r>
            <a:r>
              <a:rPr lang="en-US" smtClean="0"/>
              <a:t>for generating </a:t>
            </a:r>
            <a:r>
              <a:rPr lang="en-US" dirty="0" smtClean="0"/>
              <a:t>code </a:t>
            </a:r>
            <a:r>
              <a:rPr lang="en-US" smtClean="0"/>
              <a:t>for boolean expressions and statements </a:t>
            </a:r>
            <a:r>
              <a:rPr lang="en-US" dirty="0" smtClean="0"/>
              <a:t>in </a:t>
            </a:r>
            <a:r>
              <a:rPr lang="en-US" smtClean="0"/>
              <a:t>one pass </a:t>
            </a:r>
            <a:endParaRPr lang="en-US" dirty="0" smtClean="0"/>
          </a:p>
          <a:p>
            <a:pPr lvl="1"/>
            <a:r>
              <a:rPr lang="en-US" smtClean="0"/>
              <a:t>idea: maintain </a:t>
            </a:r>
            <a:r>
              <a:rPr lang="en-US" dirty="0" smtClean="0"/>
              <a:t>lists of incomplete jumps, </a:t>
            </a:r>
            <a:r>
              <a:rPr lang="en-US" smtClean="0"/>
              <a:t>where all </a:t>
            </a:r>
            <a:r>
              <a:rPr lang="en-US" dirty="0" smtClean="0"/>
              <a:t>jumps </a:t>
            </a:r>
            <a:r>
              <a:rPr lang="en-US" smtClean="0"/>
              <a:t>in a list have the same target</a:t>
            </a:r>
            <a:r>
              <a:rPr lang="en-US" dirty="0" smtClean="0"/>
              <a:t>.  When </a:t>
            </a:r>
            <a:r>
              <a:rPr lang="en-US" smtClean="0"/>
              <a:t>the target </a:t>
            </a:r>
            <a:r>
              <a:rPr lang="en-US" dirty="0" smtClean="0"/>
              <a:t>becomes known</a:t>
            </a:r>
            <a:r>
              <a:rPr lang="en-US" smtClean="0"/>
              <a:t>, all </a:t>
            </a:r>
            <a:r>
              <a:rPr lang="en-US" dirty="0" smtClean="0"/>
              <a:t>instructions on its </a:t>
            </a:r>
            <a:r>
              <a:rPr lang="en-US" smtClean="0"/>
              <a:t>list are </a:t>
            </a:r>
            <a:r>
              <a:rPr lang="en-US" dirty="0" smtClean="0"/>
              <a:t>“filled in”.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Activation </a:t>
            </a:r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7150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The stack </a:t>
            </a:r>
            <a:r>
              <a:rPr lang="en-US" sz="1600" dirty="0"/>
              <a:t>never </a:t>
            </a:r>
            <a:r>
              <a:rPr lang="en-US" sz="1600" dirty="0" smtClean="0"/>
              <a:t>has </a:t>
            </a:r>
            <a:r>
              <a:rPr lang="en-US" sz="1600" dirty="0"/>
              <a:t>more </a:t>
            </a:r>
            <a:r>
              <a:rPr lang="en-US" sz="1600" dirty="0" smtClean="0"/>
              <a:t>than </a:t>
            </a:r>
            <a:r>
              <a:rPr lang="en-US" sz="1600" dirty="0"/>
              <a:t>three items on it. In </a:t>
            </a:r>
            <a:r>
              <a:rPr lang="en-US" sz="1600" dirty="0" smtClean="0"/>
              <a:t>general</a:t>
            </a:r>
            <a:r>
              <a:rPr lang="en-US" sz="1600" dirty="0"/>
              <a:t>, with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LR-parsing </a:t>
            </a:r>
            <a:r>
              <a:rPr lang="en-US" sz="1600" dirty="0"/>
              <a:t>of left-recursive </a:t>
            </a:r>
            <a:r>
              <a:rPr lang="en-US" sz="1600" dirty="0" smtClean="0"/>
              <a:t>grammars</a:t>
            </a:r>
            <a:r>
              <a:rPr lang="en-US" sz="1600" dirty="0"/>
              <a:t>, </a:t>
            </a:r>
            <a:r>
              <a:rPr lang="en-US" sz="1600" dirty="0" smtClean="0"/>
              <a:t>an </a:t>
            </a:r>
            <a:r>
              <a:rPr lang="en-US" sz="1600" dirty="0"/>
              <a:t>input string of length O(n)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requires only O(1) </a:t>
            </a:r>
            <a:r>
              <a:rPr lang="en-US" sz="1600" dirty="0" smtClean="0"/>
              <a:t>space </a:t>
            </a:r>
            <a:r>
              <a:rPr lang="en-US" sz="1600" dirty="0"/>
              <a:t>on the </a:t>
            </a:r>
            <a:r>
              <a:rPr lang="en-US" sz="1600" dirty="0" smtClean="0"/>
              <a:t>stack</a:t>
            </a:r>
            <a:r>
              <a:rPr lang="en-US" sz="16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3BCF-2528-4A11-B337-A8F3ED889F26}" type="slidenum">
              <a:rPr lang="he-IL" altLang="en-US"/>
              <a:pPr/>
              <a:t>6</a:t>
            </a:fld>
            <a:endParaRPr lang="en-US" altLang="en-US"/>
          </a:p>
        </p:txBody>
      </p:sp>
      <p:sp>
        <p:nvSpPr>
          <p:cNvPr id="2" name="Rounded Rectangle 1"/>
          <p:cNvSpPr/>
          <p:nvPr/>
        </p:nvSpPr>
        <p:spPr>
          <a:xfrm>
            <a:off x="2971800" y="1313663"/>
            <a:ext cx="3048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E + 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id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313663"/>
            <a:ext cx="175323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Input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dirty="0" err="1"/>
              <a:t>id+id+id+id+id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2209800"/>
            <a:ext cx="4953000" cy="3429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 id </a:t>
            </a:r>
            <a:r>
              <a:rPr lang="en-US" dirty="0"/>
              <a:t>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 id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 id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 id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 + id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21921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302957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left recursive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96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715000"/>
            <a:ext cx="7772400" cy="869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The stack </a:t>
            </a:r>
            <a:r>
              <a:rPr lang="en-US" sz="1600" dirty="0"/>
              <a:t>grows </a:t>
            </a:r>
            <a:r>
              <a:rPr lang="en-US" sz="1600" dirty="0" smtClean="0"/>
              <a:t>as large as </a:t>
            </a:r>
            <a:r>
              <a:rPr lang="en-US" sz="1600" dirty="0"/>
              <a:t>the input string. In </a:t>
            </a:r>
            <a:r>
              <a:rPr lang="en-US" sz="1600" dirty="0" smtClean="0"/>
              <a:t>general</a:t>
            </a:r>
            <a:r>
              <a:rPr lang="en-US" sz="1600" dirty="0"/>
              <a:t>, with </a:t>
            </a:r>
            <a:r>
              <a:rPr lang="en-US" sz="1600" dirty="0" smtClean="0"/>
              <a:t>LR-parsing</a:t>
            </a: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of right-recursive </a:t>
            </a:r>
            <a:r>
              <a:rPr lang="en-US" sz="1600" dirty="0" smtClean="0"/>
              <a:t>grammars</a:t>
            </a:r>
            <a:r>
              <a:rPr lang="en-US" sz="1600" dirty="0"/>
              <a:t>, </a:t>
            </a:r>
            <a:r>
              <a:rPr lang="en-US" sz="1600" dirty="0" smtClean="0"/>
              <a:t>an </a:t>
            </a:r>
            <a:r>
              <a:rPr lang="en-US" sz="1600" dirty="0"/>
              <a:t>input string of length O(n) requires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O(n) </a:t>
            </a:r>
            <a:r>
              <a:rPr lang="en-US" sz="1600" dirty="0" smtClean="0"/>
              <a:t>space </a:t>
            </a:r>
            <a:r>
              <a:rPr lang="en-US" sz="1600" dirty="0"/>
              <a:t>on the </a:t>
            </a:r>
            <a:r>
              <a:rPr lang="en-US" sz="1600" dirty="0" smtClean="0"/>
              <a:t>stack</a:t>
            </a:r>
            <a:r>
              <a:rPr lang="en-US" sz="1600" dirty="0"/>
              <a:t>.</a:t>
            </a:r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A15E-0EFA-4D28-BBF7-1C3C20A9B3E3}" type="slidenum">
              <a:rPr lang="he-IL" altLang="en-US"/>
              <a:pPr/>
              <a:t>7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971800" y="1313663"/>
            <a:ext cx="3048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id </a:t>
            </a:r>
            <a:r>
              <a:rPr lang="en-US" dirty="0"/>
              <a:t>+ </a:t>
            </a:r>
            <a:r>
              <a:rPr lang="en-US" dirty="0" smtClean="0"/>
              <a:t>E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id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1313663"/>
            <a:ext cx="175323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Input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dirty="0" err="1"/>
              <a:t>id+id+id+id+id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2209800"/>
            <a:ext cx="4953000" cy="3429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id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 + 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 + id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 + id + id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 + id + E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id + E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id + E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id + E (reduce)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1921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3946" y="1302957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right recursive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89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</a:t>
            </a:r>
            <a:r>
              <a:rPr lang="en-US" smtClean="0"/>
              <a:t>inside a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Lexical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Syntax 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Sem.</a:t>
            </a: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120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943601" y="1447800"/>
            <a:ext cx="3047998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305800" y="516100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00" y="1752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44" name="Straight Connector 43"/>
          <p:cNvCxnSpPr>
            <a:stCxn id="43" idx="2"/>
            <a:endCxn id="54" idx="0"/>
          </p:cNvCxnSpPr>
          <p:nvPr/>
        </p:nvCxnSpPr>
        <p:spPr>
          <a:xfrm flipH="1">
            <a:off x="6556071" y="2121932"/>
            <a:ext cx="453573" cy="569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37643" y="516100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46" name="Straight Connector 45"/>
          <p:cNvCxnSpPr>
            <a:stCxn id="51" idx="2"/>
            <a:endCxn id="45" idx="0"/>
          </p:cNvCxnSpPr>
          <p:nvPr/>
        </p:nvCxnSpPr>
        <p:spPr>
          <a:xfrm flipH="1">
            <a:off x="7219319" y="4070866"/>
            <a:ext cx="759331" cy="1090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89823" y="370153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48" name="Straight Connector 47"/>
          <p:cNvCxnSpPr>
            <a:stCxn id="43" idx="2"/>
            <a:endCxn id="49" idx="0"/>
          </p:cNvCxnSpPr>
          <p:nvPr/>
        </p:nvCxnSpPr>
        <p:spPr>
          <a:xfrm>
            <a:off x="7009644" y="2121932"/>
            <a:ext cx="585601" cy="569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43601" y="26915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0" name="Straight Connector 49"/>
          <p:cNvCxnSpPr>
            <a:stCxn id="49" idx="2"/>
            <a:endCxn id="47" idx="0"/>
          </p:cNvCxnSpPr>
          <p:nvPr/>
        </p:nvCxnSpPr>
        <p:spPr>
          <a:xfrm flipH="1">
            <a:off x="7078712" y="3060900"/>
            <a:ext cx="516533" cy="64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824601" y="37015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52" name="Straight Connector 51"/>
          <p:cNvCxnSpPr>
            <a:stCxn id="55" idx="2"/>
            <a:endCxn id="42" idx="0"/>
          </p:cNvCxnSpPr>
          <p:nvPr/>
        </p:nvCxnSpPr>
        <p:spPr>
          <a:xfrm flipH="1">
            <a:off x="8518358" y="5029200"/>
            <a:ext cx="5864" cy="131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2"/>
            <a:endCxn id="51" idx="0"/>
          </p:cNvCxnSpPr>
          <p:nvPr/>
        </p:nvCxnSpPr>
        <p:spPr>
          <a:xfrm>
            <a:off x="7595245" y="3060900"/>
            <a:ext cx="383405" cy="64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74395" y="26915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980643" y="465986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inttofloat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7" name="Straight Connector 56"/>
          <p:cNvCxnSpPr>
            <a:stCxn id="51" idx="2"/>
            <a:endCxn id="55" idx="0"/>
          </p:cNvCxnSpPr>
          <p:nvPr/>
        </p:nvCxnSpPr>
        <p:spPr>
          <a:xfrm>
            <a:off x="7978650" y="4070866"/>
            <a:ext cx="545572" cy="589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56484" y="516100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87711" y="26915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19727" y="1752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32" name="Straight Connector 31"/>
          <p:cNvCxnSpPr>
            <a:stCxn id="31" idx="2"/>
            <a:endCxn id="30" idx="0"/>
          </p:cNvCxnSpPr>
          <p:nvPr/>
        </p:nvCxnSpPr>
        <p:spPr>
          <a:xfrm flipH="1">
            <a:off x="2769387" y="2121932"/>
            <a:ext cx="601984" cy="569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38217" y="516100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34" name="Straight Connector 33"/>
          <p:cNvCxnSpPr>
            <a:stCxn id="39" idx="2"/>
            <a:endCxn id="33" idx="0"/>
          </p:cNvCxnSpPr>
          <p:nvPr/>
        </p:nvCxnSpPr>
        <p:spPr>
          <a:xfrm flipH="1">
            <a:off x="3519893" y="4070866"/>
            <a:ext cx="517058" cy="1090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24720" y="370153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36" name="Straight Connector 35"/>
          <p:cNvCxnSpPr>
            <a:stCxn id="31" idx="2"/>
            <a:endCxn id="37" idx="0"/>
          </p:cNvCxnSpPr>
          <p:nvPr/>
        </p:nvCxnSpPr>
        <p:spPr>
          <a:xfrm>
            <a:off x="3371371" y="2121932"/>
            <a:ext cx="360482" cy="569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0209" y="26915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8" name="Straight Connector 37"/>
          <p:cNvCxnSpPr>
            <a:stCxn id="37" idx="2"/>
            <a:endCxn id="35" idx="0"/>
          </p:cNvCxnSpPr>
          <p:nvPr/>
        </p:nvCxnSpPr>
        <p:spPr>
          <a:xfrm flipH="1">
            <a:off x="3113609" y="3060900"/>
            <a:ext cx="618244" cy="64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2902" y="37015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40" name="Straight Connector 39"/>
          <p:cNvCxnSpPr>
            <a:stCxn id="39" idx="2"/>
            <a:endCxn id="29" idx="0"/>
          </p:cNvCxnSpPr>
          <p:nvPr/>
        </p:nvCxnSpPr>
        <p:spPr>
          <a:xfrm>
            <a:off x="4036951" y="4070866"/>
            <a:ext cx="932091" cy="1090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2"/>
            <a:endCxn id="39" idx="0"/>
          </p:cNvCxnSpPr>
          <p:nvPr/>
        </p:nvCxnSpPr>
        <p:spPr>
          <a:xfrm>
            <a:off x="3731853" y="3060900"/>
            <a:ext cx="305098" cy="64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18632" y="15240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AST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2286000" y="1447800"/>
            <a:ext cx="30480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8177583" y="15240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AST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5432871" y="3509967"/>
            <a:ext cx="457200" cy="30003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ular Callout 61"/>
          <p:cNvSpPr/>
          <p:nvPr/>
        </p:nvSpPr>
        <p:spPr>
          <a:xfrm>
            <a:off x="5037866" y="5739893"/>
            <a:ext cx="3877534" cy="465684"/>
          </a:xfrm>
          <a:prstGeom prst="wedgeRoundRectCallout">
            <a:avLst>
              <a:gd name="adj1" fmla="val 32789"/>
              <a:gd name="adj2" fmla="val -2181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coercion: automatic conversion from </a:t>
            </a:r>
            <a:r>
              <a:rPr lang="en-US" sz="1400" dirty="0" err="1" smtClean="0"/>
              <a:t>int</a:t>
            </a:r>
            <a:r>
              <a:rPr lang="en-US" sz="1400" dirty="0" smtClean="0"/>
              <a:t> to float</a:t>
            </a:r>
            <a:br>
              <a:rPr lang="en-US" sz="1400" dirty="0" smtClean="0"/>
            </a:br>
            <a:r>
              <a:rPr lang="en-US" sz="1400" dirty="0" smtClean="0"/>
              <a:t>inserted by the compiler</a:t>
            </a:r>
            <a:endParaRPr lang="en-US" sz="1400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89050"/>
              </p:ext>
            </p:extLst>
          </p:nvPr>
        </p:nvGraphicFramePr>
        <p:xfrm>
          <a:off x="304800" y="3012440"/>
          <a:ext cx="174085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2268"/>
                <a:gridCol w="811530"/>
                <a:gridCol w="567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float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float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float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73270" y="25908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symbol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37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Journey </a:t>
            </a:r>
            <a:r>
              <a:rPr lang="en-US" smtClean="0"/>
              <a:t>inside a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Lexical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Tahoma" pitchFamily="34" charset="0"/>
              </a:rPr>
              <a:t>Syntax 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r>
              <a:rPr lang="en-US" sz="1200">
                <a:latin typeface="Tahoma" pitchFamily="34" charset="0"/>
              </a:rPr>
              <a:t/>
            </a:r>
            <a:br>
              <a:rPr lang="en-US" sz="1200">
                <a:latin typeface="Tahoma" pitchFamily="34" charset="0"/>
              </a:rPr>
            </a:br>
            <a:r>
              <a:rPr lang="en-US" sz="120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Inter.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Rep</a:t>
            </a: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.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627" y="1371600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t1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= inttofloat(60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t2 = id3 * t1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t3 = id2 + t2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id1 = t3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2400" y="914400"/>
            <a:ext cx="525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3AC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505200" y="349353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50267" y="98735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43" name="Straight Connector 42"/>
          <p:cNvCxnSpPr>
            <a:stCxn id="42" idx="2"/>
            <a:endCxn id="53" idx="0"/>
          </p:cNvCxnSpPr>
          <p:nvPr/>
        </p:nvCxnSpPr>
        <p:spPr>
          <a:xfrm flipH="1">
            <a:off x="1435127" y="1356689"/>
            <a:ext cx="766784" cy="278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81200" y="34290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45" name="Straight Connector 44"/>
          <p:cNvCxnSpPr>
            <a:stCxn id="50" idx="2"/>
            <a:endCxn id="44" idx="0"/>
          </p:cNvCxnSpPr>
          <p:nvPr/>
        </p:nvCxnSpPr>
        <p:spPr>
          <a:xfrm flipH="1">
            <a:off x="2362876" y="2674612"/>
            <a:ext cx="965028" cy="75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13023" y="230528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47" name="Straight Connector 46"/>
          <p:cNvCxnSpPr>
            <a:stCxn id="42" idx="2"/>
            <a:endCxn id="48" idx="0"/>
          </p:cNvCxnSpPr>
          <p:nvPr/>
        </p:nvCxnSpPr>
        <p:spPr>
          <a:xfrm>
            <a:off x="2201911" y="1356689"/>
            <a:ext cx="618245" cy="285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68512" y="16418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49" name="Straight Connector 48"/>
          <p:cNvCxnSpPr>
            <a:stCxn id="48" idx="2"/>
            <a:endCxn id="46" idx="0"/>
          </p:cNvCxnSpPr>
          <p:nvPr/>
        </p:nvCxnSpPr>
        <p:spPr>
          <a:xfrm flipH="1">
            <a:off x="2201912" y="2011214"/>
            <a:ext cx="618244" cy="294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73855" y="2305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51" name="Straight Connector 50"/>
          <p:cNvCxnSpPr>
            <a:stCxn id="54" idx="2"/>
            <a:endCxn id="41" idx="0"/>
          </p:cNvCxnSpPr>
          <p:nvPr/>
        </p:nvCxnSpPr>
        <p:spPr>
          <a:xfrm>
            <a:off x="3716065" y="3341132"/>
            <a:ext cx="1693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2"/>
            <a:endCxn id="50" idx="0"/>
          </p:cNvCxnSpPr>
          <p:nvPr/>
        </p:nvCxnSpPr>
        <p:spPr>
          <a:xfrm>
            <a:off x="2820156" y="2011214"/>
            <a:ext cx="507748" cy="294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53451" y="163544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172486" y="29718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inttofloat</a:t>
            </a:r>
            <a:endParaRPr lang="en-US" dirty="0"/>
          </a:p>
        </p:txBody>
      </p:sp>
      <p:cxnSp>
        <p:nvCxnSpPr>
          <p:cNvPr id="55" name="Straight Connector 54"/>
          <p:cNvCxnSpPr>
            <a:stCxn id="50" idx="2"/>
            <a:endCxn id="54" idx="0"/>
          </p:cNvCxnSpPr>
          <p:nvPr/>
        </p:nvCxnSpPr>
        <p:spPr>
          <a:xfrm>
            <a:off x="3327904" y="2674612"/>
            <a:ext cx="388161" cy="29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44690"/>
              </p:ext>
            </p:extLst>
          </p:nvPr>
        </p:nvGraphicFramePr>
        <p:xfrm>
          <a:off x="838200" y="4038600"/>
          <a:ext cx="6343016" cy="2148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6911"/>
                <a:gridCol w="46461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semantic </a:t>
                      </a:r>
                      <a:r>
                        <a:rPr lang="en-US" sz="1400" dirty="0" smtClean="0"/>
                        <a:t>rule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 </a:t>
                      </a:r>
                      <a:r>
                        <a:rPr lang="en-US" sz="1400" dirty="0" smtClean="0">
                          <a:sym typeface="Math C"/>
                        </a:rPr>
                        <a:t></a:t>
                      </a:r>
                      <a:r>
                        <a:rPr lang="en-US" sz="1400" baseline="0" dirty="0" smtClean="0">
                          <a:sym typeface="Math C"/>
                        </a:rPr>
                        <a:t> id = 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S.code</a:t>
                      </a:r>
                      <a:r>
                        <a:rPr lang="en-US" sz="1400" dirty="0" smtClean="0"/>
                        <a:t> := E. code </a:t>
                      </a:r>
                      <a:r>
                        <a:rPr lang="en-US" sz="1400" smtClean="0"/>
                        <a:t>|| gen(id.var ‘:=‘ E.var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</a:t>
                      </a:r>
                      <a:r>
                        <a:rPr lang="en-US" sz="1400" dirty="0" smtClean="0">
                          <a:sym typeface="Math C"/>
                        </a:rPr>
                        <a:t> E1 op E2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E.var</a:t>
                      </a:r>
                      <a:r>
                        <a:rPr lang="en-US" sz="1400" baseline="0" smtClean="0"/>
                        <a:t> := freshVar</a:t>
                      </a:r>
                      <a:r>
                        <a:rPr lang="en-US" sz="1400" baseline="0" dirty="0" smtClean="0"/>
                        <a:t>(); </a:t>
                      </a:r>
                    </a:p>
                    <a:p>
                      <a:r>
                        <a:rPr lang="en-US" sz="1400" baseline="0" dirty="0" err="1" smtClean="0"/>
                        <a:t>E.code</a:t>
                      </a:r>
                      <a:r>
                        <a:rPr lang="en-US" sz="1400" baseline="0" dirty="0" smtClean="0"/>
                        <a:t> = E1.code || E2.code </a:t>
                      </a:r>
                      <a:r>
                        <a:rPr lang="en-US" sz="1400" baseline="0" smtClean="0"/>
                        <a:t>|| gen(E.var ‘:=‘ E1.var </a:t>
                      </a:r>
                      <a:r>
                        <a:rPr lang="en-US" sz="1400" baseline="0" dirty="0" smtClean="0"/>
                        <a:t>‘op</a:t>
                      </a:r>
                      <a:r>
                        <a:rPr lang="en-US" sz="1400" baseline="0" smtClean="0"/>
                        <a:t>’ E2.var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</a:t>
                      </a:r>
                      <a:r>
                        <a:rPr lang="en-US" sz="1400" smtClean="0">
                          <a:sym typeface="Math C"/>
                        </a:rPr>
                        <a:t> inttofloat(num</a:t>
                      </a:r>
                      <a:r>
                        <a:rPr lang="en-US" sz="1400" dirty="0" smtClean="0">
                          <a:sym typeface="Math C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E.var</a:t>
                      </a:r>
                      <a:r>
                        <a:rPr lang="en-US" sz="1400" baseline="0" smtClean="0"/>
                        <a:t> := freshVar</a:t>
                      </a:r>
                      <a:r>
                        <a:rPr lang="en-US" sz="1400" baseline="0" dirty="0" smtClean="0"/>
                        <a:t>(); </a:t>
                      </a:r>
                    </a:p>
                    <a:p>
                      <a:r>
                        <a:rPr lang="en-US" sz="1400" baseline="0" dirty="0" err="1" smtClean="0"/>
                        <a:t>E.code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smtClean="0"/>
                        <a:t>= gen(E.var ‘:=‘ inttofloat(num</a:t>
                      </a:r>
                      <a:r>
                        <a:rPr lang="en-US" sz="1400" baseline="0" dirty="0" smtClean="0"/>
                        <a:t>))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</a:t>
                      </a:r>
                      <a:r>
                        <a:rPr lang="en-US" sz="1400" dirty="0" smtClean="0">
                          <a:sym typeface="Math C"/>
                        </a:rPr>
                        <a:t>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E.var</a:t>
                      </a:r>
                      <a:r>
                        <a:rPr lang="en-US" sz="1400" baseline="0" smtClean="0"/>
                        <a:t> := id.var</a:t>
                      </a:r>
                      <a:r>
                        <a:rPr lang="en-US" sz="1400" baseline="0" dirty="0" smtClean="0"/>
                        <a:t>; </a:t>
                      </a:r>
                      <a:r>
                        <a:rPr lang="en-US" sz="1400" baseline="0" dirty="0" err="1" smtClean="0"/>
                        <a:t>E.code</a:t>
                      </a:r>
                      <a:r>
                        <a:rPr lang="en-US" sz="1400" baseline="0" dirty="0" smtClean="0"/>
                        <a:t> = ‘’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" y="914400"/>
            <a:ext cx="3810000" cy="2948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914400"/>
            <a:ext cx="3048000" cy="1760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5060761" y="2971800"/>
            <a:ext cx="1949639" cy="465684"/>
          </a:xfrm>
          <a:prstGeom prst="wedgeRoundRectCallout">
            <a:avLst>
              <a:gd name="adj1" fmla="val -115441"/>
              <a:gd name="adj2" fmla="val -49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 = </a:t>
            </a:r>
            <a:r>
              <a:rPr lang="en-US" dirty="0" err="1" smtClean="0"/>
              <a:t>inttofloat</a:t>
            </a:r>
            <a:r>
              <a:rPr lang="en-US" dirty="0" smtClean="0"/>
              <a:t>(60)</a:t>
            </a:r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94714" y="3051806"/>
            <a:ext cx="1655553" cy="516246"/>
          </a:xfrm>
          <a:prstGeom prst="wedgeRoundRectCallout">
            <a:avLst>
              <a:gd name="adj1" fmla="val 119914"/>
              <a:gd name="adj2" fmla="val -15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 = id3 * t1</a:t>
            </a:r>
            <a:endParaRPr lang="en-US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3215107" y="1356689"/>
            <a:ext cx="1661693" cy="449810"/>
          </a:xfrm>
          <a:prstGeom prst="wedgeRoundRectCallout">
            <a:avLst>
              <a:gd name="adj1" fmla="val -64823"/>
              <a:gd name="adj2" fmla="val 486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 = id2 * t2</a:t>
            </a:r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234394" y="1117404"/>
            <a:ext cx="1208920" cy="434574"/>
          </a:xfrm>
          <a:prstGeom prst="wedgeRoundRectCallout">
            <a:avLst>
              <a:gd name="adj1" fmla="val 103682"/>
              <a:gd name="adj2" fmla="val -34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id1 = t3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4038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(for brevity, bubbles show only </a:t>
            </a:r>
            <a:r>
              <a:rPr lang="en-US" sz="1200" smtClean="0"/>
              <a:t>code generated </a:t>
            </a:r>
            <a:r>
              <a:rPr lang="en-US" sz="1200" dirty="0" smtClean="0"/>
              <a:t>by the </a:t>
            </a:r>
            <a:r>
              <a:rPr lang="en-US" sz="1200" smtClean="0"/>
              <a:t>node and not all accumulated </a:t>
            </a:r>
            <a:r>
              <a:rPr lang="en-US" sz="1200" dirty="0" smtClean="0"/>
              <a:t>“code</a:t>
            </a:r>
            <a:r>
              <a:rPr lang="en-US" sz="1200" smtClean="0"/>
              <a:t>” attribute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7086600" y="5562600"/>
            <a:ext cx="1905000" cy="1143000"/>
          </a:xfrm>
          <a:prstGeom prst="wedgeRoundRectCallout">
            <a:avLst>
              <a:gd name="adj1" fmla="val -48384"/>
              <a:gd name="adj2" fmla="val -97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note the structure:</a:t>
            </a:r>
          </a:p>
          <a:p>
            <a:pPr algn="ctr"/>
            <a:r>
              <a:rPr lang="en-US" sz="1600" smtClean="0"/>
              <a:t>translate </a:t>
            </a:r>
            <a:r>
              <a:rPr lang="en-US" sz="1600" dirty="0" smtClean="0"/>
              <a:t>E1</a:t>
            </a:r>
          </a:p>
          <a:p>
            <a:pPr algn="ctr"/>
            <a:r>
              <a:rPr lang="en-US" sz="1600" smtClean="0"/>
              <a:t>translate </a:t>
            </a:r>
            <a:r>
              <a:rPr lang="en-US" sz="1600" dirty="0" smtClean="0"/>
              <a:t>E2</a:t>
            </a:r>
          </a:p>
          <a:p>
            <a:pPr algn="ctr"/>
            <a:r>
              <a:rPr lang="en-US" sz="1600" smtClean="0"/>
              <a:t>handle operator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2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9319</TotalTime>
  <Words>3860</Words>
  <Application>Microsoft Office PowerPoint</Application>
  <PresentationFormat>On-screen Show (4:3)</PresentationFormat>
  <Paragraphs>1057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Symbol</vt:lpstr>
      <vt:lpstr>Math C</vt:lpstr>
      <vt:lpstr>Wingdings 2</vt:lpstr>
      <vt:lpstr>Wingdings</vt:lpstr>
      <vt:lpstr>Consolas</vt:lpstr>
      <vt:lpstr>Wingdings 3</vt:lpstr>
      <vt:lpstr>Corbel</vt:lpstr>
      <vt:lpstr>Miriam</vt:lpstr>
      <vt:lpstr>Arial Unicode MS</vt:lpstr>
      <vt:lpstr>Calibri</vt:lpstr>
      <vt:lpstr>Math A</vt:lpstr>
      <vt:lpstr>Tahoma</vt:lpstr>
      <vt:lpstr>Courier New</vt:lpstr>
      <vt:lpstr>Metro</vt:lpstr>
      <vt:lpstr>Theory of Compilation</vt:lpstr>
      <vt:lpstr>Recap</vt:lpstr>
      <vt:lpstr>Journey inside a compiler</vt:lpstr>
      <vt:lpstr>Journey inside a compiler</vt:lpstr>
      <vt:lpstr>Problem 3.8 from [Appel]</vt:lpstr>
      <vt:lpstr>Answer</vt:lpstr>
      <vt:lpstr>Answer</vt:lpstr>
      <vt:lpstr>Journey inside a compiler</vt:lpstr>
      <vt:lpstr>Journey inside a compiler</vt:lpstr>
      <vt:lpstr>Journey inside a compiler</vt:lpstr>
      <vt:lpstr>Journey inside a compiler</vt:lpstr>
      <vt:lpstr>You are here</vt:lpstr>
      <vt:lpstr>IR So Far…</vt:lpstr>
      <vt:lpstr>Last Time: Creating 3AC</vt:lpstr>
      <vt:lpstr>Creating 3AC: expressions </vt:lpstr>
      <vt:lpstr>example</vt:lpstr>
      <vt:lpstr>Creating 3AC: control statements</vt:lpstr>
      <vt:lpstr>Expressions and assignments</vt:lpstr>
      <vt:lpstr>Boolean Expressions</vt:lpstr>
      <vt:lpstr>Boolean expressions via jumps</vt:lpstr>
      <vt:lpstr>Example</vt:lpstr>
      <vt:lpstr>Short circuit evaluation</vt:lpstr>
      <vt:lpstr>example</vt:lpstr>
      <vt:lpstr>Control Structures</vt:lpstr>
      <vt:lpstr>Control Structures: next</vt:lpstr>
      <vt:lpstr>Control Structures: conditional</vt:lpstr>
      <vt:lpstr>Control Structures: conditional</vt:lpstr>
      <vt:lpstr>Boolean expressions</vt:lpstr>
      <vt:lpstr>Boolean expressions</vt:lpstr>
      <vt:lpstr>Example</vt:lpstr>
      <vt:lpstr>Computing addresses for labels</vt:lpstr>
      <vt:lpstr>Backpatching</vt:lpstr>
      <vt:lpstr>Backpatching</vt:lpstr>
      <vt:lpstr>Backpatching</vt:lpstr>
      <vt:lpstr>Backpatching Boolean expressions</vt:lpstr>
      <vt:lpstr>Marker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Backpatching for statements</vt:lpstr>
      <vt:lpstr>Example</vt:lpstr>
      <vt:lpstr>Example</vt:lpstr>
      <vt:lpstr>Procedures</vt:lpstr>
      <vt:lpstr>Procedures</vt:lpstr>
      <vt:lpstr>Summary</vt:lpstr>
      <vt:lpstr>Coming up next…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809</cp:revision>
  <cp:lastPrinted>2011-03-07T09:23:23Z</cp:lastPrinted>
  <dcterms:created xsi:type="dcterms:W3CDTF">2006-08-16T00:00:00Z</dcterms:created>
  <dcterms:modified xsi:type="dcterms:W3CDTF">2011-05-02T18:43:11Z</dcterms:modified>
</cp:coreProperties>
</file>