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365" r:id="rId3"/>
    <p:sldId id="628" r:id="rId4"/>
    <p:sldId id="576" r:id="rId5"/>
    <p:sldId id="581" r:id="rId6"/>
    <p:sldId id="582" r:id="rId7"/>
    <p:sldId id="604" r:id="rId8"/>
    <p:sldId id="630" r:id="rId9"/>
    <p:sldId id="631" r:id="rId10"/>
    <p:sldId id="632" r:id="rId11"/>
    <p:sldId id="637" r:id="rId12"/>
    <p:sldId id="583" r:id="rId13"/>
    <p:sldId id="584" r:id="rId14"/>
    <p:sldId id="586" r:id="rId15"/>
    <p:sldId id="587" r:id="rId16"/>
    <p:sldId id="588" r:id="rId17"/>
    <p:sldId id="589" r:id="rId18"/>
    <p:sldId id="590" r:id="rId19"/>
    <p:sldId id="591" r:id="rId20"/>
    <p:sldId id="592" r:id="rId21"/>
    <p:sldId id="594" r:id="rId22"/>
    <p:sldId id="595" r:id="rId23"/>
    <p:sldId id="596" r:id="rId24"/>
    <p:sldId id="597" r:id="rId25"/>
    <p:sldId id="598" r:id="rId26"/>
    <p:sldId id="605" r:id="rId27"/>
    <p:sldId id="606" r:id="rId28"/>
    <p:sldId id="607" r:id="rId29"/>
    <p:sldId id="608" r:id="rId30"/>
    <p:sldId id="609" r:id="rId31"/>
    <p:sldId id="610" r:id="rId32"/>
    <p:sldId id="612" r:id="rId33"/>
    <p:sldId id="611" r:id="rId34"/>
    <p:sldId id="613" r:id="rId35"/>
    <p:sldId id="614" r:id="rId36"/>
    <p:sldId id="616" r:id="rId37"/>
    <p:sldId id="615" r:id="rId38"/>
    <p:sldId id="617" r:id="rId39"/>
    <p:sldId id="618" r:id="rId40"/>
    <p:sldId id="619" r:id="rId41"/>
    <p:sldId id="620" r:id="rId42"/>
    <p:sldId id="621" r:id="rId43"/>
    <p:sldId id="622" r:id="rId44"/>
    <p:sldId id="623" r:id="rId45"/>
    <p:sldId id="624" r:id="rId46"/>
    <p:sldId id="625" r:id="rId47"/>
    <p:sldId id="626" r:id="rId48"/>
    <p:sldId id="627" r:id="rId49"/>
    <p:sldId id="634" r:id="rId50"/>
    <p:sldId id="635" r:id="rId51"/>
    <p:sldId id="633" r:id="rId52"/>
    <p:sldId id="636" r:id="rId53"/>
    <p:sldId id="639" r:id="rId54"/>
    <p:sldId id="640" r:id="rId55"/>
    <p:sldId id="642" r:id="rId56"/>
    <p:sldId id="643" r:id="rId57"/>
    <p:sldId id="644" r:id="rId58"/>
    <p:sldId id="645" r:id="rId59"/>
    <p:sldId id="600" r:id="rId60"/>
    <p:sldId id="542" r:id="rId61"/>
  </p:sldIdLst>
  <p:sldSz cx="9144000" cy="6858000" type="screen4x3"/>
  <p:notesSz cx="7315200" cy="9601200"/>
  <p:embeddedFontLst>
    <p:embeddedFont>
      <p:font typeface="Math C" pitchFamily="2" charset="2"/>
      <p:regular r:id="rId64"/>
    </p:embeddedFont>
    <p:embeddedFont>
      <p:font typeface="Math A" pitchFamily="18" charset="2"/>
      <p:regular r:id="rId65"/>
    </p:embeddedFont>
    <p:embeddedFont>
      <p:font typeface="Wingdings 2" pitchFamily="18" charset="2"/>
      <p:regular r:id="rId66"/>
    </p:embeddedFont>
    <p:embeddedFont>
      <p:font typeface="Consolas" pitchFamily="49" charset="0"/>
      <p:regular r:id="rId67"/>
      <p:bold r:id="rId68"/>
      <p:italic r:id="rId69"/>
      <p:boldItalic r:id="rId70"/>
    </p:embeddedFont>
    <p:embeddedFont>
      <p:font typeface="Wingdings 3" pitchFamily="18" charset="2"/>
      <p:regular r:id="rId71"/>
    </p:embeddedFont>
    <p:embeddedFont>
      <p:font typeface="Corbel" pitchFamily="34" charset="0"/>
      <p:regular r:id="rId72"/>
      <p:bold r:id="rId73"/>
      <p:italic r:id="rId74"/>
      <p:boldItalic r:id="rId75"/>
    </p:embeddedFont>
    <p:embeddedFont>
      <p:font typeface="Arial Unicode MS" pitchFamily="34" charset="-128"/>
      <p:regular r:id="rId76"/>
    </p:embeddedFont>
    <p:embeddedFont>
      <p:font typeface="Calibri" pitchFamily="34" charset="0"/>
      <p:regular r:id="rId77"/>
      <p:bold r:id="rId78"/>
      <p:italic r:id="rId79"/>
      <p:boldItalic r:id="rId80"/>
    </p:embeddedFont>
    <p:embeddedFont>
      <p:font typeface="Tahoma" pitchFamily="34" charset="0"/>
      <p:regular r:id="rId81"/>
      <p:bold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57CF44-84AD-4BD9-80FC-CA76F4230772}">
          <p14:sldIdLst>
            <p14:sldId id="256"/>
            <p14:sldId id="365"/>
            <p14:sldId id="628"/>
            <p14:sldId id="576"/>
            <p14:sldId id="581"/>
            <p14:sldId id="582"/>
            <p14:sldId id="604"/>
            <p14:sldId id="630"/>
            <p14:sldId id="631"/>
            <p14:sldId id="632"/>
            <p14:sldId id="637"/>
            <p14:sldId id="583"/>
            <p14:sldId id="584"/>
            <p14:sldId id="586"/>
            <p14:sldId id="587"/>
            <p14:sldId id="588"/>
            <p14:sldId id="589"/>
            <p14:sldId id="590"/>
            <p14:sldId id="591"/>
            <p14:sldId id="592"/>
            <p14:sldId id="594"/>
            <p14:sldId id="595"/>
            <p14:sldId id="596"/>
            <p14:sldId id="597"/>
            <p14:sldId id="598"/>
            <p14:sldId id="605"/>
            <p14:sldId id="606"/>
            <p14:sldId id="607"/>
            <p14:sldId id="608"/>
            <p14:sldId id="609"/>
            <p14:sldId id="610"/>
            <p14:sldId id="612"/>
            <p14:sldId id="611"/>
            <p14:sldId id="613"/>
            <p14:sldId id="614"/>
            <p14:sldId id="616"/>
            <p14:sldId id="615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34"/>
            <p14:sldId id="635"/>
            <p14:sldId id="633"/>
            <p14:sldId id="636"/>
            <p14:sldId id="639"/>
            <p14:sldId id="640"/>
            <p14:sldId id="642"/>
            <p14:sldId id="643"/>
            <p14:sldId id="644"/>
            <p14:sldId id="645"/>
            <p14:sldId id="600"/>
            <p14:sldId id="5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18" autoAdjust="0"/>
    <p:restoredTop sz="94711" autoAdjust="0"/>
  </p:normalViewPr>
  <p:slideViewPr>
    <p:cSldViewPr>
      <p:cViewPr varScale="1">
        <p:scale>
          <a:sx n="74" d="100"/>
          <a:sy n="74" d="100"/>
        </p:scale>
        <p:origin x="-2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76" Type="http://schemas.openxmlformats.org/officeDocument/2006/relationships/font" Target="fonts/font13.fntdata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9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80" Type="http://schemas.openxmlformats.org/officeDocument/2006/relationships/font" Target="fonts/font17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font" Target="fonts/font18.fntdata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52D7388C-2912-4DA9-8C10-6CDF7C040355}" type="datetimeFigureOut">
              <a:rPr lang="en-US" smtClean="0"/>
              <a:t>22-Apr-11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498C498B-162D-47BB-BCFD-4BB5E10E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4-11T08:45:43.4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15493 8917 3,'13'8'34,"-1"-3"2,4 7-13,0-10-9,16 13-3,-5-8-3,12 10-2,3-3-2,10 4-1,3-2 1,9 4-2,1-3 1,7 1 0,2-5-1,2 2 0,-1-3 0,-1 3 0,-4-3-1,-3 0 0,-6 0 0,-5 0-1,-7 0 1,-5-3 0,-6 0-1,-4-2 0,-5-3 0,-2-2 0,-2-2 0,-3 0 0,-1-1 1,0 0-1,-1-2 0,-1 1 0,-2 0 2,1 0-2,-2-2 0,1 1 0,-1-4 0,0 0 0,-3-2 1,2-2-1,-2 1 0,-1-3 0,-3-1 1,-1-1-1,-2-1 0,-1-1 0,0-2 0,-3-2 0,2-3 1,1-2-1,1-2 0,1-3 0,0-3 1,3-2 0,0-3-1,1-3 2,1-2-2,-2 2 2,1-3-2,-2 2 1,-2 3-1,-3 2 0,-2 2 1,-2 3-1,-2 7 0,-1 3 0,-1 3 0,-3 2 1,-2 3-1,-1 1 0,-4 4 0,-2-1 0,-5 2 0,-2 0 0,-1 2 0,-3 1 0,-1 3 0,-1 2 0,-1 1 0,0 1 0,1 1 0,-1 0 0,-1 1 0,-1-2 0,-3 0-1,-1-3 1,-1-3 1,-2-1-1,-2-2 0,-2-1 0,-2-1 0,-1-2 0,2 0 0,-3 2-1,2 1 1,0 1 0,-1 1 0,3 2 0,1 2 0,1-2 0,-1 3 0,2-3 0,-1 2 0,2-1 0,1 1 0,3-3 0,2 3 0,2-1 0,5 1-1,1 0 1,7 1 0,1 0 0,2 0 0,1-1 0,0 2 0,1 1 0,-2-1 0,2 2 0,-3-1-1,3 2 1,-2 2 0,3 2 0,1 1 0,1 3 0,1 4 0,1 3 0,1 4 0,1 3 1,-2 5-2,0 0 2,-2 2-2,1 0 1,-5 1 0,1-2 0,-2-1 0,2-2 0,-1-4 0,4 0 1,-1-4-1,2 0 0,5-2 0,0 0 0,1 1 0,1-1 1,1 1-1,1 0 0,0 0 1,1-2 0,1 0-1,2-1 1,0-1 0,5 4-2,-1-3 2,2 1-2,2 0 1,1 0 0,-2 1 0,0-1-1,-2 2 1,-1-4 0,2 1-1,-3-4-2,6 11-14,-4-16-24,11-5-2,5-13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4-11T08:48:00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11600 8063 29,'0'0'14,"10"-4"1,-10 4 0,16-5 0,-16 5-3,22-5-2,-13-3-2,12 10-3,-3-5 0,9 4-1,0-5 0,8 3 0,1-2-1,7 1 0,1-3 0,7 1-1,-2 0 0,4 0 1,0 0-1,2 0 0,2 0-1,2-1 0,-1-1 0,3 2 0,-2-2 0,5 1 0,0-2 0,2 2 0,-4-2-1,2 2 2,-1 0-2,-3 2 1,-1 0 0,-4 0-1,1 2 0,-1 2 0,-1 0 1,0 1-1,1-1 0,0 1 1,0 0-1,2 2 1,-2-2-1,0 2 1,-1-1-1,-1 0 0,0 2 1,0 1-1,0-2 0,-1 2 0,-1 0 0,1 1 0,-1-1 0,-1 1 1,0-2-1,-2 1 0,0-1 0,-1 1 0,1-3 1,2 2-1,-1-2 0,0 3 0,0-3 0,1 5 0,1-2 0,-2 1 0,0-1 0,0 1-1,3-4 2,0 2-2,3-2 1,5-3 1,5 1-1,4-3 2,2 1-2,5-4 1,3 3-1,0-1 2,4 0-2,3-1 2,0 1-2,3 0 1,0 1-1,3 2 0,2 0 0,5 2 0,0-1 0,0 2-1,0-1 1,1 2 0,-1 1 0,1-1 1,-2 1-1,-2-3 0,-1 4 0,-1-1 1,-2 3-2,0-4 2,0 3-1,-3-1 0,-1 1 0,-1 1 0,-2-2 0,0 1 0,-4 0 0,2-1 0,-2-1 0,1 1 0,-2 0 0,0-2 0,0 2 0,1 0 0,1 2 0,-1 0 0,0 0-1,0 0 1,-1 1 0,-1 3 0,-1-3 0,-2 4-1,1-4 1,-1 2 0,-1-2 0,1 0 0,0 0 0,1-1-1,-2 0 2,-1-2-1,-2-1 0,-4-2 0,-2-1 0,-3-3 0,-3-2 0,-3-4 0,-2-2 0,0-4 0,-2-1 0,-1-4 0,-1-2 0,-1-2 1,-3 0-1,-1-3 0,-2-3 0,-4-2-1,-4-2 1,-2-1 0,-4-3-1,-3-2 1,-3-4-1,0-2 1,-2-1 0,-3-3 0,0 0 0,0-2 0,-2-1 0,0 3 0,-1 1 0,-1 2 0,-3 5-1,0 2 1,-4 0-1,0 3 2,-4 1-2,-3 3 1,-2 1-1,-4 0 1,-2 1 0,-4 1 0,-3 4 0,-4 1-1,-3 1 1,-6 0 0,-2 4-1,-7 2 1,-4 2 0,-2 2 1,-6 3-1,-2 2 0,-6 3-1,-3 1 1,-2 3 0,-5 2-1,-4-1 1,-3 2 0,-4-1 0,-4 3 0,-3 1 0,-5 0 0,-5-1 0,-2 2 0,-4 0 0,-4 1 0,-3 0 1,-3-1-1,-5 0 0,-1-1 0,-1 1 0,-1-3 0,-5 2 1,-1-1-1,-2 1 0,-3-2 0,-2 1 0,-3 1 0,-1-3 0,-4 2 0,-2-3 0,-2 1-1,-2 0 1,1-1 0,-4 0 0,-1-1 0,1 1 0,-3-1 0,2-1 0,0 0 0,0-1 0,0-1-1,3-1 1,0 0 0,-2-3 0,2 0 0,3-1 0,1-1 0,0-3 0,2-1 0,4-1 0,2-2 0,7-1 0,3-2 0,2-2 0,2 1 0,7-2 0,1-1 0,2 2 0,3 1 0,0 0 0,3 0 0,4 1 0,2 1 0,2 1 1,6 1-2,2-2 1,4 2 0,5 0 0,6 1 0,4 2 1,6 2-1,3 2 0,6 2 0,7 1 0,5 2 0,4 3 0,6 1 0,4 4 0,3 0 0,3 4-1,2 3 1,2 2 0,-1 3 0,1 4 0,0 1 0,-2 1 0,2 2 0,-2 4 0,0 1 0,2 1-1,-1 1 1,-2 0 0,0 2 0,0 0 0,-3-1 0,2-2 0,-2 1 1,-2-2-1,1 0 0,1-2 1,4-1-1,1-4 1,2-1-1,2-3 1,2-2-1,1-1 1,1-2-1,1-3 0,0 2 0,1-2 1,0 2-1,1-1-1,-1 0 1,1 0 0,1 2 0,0-1 0,0 4 0,0 1 0,2 3 0,0 2 0,-1 2 1,1 4-1,0 1 0,0 1-1,0-3-2,6 11-19,-8-12-17,2-7-3,5-20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4-11T09:01:08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13916 3506 43,'-5'23'34,"2"4"3,-4 1-3,4 3-28,-4-2-3,5 4-1,-3-4 0,2-1-4,0 0-2,-3-11-26,7 0-5,0-5-1,-1-12 0</inkml:trace>
  <inkml:trace contextRef="#ctx0" brushRef="#br0" timeOffset="668.0383">14107 3348 55,'2'17'39,"-2"-17"-1,2 24 2,-2-24-35,10 5 0,-1-15 2,9-1-3,0-14 0,8-10-2,3-11 0,4-18-1,1-9 0,0-14-1,-2-10 1,-4-8-1,-5 2 1,-7 6-2,-6 8 2,-10 19-1,-6 14 0,-7 23-1,-7 27 1,-5 28-1,-5 28 1,-4 20 1,-2 19-1,0 14 1,0 19-1,3 12 1,2 7-2,4-3 2,5-10-2,7-6-2,6-15 2,2-11-2,5-18 0,0-19-1,3-14 1,-2-14-2,-1-8 2,-5-12 0,7-11 1,-18-4 1,6-13 0,0-8 0,2-4 1,3-3 0,3 0 1,4 1-1,5 4 1,6 7 0,1 7 1,5 9 0,1 2 0,4 4 0,2 1-1,3-6-2,9 6-17,1-22-21,7-3 1,2-15-1,8-3-1</inkml:trace>
  <inkml:trace contextRef="#ctx0" brushRef="#br0" timeOffset="995.0569">14988 2520 60,'-3'-17'39,"-11"22"-2,-4 32 3,-21 26-35,3 39 2,-15 20-2,-1 26 0,-6 12-2,10 7-1,7 0-1,15 5 0,13-15-1,20-17 1,21-17-4,16-31-16,19-8-23,2-24 0,10-22-3,4-27 1</inkml:trace>
  <inkml:trace contextRef="#ctx0" brushRef="#br0" timeOffset="1700.0973">15415 3344 53,'-10'4'38,"9"13"-1,2 0 1,10 18-29,1-5-1,9 14 1,0 1-3,7 5-3,0-2-1,2 0 0,1-3-2,-1-5-3,0-2-1,-7-18-22,8 3-14,-8-16 0,3-4-2,-7-12 1</inkml:trace>
  <inkml:trace contextRef="#ctx0" brushRef="#br0" timeOffset="1926.1102">15817 3381 79,'-36'25'40,"-1"16"0,-13-9-3,0 15-34,-2-2-2,2 3-1,1-1-1,2-4-2,12 0-4,-3-10-34,18-2 2,6-14-3,12-1 2</inkml:trace>
  <inkml:trace contextRef="#ctx0" brushRef="#br0" timeOffset="2213.1265">16098 3645 79,'17'5'40,"-1"-12"-1,11 6-1,4-9-35,3 0-1,2-3 1,4 2-4,0 2-1,-3-5-6,5 8-29,-13-6-2,-1 11 0,-11-3-1</inkml:trace>
  <inkml:trace contextRef="#ctx0" brushRef="#br0" timeOffset="2437.1394">16187 3690 56,'-14'12'42,"14"-12"-2,3 11 2,10-5-22,0 0-17,10 1 1,6-3-2,7-1-5,7-1 1,0-9-6,12 5-33,-8-13 2,8 3-2,-6-11 1</inkml:trace>
  <inkml:trace contextRef="#ctx0" brushRef="#br0" timeOffset="2664.1524">16527 3312 86,'-19'52'41,"-11"-5"-2,4 19 1,-8-1-38,-3 0-2,-1-2-2,-3-11-13,8 4-25,1-16 0,15-4-3,0-20-1</inkml:trace>
  <inkml:trace contextRef="#ctx0" brushRef="#br0" timeOffset="3211.1837">16919 3469 71,'13'37'41,"-9"2"-4,-1 15 1,-9-2-33,1 2-1,-4-7 0,2-2-3,-1-8 1,2-8-3,3-19 1,3-10 0,9-13 0,0-7-1,3-5 2,3-5-1,2 0 0,1 2 3,0 6-3,0 8 3,-3 8-3,-1 8 0,-3 6 1,-3 6-1,-4 3 1,-1 2-4,1 2 1,-3-5-5,9 9-14,-10-25-19,15 20 1,-15-20-1,23 1-1</inkml:trace>
  <inkml:trace contextRef="#ctx0" brushRef="#br0" timeOffset="3468.1984">17274 3577 82,'-1'31'42,"-8"-10"-3,7 11 1,0-5-37,6 3 1,3-7 0,6-2-3,6-9 1,4-9-2,6-10 1,3-6 0,-1-5-1,-2-4 2,-3 0-4,-5-3 1,0 7-7,-16-10-25,9 11-8,-10-9 1,5 0-2</inkml:trace>
  <inkml:trace contextRef="#ctx0" brushRef="#br0" timeOffset="3675.2103">17727 3030 86,'-10'70'41,"2"15"-3,-11 0 1,1 12-34,-1-6-2,2 2-2,0-5-4,-1-18-6,16-5-31,-6-21-1,12-9 0,0-24-2</inkml:trace>
  <inkml:trace contextRef="#ctx0" brushRef="#br0" timeOffset="3887.2224">17940 2969 87,'-3'70'39,"-10"6"1,2 19 0,-5 1-36,2 10 0,-2-7-4,1-11-11,10 0-29,-3-19-2,8-5 0,-2-15-3</inkml:trace>
  <inkml:trace contextRef="#ctx0" brushRef="#br0" timeOffset="5087.291">18771 3948 60,'-9'26'40,"-1"-15"-1,5 0 2,-8-17-37,10-10 0,0-13 1,3-10-3,-3-14 1,3-11-1,-1-14-1,4-16 0,2-6 0,6 0 0,5 3-1,7 8 1,6 5-1,3 18 0,7 19 0,-1 17-1,0 18 1,-3 17-1,-8 10 1,-11 12 0,-13 14-1,-15 9 0,-18 8 1,-15 9 1,-15 3-1,-10 1 1,-8 1 0,-1-4-2,4-8 1,11-10 0,11-11 1,15-4-2,14-10 2,15-5-1,16-8 1,14-6-1,11-3 0,9-9-2,13 0-9,-2-19-29,15 1 1,-2-11-2,3 4 0</inkml:trace>
  <inkml:trace contextRef="#ctx0" brushRef="#br0" timeOffset="5557.3179">19031 3917 73,'10'28'43,"13"2"-2,-5-16 1,5-3-38,1-15 0,3-11-1,-2-16 0,-1-12-2,1-17 0,-5-16 0,0-19 0,0-6-1,2-2 0,-1 4 0,2 9 0,4 8 0,4 15-1,6 12 0,2 15 1,4 15 1,-1 7-2,0 11 3,-5 3-2,-6 8 0,-11 5 0,-13 10 0,-17 12 0,-22 6-1,-19 17 1,-19 7-1,-13 8 0,-9 3 2,-2-1-2,2 0 2,8-7-2,16-9 0,17-12 2,20-12-2,16-7 2,15-3-2,11-3 2,11-6-3,14-4 0,7-14-11,21 2-29,-5-16 3,11-3-3,1-14 0</inkml:trace>
  <inkml:trace contextRef="#ctx0" brushRef="#br0" timeOffset="6004.3435">20027 3374 77,'15'20'43,"-8"2"-3,7 18 3,-5 1-41,6 10 4,-2 0-4,5 4 0,0 2-1,0-2-2,2-5-1,-5-10-2,3-3-2,-8-21-23,7 3-13,-8-18 1,4-4-2,-7-14 1</inkml:trace>
  <inkml:trace contextRef="#ctx0" brushRef="#br0" timeOffset="6227.3562">20373 3561 73,'-28'29'42,"-12"-4"-5,-4 10 0,-7-1-36,-4 3-1,-4 0 0,0 2-2,4 2-2,-2-11-17,12 10-16,5-8-2,11-1 0,7-7 0</inkml:trace>
  <inkml:trace contextRef="#ctx0" brushRef="#br0" timeOffset="6417.3671">20342 4035 68,'15'26'41,"-8"-5"-3,4 2-1,3 1-70,-7-13-5,2-5-1,0-11-1</inkml:trace>
  <inkml:trace contextRef="#ctx0" brushRef="#br0" timeOffset="6917.3957">20707 3646 58,'1'14'39,"4"13"-1,-5 5 3,5 16-37,-1 0 3,7 8-3,-5-7 2,6-1-4,-2-11 1,2-7 0,-1-19-1,-1-12 0,1-14-1,-1-12 0,-1-10 0,1-8-1,1 0-1,-2-4-1,3 11-3,-4-6-4,7 20-33,-7 0 2,5 14-3,-1-3 2</inkml:trace>
  <inkml:trace contextRef="#ctx0" brushRef="#br0" timeOffset="7289.417">21173 3822 62,'0'40'40,"-11"-6"0,1 7 0,-11-19-35,4 8-1,-5-14-1,3-6 0,-1-10-1,2-8-1,3-11-1,4-10 1,4-5-2,6-5 1,6 3-1,1 3 1,6 3-1,4 8 0,3 9 1,2 9 0,2 8 0,-1 9 1,2 4 0,1 5 0,-2 2 1,1 2 0,-3-3 1,2-1-1,0-8-1,0-7 0,-1-9-2,0-10-1,4-8-2,-1-16-3,9 3-23,-11-24-13,4-4 4,-6-23-2</inkml:trace>
  <inkml:trace contextRef="#ctx0" brushRef="#br0" timeOffset="7464.427">21649 3047 77,'-6'48'43,"-1"28"-1,-12 7 0,2 34-32,-9-5-5,2 10-1,-2 2-2,0-6-5,10-12-11,-4-30-30,19-18 1,5-32-5,17-18 3</inkml:trace>
  <inkml:trace contextRef="#ctx0" brushRef="#br0" timeOffset="7840.4485">21935 3753 68,'14'7'41,"-3"-14"0,12 6 0,-2-11-37,8 5 1,3-5-2,2 2-2,2 5-9,-7-6-31,6 5-1,-10-3 2,-2 8-4</inkml:trace>
  <inkml:trace contextRef="#ctx0" brushRef="#br0" timeOffset="8035.4596">22076 3937 74,'0'0'44,"26"11"-2,-10-9 0,11 4-36,0 0-4,5-3-5,13 8-30,-8-13-8,10 2-2,0-9-1</inkml:trace>
  <inkml:trace contextRef="#ctx0" brushRef="#br0" timeOffset="8862.5067">22828 3645 67,'0'12'40,"1"6"-2,-7-2 1,5 5-36,-9 2 0,3 5 0,-4-2 0,3 2-3,-2-2 1,2 0 0,6-4 0,2-4 0,2-2 0,9-4 0,4-6 0,3-5 0,3-8 0,4-4 0,1-6 0,-2-4-1,3-6 1,-4-4-1,-2-2 0,-4 1 2,-4 3-2,-3 3 2,-4 4-1,-2 7 1,-4 15-1,0 0 1,-13 23-1,4 7-2,-1 11 2,1 12-2,-1 6 2,1 3-3,3 1 2,2-7-3,4-4 0,1-13-2,9-4-9,-10-35-28,28 10 0,-6-29-1,10-7 1</inkml:trace>
  <inkml:trace contextRef="#ctx0" brushRef="#br0" timeOffset="9217.5273">23127 3607 67,'17'-31'41,"14"6"-1,5-7 1,16 8-39,-7 2 2,2 11-1,-8 5 1,-5 15-2,-13 10-1,-10 9 1,-15 11-2,-10 6-1,-10 5 1,-7 4-1,-3-1 1,0-2-1,4-2 2,7-4-1,9-4 2,12-2 0,11-6 0,11-2 0,7-7 0,12 0 1,2-6-2,2-9-2,3-5-4,-4-19-17,3 4-21,-3-13 0,0-2-1,-10-13-1</inkml:trace>
  <inkml:trace contextRef="#ctx0" brushRef="#br0" timeOffset="9612.5498">24197 2934 63,'29'69'43,"3"25"1,0 12-1,-12 26-33,4 3-2,-5 26 1,-11-3-6,-11 4 1,-13-9-4,-17-9-2,-12-3-4,-15-28-22,-7-4-17,-9-27-1,-9-18 0,-4-20-1</inkml:trace>
  <inkml:trace contextRef="#ctx0" brushRef="#br0" timeOffset="11694.6688">12405 5599 51,'176'81'40,"28"-18"-2,29-9 0,32-18-38,30-8 1,61-15-1,-14-6 2,19-10-1,46-9 0,-9-6 0,17-1 1,13 0 0,43 1-1,-66 4 0,31 4 0,32 5 0,-67 7-1,20 5 0,-13 7 0,-14 6 0,-48 3 0,21 4 1,26 2 0,-87-2 0,22 1 1,-21-2-1,-16-4 1,-23-2-1,-15-2 0,-24-4-1,-57-1 1,11-4 0,-18-1 0,-23-6 0,-15 0-1,-17-8 0,-19-3 0,-11-4 1,-16-5-2,-9-6 2,-13-6 1,-2-8-1,-40 38 1,65-96-1,-32 36 0,4-8 1,1-7-1,9-8-2,4-4 0,2-5 0,5-3 0,2-5 0,3-6 0,2-4 0,1-4-1,0-3 2,0-6 2,0-8-1,-6-3-1,-2 0 1,-6-2 1,-8-4 1,-9-3 1,-7-9-2,-8 4-1,-4 7 1,-6-5 0,-6 1 1,-6 7-3,-4 2 2,-3-5-4,-5 13 4,-6 5-4,-11 5 4,-4 12-5,-9 7 4,-8 2-3,-7 12 1,-12 17 2,-9 11-2,-9 3 2,-3 6-1,-11-2 3,-5 3-4,-10 2 4,-10 3-3,-4-3 1,-9-1-1,-7-2 0,-17 5 0,-7 3 0,-14 1 1,-9 2-1,-12 4-1,-15 2 1,-11 5 0,-15 2 0,-7 0 0,-14 6-1,-8 4 1,-8 4 0,-4-2 0,-3 5 0,-4 0 1,-1 4-1,-5-2 0,2 3 1,0-3-1,1 1 1,1-1-1,-1-1-1,5 1 1,1-2-2,7 0 2,6-4-1,5 2 0,9-1 0,10-3 1,9 0-1,12 3 0,13 0 2,11 2-2,9 3 1,15 7 0,8 4 0,6 7 0,8 4-1,4 8 1,7 7 1,6 7 0,7 7-1,5 12 1,9 13-2,7 13 0,10 11 2,7 13-2,5 17 0,8 11-1,6 14 2,5 17-1,4 11 2,3 8-2,1 18 1,5 4-1,5 4 3,2-3-3,5 1 1,4-12-1,4-8 1,7-12-1,5-14-1,4-13 1,6-4-3,6-7 3,6-12 0,6-14 0,7-9 1,6-14 0,9-11-1,7-15 2,6-15-2,6-14 2,3-9-2,0-7 2,2-4-3,-2-1 1,-2 1 2,-4 3-1,-3 10 0,-4 9 0,-3 9 0,-1 7 0,-3 8 0,-1 8 0,-1 2 0,-1 4 0,2-1 0,-1-3 1,1-2-1,2-3 0,0-5 0,0-5 0,3-8 0,0-4 0,3-10-1,1-5 0,0-13-1,7-8-2,0-15-3,14-1-8,-9-22-27,15-5 1,-4-16-1,9-8 1</inkml:trace>
  <inkml:trace contextRef="#ctx0" brushRef="#br0" timeOffset="12171.6962">13535 3214 65,'14'1'40,"-14"-1"-2,17 3 1,-17-3-34,10 7 0,-10-7-1,11-1-1,-2-2-2,0-3-1,3 0 1,1 0-1,-1 1 0,0-1-1,-3 5 1,-9 1-1,15 3-1,-15-3-4,12 8-33,-12-8 0,0 0-1,0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4-11T09:10:27.22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4784 10975 22,'9'2'30,"2"0"3,-11-2-22,27 8 0,-11-7-3,10 9 0,0-9-3,8 6 0,1-6-1,6 2 0,2-4-1,6 1 1,2-5-1,6 3-1,-1-4 1,2 2 0,-1-2-1,2 1 0,-3 2-1,-1 0 0,-4 0 0,-1 3-1,-2-1 1,3 0-1,0-1 1,1-2-1,2 1 2,3-1-1,-1 0 0,2 0-1,-2 1 1,-1-1 0,-3 2 0,-4 0 0,-1-1-1,-3 1 1,-4-1 0,1 0-1,-3-1 0,-2 0 1,-1 1 0,0-1-1,-2 1 1,0 2-1,2-3 1,2 2-1,1-2 1,2 0 0,2-1 0,3-1 0,-1 2 0,3-1 0,-1 2 0,-2 2-1,0-1 1,-4 4-1,-1 0 0,-3 0 0,-1 0 0,-5 2 0,-1-2 0,2-1 1,-1 1-1,0-1 1,0 1-1,-2 0 0,1 3-1,-2 1-1,0 3-1,-8-1-2,5 9-8,-15-9-26,6 6 0,-15-14-2,16 15 3</inkml:trace>
  <inkml:trace contextRef="#ctx0" brushRef="#br0" timeOffset="1105.0629">5137 12538 15,'-3'-11'18,"3"11"-17,0 0 3,0 0 4,0 0 4,0 0 1,0 0 2,8 5-2,4 5 1,-12-10-3,21 7-2,-8-9-3,7 5-1,1-8 0,9 3-1,3-5 0,7 3 0,2-3-1,4 3 0,5-1 0,3 3-1,1 1 0,3 0-1,-1-1 0,6 2 1,2-1-1,3-1 0,0 0-1,5-1 2,0 1-2,0 0 1,1 0-1,-2 0 1,-3 1-1,1 1 1,-3 0 0,-4-1-1,-1 0 1,-3 0 0,-4-2 0,-4 0 0,-4 0-1,-3-1 1,-5 1-1,-4-1 0,-4 1 1,-5-1-1,-3 0 0,1-1 0,0-2 1,2-3-1,2-2 0,4-3 0,2 0 0,5-1 0,0-2 0,0 1 0,-2 1 1,-7 4-1,-3 0-1,-6 3 0,-5 2-1,-4 0-1,-2 5 0,-10 2-1,11-3-4,-11 3-7,0 0-23,0 0-2,0 0 3,-20-10-2</inkml:trace>
  <inkml:trace contextRef="#ctx0" brushRef="#br0" timeOffset="1708.0977">5024 12438 7,'-20'4'32,"2"2"1,0-2 0,3 5-19,-3-7-5,9 6-2,-2-3-2,11-5 0,-12 13-1,12-13 0,2 13 0,8-2 1,1-5-1,12 3 0,4-2 0,10 1-2,9-2 1,83 3-1,-51-7-1,7 0-2,4 1 0,7 1-3,6-6-11,9 8-23,-4-7-2,7 2 0,4-7 0</inkml:trace>
  <inkml:trace contextRef="#ctx0" brushRef="#br0" timeOffset="24343.3923">4733 14956 24,'0'0'31,"-10"1"2,-2-4-20,12 3-1,-14 7-2,14-7-2,-10 8-1,10-8-1,0 0-1,0 10-1,0-10-1,20 3 0,-2-4-1,8 1 0,5-3 0,7 1 0,6-2-1,5 1 1,1 2-1,0 2-1,-1 2 1,-1 4-1,-3 4 0,-3 3 0,-3 3 0,-1 1 0,-2 0 0,2-2 1,0-5-1,3-1 0,2-5 1,1 0 0,-1-4-1,1-1 1,-1 1 0,-1 3-1,-3 0 1,-2 2 0,-5 0-1,-1 2 1,-2-1-1,-1-3 1,-3 0 0,1-3 0,-2-2-1,2-1 1,0-3 0,0 2 0,3-2-1,0 1 0,3 2 1,0 1-1,1 1 0,1 3 1,-2 1-1,1 1 0,-1-1 0,1 1 0,0-1 0,0-1 1,3-2-1,4-2 0,1-3 1,3 0-1,0-2 0,1 0 1,-1 0-1,-2 2 0,-3-1 1,-6 4-1,-6 0 0,-6 1-1,-3 2-1,-8-8-8,7 11-30,-13-15-2,5-5-3,-2-18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4-11T09:11:02.84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3466 6115 2,'1'-11'33,"-1"11"0,14-7 2,1 11-23,-15-4 1,29 1-3,-15-1-2,8 10-2,-4-5-1,4 4-1,-3-3-1,5 3-1,-1-4 0,5 2 0,1-1-1,2 0-1,3-2-1,-1-3-4,7 5-27,-3-6-5,3-2-2,-4-6 2</inkml:trace>
  <inkml:trace contextRef="#ctx0" brushRef="#br0" timeOffset="1699.0972">6859 6195 31,'0'0'20,"26"11"0,-15-13 3,13 13-5,-9-14-5,11 9-3,-3-10-2,10 8-1,0-9-2,8 6 0,3-3-2,5 0-1,5-3 0,3 4 1,2-3-1,3 1-1,-1 2 0,0 1 0,-1-2 0,1 3 0,-4-1-1,-1 1 1,-2 0-1,0 1 0,-3-2 0,-2 3 1,-2-5-1,-3 2 0,-2 2 0,0 0 0,-1 1 0,-5 0 1,1 2-1,1 1 1,-2 3-1,3 0 0,1-3 1,0 0-1,2-2 0,3-2 1,2-3-1,3 0 0,0-2 1,3 0-1,0 1 0,2 2 0,-1 3 1,-1 1-1,-1 2 0,-2 1 1,-1 0-1,-3 3 1,-2-4-1,-2 0 0,-1-4 0,-1 0 0,0-5 0,-1-1 0,0-1 0,-2-1 0,0 1 0,-1-1 0,-3 5 0,-2 1-1,-2 2 0,-4-1-3,4 7-3,-10-14-15,5 11-17,-6-11-1,2 1 1</inkml:trace>
  <inkml:trace contextRef="#ctx0" brushRef="#br0" timeOffset="2603.1486">6864 6810 9,'11'21'31,"5"-2"0,4-7-20,16 13 2,-5-13 0,17 12-1,-7-10-3,11 8-3,-1-9 0,5 5-1,-1-5-1,3 2-1,0-5 0,3 1-1,-1-4 0,5-2-1,-1-1 1,3-1-1,-1 0-1,3-2 1,2-1-1,-3 0 0,4 1 1,-3-2-1,3-1 1,0-3 0,1-1 1,2-1-1,-1-3 0,3-2 0,2-3 0,3-1 1,3-1-1,3-2 0,4-1 0,3-2 0,3 0 0,7 2 0,4 1 1,6 1-1,0 1 0,3 3 0,1 5 0,-1 2 0,-2 3-1,-7 1 1,-10 3-1,-13 1 0,-13 2 0,-14 0-2,-15 3 0,-15-3-2,-9 4-2,-20-7-5,12 11-24,-12-11-4,0 0-1,-15 7 1</inkml:trace>
  <inkml:trace contextRef="#ctx0" brushRef="#br0" timeOffset="6604.3776">10671 6104 18,'-12'4'34,"2"-4"2,10 0-1,-13-3-28,13 3 1,9 4 1,7 7-2,4-7-1,15 10-1,13-2 0,15 6-2,16 2-1,17 2 0,17 1-1,14-2 1,15-3-2,11 0 1,10-1 0,8-5 0,3 0-1,4-3 1,0 0-1,-5 2-1,-6 2 0,-8 1 0,-12 2-2,-17-1 0,-12 5-5,-30-8-5,-12 5-25,-29-8-2,-20-3 2</inkml:trace>
  <inkml:trace contextRef="#ctx0" brushRef="#br0" timeOffset="7059.4036">10866 7035 32,'10'-10'38,"6"2"0,0-7-1,12 1-32,10 0 0,19 4 1,12-4 0,25 5-1,18-4-1,20 2 0,19-1-1,19 4 0,10 1-1,12 4 0,6-2-1,2 5-1,1 2 0,-1 2-2,-4 0-1,-9 0-1,-4 5-3,-18-10-14,-8 11-19,-20-6-1,-13 5 1</inkml:trace>
  <inkml:trace contextRef="#ctx0" brushRef="#br0" timeOffset="10568.6045">6730 9216 47,'-4'32'41,"-3"2"-2,6 6 0,-1 4-39,7 9 1,1 1 3,1 5-3,-3 0 2,-2 3-1,-2 3 0,-1 3 0,-5 2 0,-5-1-1,-8 3-1,-4 0 2,-10 1-1,0 0 1,-4-3-1,-1-2 0,2-5 0,2-2-1,5-5 1,5-9-1,8-5 0,4-5 0,6-7 0,5-5 0,6-6 1,6-2-1,8-5 1,10 1-1,7-3 1,9 0 0,7 0-1,8-3 1,6 1-1,11-1 0,7-1 1,5 1-1,8-3 0,9 1 1,7-1-1,9 1 0,10 0 0,8 0 1,6 2 0,10 1 0,9 2-1,6 2 1,11 1 0,8 1 0,6 0-1,10 0 1,10-3-1,7-1 1,8-2-1,8-1 0,3-3 0,10-3 0,7-1 1,4-1-1,7 0 0,6-2-1,7 1 1,6 0 0,5-1 0,3 1-1,2 1 0,1-2 1,1 1 0,1 1-1,-2 1 2,-5 1-2,-9 2 2,-9-1-1,-13 0 0,-15 2 0,-18-3 0,-21-2 1,-22-3-1,-22-3 0,-18-2 0,-20-3 0,-19-3 0,-14-2 0,-17-1 0,-13-1 0,-14 0 0,-11-2 0,-10 0 0,-9-2 0,-9-3 0,-8-3 0,-8-3 0,-7-5-1,-5-6 1,-4-5 0,-5-2 0,0-4-1,-1 0 0,2-3 1,2 4-2,2 2 2,3 5-2,4 6 2,4 3-1,2 6 0,3 6 1,2 5 0,5 4 0,1 4 0,8 4 0,4 5 0,10 4 0,5 2 1,9 5-1,8 3 0,8 3 0,8 3 0,6 2 0,7 2 0,4 0 0,8 0 0,6 1 0,7-4 1,9-1-1,8 1 0,11-7 0,6 2 1,10-6-1,9 2 0,8-5 0,7 0 0,6-4 1,6-3-1,3-2 0,7-3 0,3 1 1,3-7-1,2 0 0,0-4 1,1 0-1,1-3 1,-1-2 0,0-4-1,-3-1 0,-3-1 1,-5-5 0,-4-1 0,-9-1-1,-6-5 1,-14 0 0,-9-2 0,-15-2-1,-12 0 0,-16 1 0,-13-2 0,-15 1-1,-13 3 0,-13 0 0,-12 2 0,-11-1 0,-13 3 0,-8-2 1,-11 4 0,-10-3 0,-9-3 0,-15 0 0,-10-2 0,-12 0 1,-4-1-1,-11 2 0,-7 0-1,-6 2 1,-8 3 0,-3 0 0,-5 2 0,-5 3-1,-8 1 1,-5 1 0,-9 1 1,-6 1-2,-5 3 1,-3 2 0,-3 3-1,-3 1 1,-2 0 0,-1 4 0,0 2-1,1 1 1,0 1 0,-1 2 0,-1 2 0,1 0 0,0 4 0,3 0 0,1 2 0,1 2 0,3 2 0,2 1 0,1 1 0,2 2 0,4 0 1,0-1-1,-1 1 0,1 0 0,-1-1 0,0 2 0,0-1 0,-1 1 0,-3-1 0,2 2 0,2-1 0,-2 1 0,3 0 0,-1-1-1,2 0 1,0 0 0,3 1-1,1-2 1,-2 0 0,2-1-1,3 0 1,3 0 0,1-2-1,1 1 1,4-1 0,0-1-1,3 1 1,3-2 0,1 1 0,1 0-1,1 1 1,2-2 0,2 1 0,2 2 0,2-2 0,1 3 0,1-2 0,3 0 0,3 2 0,2 0 0,1 0 0,3 1 0,0 1 0,1 0 0,1 2 0,1 0 0,1 2 0,-1 0 0,-1 1-1,3 1 1,0 2-1,2-5 1,-2 4-1,2-5 2,0 4-3,-2-3 3,2 0 0,-3 0-1,-1-5 1,-2 6-1,0-5 0,0 4 1,1-5-1,1 0 1,-1 1-1,1-1 0,2-2 1,2 1-1,0-2 0,1 0 0,1-1 0,2 1 0,0-2 0,1 0 0,0 0-1,-1 0 1,0 0 0,-1 0 0,0 0 0,-1-2 0,1 2 0,0-1 1,0-1-1,1-1-1,0-1 1,3-1 0,-1 0 0,2-1 0,-1-1 1,1 0-1,0 0 0,-2-2 0,1 1 0,-1 0 0,-2 1 0,1 0 0,-1 2 0,0-2 0,0 4-1,0-1 1,2 3 1,2-1-1,-2 1 0,2-1 0,1 3 1,2-1-1,0 2 0,2-2 0,1 1 1,-1 1-1,6 1 0,-2-1 0,3 0 0,2 1 1,4-2-1,0 1 0,3-1 0,0-1 0,4 1 1,0-1-1,0 0 0,1 4 0,2-4 1,-1 3-1,3-3 0,2 5 0,0-3 0,4 3 0,4-3 0,2 2 0,5-1 0,5 2 0,3-1 0,4 1 0,3-2 0,4 2 0,8-5 0,-15 9 0,15-9 0,-12 8 0,12-8 0,-15 10 0,6-6 0,0 0 0,-2 1 0,-1 1 0,-1 3 0,-1 1 0,-4 2 0,0 2 0,-2 3 0,-3 2 0,-1-1 0,0 1 0,-2-1 0,3 0 0,-1-3 0,3-3 0,2 0 1,3-3-1,2 1 0,1 0-1,3 1 2,-3 2-2,3 3 1,-3 5 0,0 3-1,-5 7 0,-9 5-2,0 15-6,-19-9-7,10 18-10,-19-15-7,9 11-13,0-2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B0EE0EC-20E1-4232-84DF-7F0CA6009623}" type="datetimeFigureOut">
              <a:rPr lang="en-US" smtClean="0"/>
              <a:pPr/>
              <a:t>22-Apr-11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57CDD64E-B62D-4E8A-BEF6-9E83B2F08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DD64E-B62D-4E8A-BEF6-9E83B2F087B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0E0E7-3801-4353-9ECC-7B8F2F8818CB}" type="datetime1">
              <a:rPr lang="en-US" smtClean="0"/>
              <a:t>22-Apr-11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46474F-3B03-4A5A-864E-15F88C7E98B5}" type="datetime1">
              <a:rPr lang="en-US" smtClean="0"/>
              <a:t>22-Apr-11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3ECC8-98E4-477C-9BD4-565D39657DCF}" type="datetime1">
              <a:rPr lang="en-US" smtClean="0"/>
              <a:t>22-Apr-11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88E75-6CCE-4E6D-8CEC-EB539942CC0C}" type="datetime1">
              <a:rPr lang="en-US" smtClean="0"/>
              <a:t>22-Apr-11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96A5D-CA62-46AE-A913-97C82BC260BF}" type="datetime1">
              <a:rPr lang="en-US" smtClean="0"/>
              <a:t>22-Apr-11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8B5B6-F2D5-4FE9-818C-0646B8C3481B}" type="datetime1">
              <a:rPr lang="en-US" smtClean="0"/>
              <a:t>22-Apr-11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3ECF7-1EE5-4B8B-A263-C1618101BFA9}" type="datetime1">
              <a:rPr lang="en-US" smtClean="0"/>
              <a:t>22-Apr-11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BF88A-C7A0-440B-AEDD-1495488E3759}" type="datetime1">
              <a:rPr lang="en-US" smtClean="0"/>
              <a:t>22-Apr-11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4CF5A-4FC2-432F-8DEE-AF712CB92D67}" type="datetime1">
              <a:rPr lang="en-US" smtClean="0"/>
              <a:t>22-Apr-11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15202-F61C-4CDD-A295-B82E0CC16717}" type="datetime1">
              <a:rPr lang="en-US" smtClean="0"/>
              <a:t>22-Apr-11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49C632-144F-4479-8969-365C29238F74}" type="datetime1">
              <a:rPr lang="en-US" smtClean="0"/>
              <a:t>22-Apr-11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D19561-F42A-4613-9330-519B136A2723}" type="datetime1">
              <a:rPr lang="en-US" smtClean="0"/>
              <a:t>22-Apr-11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13760"/>
            <a:ext cx="7772400" cy="1975104"/>
          </a:xfrm>
        </p:spPr>
        <p:txBody>
          <a:bodyPr/>
          <a:lstStyle/>
          <a:p>
            <a:r>
              <a:rPr lang="en-US" dirty="0" smtClean="0"/>
              <a:t>Theory of Compilation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467600" cy="1508760"/>
          </a:xfrm>
        </p:spPr>
        <p:txBody>
          <a:bodyPr/>
          <a:lstStyle/>
          <a:p>
            <a:r>
              <a:rPr lang="en-US" dirty="0" smtClean="0"/>
              <a:t>Lecture 08 – Intermediate Representation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480560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Yahav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6412468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Reference:  </a:t>
            </a:r>
            <a:r>
              <a:rPr lang="en-US" dirty="0"/>
              <a:t>Dragon 6.2,6.3,6.4,6.6 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6000690"/>
            <a:ext cx="610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www.cs.technion.ac.il/~</a:t>
            </a:r>
            <a:r>
              <a:rPr lang="en-US" dirty="0" smtClean="0"/>
              <a:t>yahave/tocs2011/compilers-lec08.pptx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800600"/>
            <a:ext cx="7772400" cy="1554960"/>
          </a:xfrm>
        </p:spPr>
        <p:txBody>
          <a:bodyPr>
            <a:normAutofit fontScale="92500" lnSpcReduction="20000"/>
          </a:bodyPr>
          <a:lstStyle/>
          <a:p>
            <a:r>
              <a:rPr lang="nn-NO" sz="28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  <a:sym typeface="Math A"/>
              </a:rPr>
              <a:t></a:t>
            </a:r>
            <a:r>
              <a:rPr lang="nn-NO" sz="2800" dirty="0">
                <a:solidFill>
                  <a:prstClr val="white"/>
                </a:solidFill>
                <a:cs typeface="Courier New" pitchFamily="49" charset="0"/>
                <a:sym typeface="Math A"/>
              </a:rPr>
              <a:t> </a:t>
            </a:r>
            <a:r>
              <a:rPr lang="nn-NO" sz="28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  <a:sym typeface="Math A"/>
              </a:rPr>
              <a:t>(</a:t>
            </a:r>
            <a:r>
              <a:rPr lang="en-US" sz="2800" dirty="0" smtClean="0"/>
              <a:t>phi) function combines different definitions </a:t>
            </a:r>
          </a:p>
          <a:p>
            <a:r>
              <a:rPr lang="nn-NO" sz="32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  <a:sym typeface="Math A"/>
              </a:rPr>
              <a:t></a:t>
            </a:r>
            <a:r>
              <a:rPr lang="nn-NO" sz="3200" dirty="0" smtClean="0">
                <a:solidFill>
                  <a:prstClr val="white"/>
                </a:solidFill>
                <a:cs typeface="Courier New" pitchFamily="49" charset="0"/>
                <a:sym typeface="Math A"/>
              </a:rPr>
              <a:t> </a:t>
            </a:r>
            <a:r>
              <a:rPr lang="en-US" dirty="0" smtClean="0"/>
              <a:t>returns the value of x1 if control passes through the true branch and the value of x2 if it passed through the false branch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9200" y="1905000"/>
            <a:ext cx="22860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if (f) 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x = 42;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else 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x = 73;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y = x * a;</a:t>
            </a:r>
            <a:endParaRPr lang="en-US" sz="1600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19600" y="1898073"/>
            <a:ext cx="35814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if (f) 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x1 = 42;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else 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x2 = 73;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x3 = </a:t>
            </a: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  <a:sym typeface="Math A"/>
              </a:rPr>
              <a:t>(x1,x2);</a:t>
            </a:r>
            <a:endParaRPr lang="nn-NO" sz="1600" dirty="0" smtClean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y = x3 * a;</a:t>
            </a:r>
            <a:endParaRPr lang="en-US" sz="1600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1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SSA why should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648200"/>
            <a:ext cx="7772400" cy="1707360"/>
          </a:xfrm>
        </p:spPr>
        <p:txBody>
          <a:bodyPr/>
          <a:lstStyle/>
          <a:p>
            <a:r>
              <a:rPr lang="en-US" dirty="0" smtClean="0"/>
              <a:t>makes it easy to apply many optimizations</a:t>
            </a:r>
          </a:p>
          <a:p>
            <a:pPr lvl="1"/>
            <a:r>
              <a:rPr lang="en-US" dirty="0" smtClean="0"/>
              <a:t>constant propagation, dead code elimination…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9200" y="1905000"/>
            <a:ext cx="22860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x = 42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x = 73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y = x</a:t>
            </a:r>
            <a:endParaRPr lang="en-US" sz="1600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19600" y="1898073"/>
            <a:ext cx="35814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x1 = 42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x2 = 73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y = x2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endParaRPr lang="en-US" sz="1600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Creating 3AC: control statements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3AC only supports conditional/unconditional jumps</a:t>
            </a:r>
          </a:p>
          <a:p>
            <a:r>
              <a:rPr lang="en-US" dirty="0" smtClean="0"/>
              <a:t>Add labels </a:t>
            </a:r>
          </a:p>
          <a:p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begin – label marks beginning of code</a:t>
            </a:r>
          </a:p>
          <a:p>
            <a:pPr lvl="1"/>
            <a:r>
              <a:rPr lang="en-US" dirty="0" smtClean="0"/>
              <a:t>after – label marks end of code</a:t>
            </a:r>
          </a:p>
          <a:p>
            <a:endParaRPr lang="en-US" dirty="0" smtClean="0"/>
          </a:p>
          <a:p>
            <a:r>
              <a:rPr lang="en-US" dirty="0" smtClean="0"/>
              <a:t>Helper function </a:t>
            </a:r>
            <a:r>
              <a:rPr lang="en-US" dirty="0" err="1" smtClean="0"/>
              <a:t>freshLabel</a:t>
            </a:r>
            <a:r>
              <a:rPr lang="en-US" dirty="0" smtClean="0"/>
              <a:t>() allocates a new fresh label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352800" cy="5024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dirty="0" smtClean="0"/>
              <a:t>S </a:t>
            </a:r>
            <a:r>
              <a:rPr lang="en-US" sz="2000" dirty="0" smtClean="0">
                <a:sym typeface="Math C"/>
              </a:rPr>
              <a:t> while E do S1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200" dirty="0" smtClean="0"/>
              <a:t>Creating 3AC: control statements</a:t>
            </a:r>
            <a:endParaRPr lang="en-US" sz="3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91469"/>
              </p:ext>
            </p:extLst>
          </p:nvPr>
        </p:nvGraphicFramePr>
        <p:xfrm>
          <a:off x="914400" y="4495800"/>
          <a:ext cx="7391400" cy="2108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85384"/>
                <a:gridCol w="49060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 </a:t>
                      </a:r>
                      <a:r>
                        <a:rPr lang="en-US" dirty="0" smtClean="0">
                          <a:sym typeface="Math C"/>
                        </a:rPr>
                        <a:t> while E do 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S.begin</a:t>
                      </a:r>
                      <a:r>
                        <a:rPr lang="en-US" baseline="0" dirty="0" smtClean="0"/>
                        <a:t> := </a:t>
                      </a:r>
                      <a:r>
                        <a:rPr lang="en-US" baseline="0" dirty="0" err="1" smtClean="0"/>
                        <a:t>freshLabel</a:t>
                      </a:r>
                      <a:r>
                        <a:rPr lang="en-US" baseline="0" dirty="0" smtClean="0"/>
                        <a:t>();</a:t>
                      </a:r>
                    </a:p>
                    <a:p>
                      <a:r>
                        <a:rPr lang="en-US" baseline="0" dirty="0" err="1" smtClean="0"/>
                        <a:t>S.after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baseline="0" dirty="0" err="1" smtClean="0"/>
                        <a:t>freshLabel</a:t>
                      </a:r>
                      <a:r>
                        <a:rPr lang="en-US" baseline="0" dirty="0" smtClean="0"/>
                        <a:t>();</a:t>
                      </a:r>
                    </a:p>
                    <a:p>
                      <a:r>
                        <a:rPr lang="en-US" baseline="0" dirty="0" err="1" smtClean="0"/>
                        <a:t>S.code</a:t>
                      </a:r>
                      <a:r>
                        <a:rPr lang="en-US" baseline="0" dirty="0" smtClean="0"/>
                        <a:t> := </a:t>
                      </a:r>
                    </a:p>
                    <a:p>
                      <a:r>
                        <a:rPr lang="en-US" baseline="0" dirty="0" smtClean="0"/>
                        <a:t>  gen(</a:t>
                      </a:r>
                      <a:r>
                        <a:rPr lang="en-US" baseline="0" dirty="0" err="1" smtClean="0"/>
                        <a:t>S.begin</a:t>
                      </a:r>
                      <a:r>
                        <a:rPr lang="en-US" baseline="0" dirty="0" smtClean="0"/>
                        <a:t> ‘:’) || </a:t>
                      </a:r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||</a:t>
                      </a:r>
                    </a:p>
                    <a:p>
                      <a:r>
                        <a:rPr lang="en-US" baseline="0" dirty="0" smtClean="0"/>
                        <a:t>  gen(‘if’ 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‘=‘ ‘0’ ‘</a:t>
                      </a:r>
                      <a:r>
                        <a:rPr lang="en-US" baseline="0" dirty="0" err="1" smtClean="0"/>
                        <a:t>goto</a:t>
                      </a:r>
                      <a:r>
                        <a:rPr lang="en-US" baseline="0" dirty="0" smtClean="0"/>
                        <a:t>’ </a:t>
                      </a:r>
                      <a:r>
                        <a:rPr lang="en-US" baseline="0" dirty="0" err="1" smtClean="0"/>
                        <a:t>S.after</a:t>
                      </a:r>
                      <a:r>
                        <a:rPr lang="en-US" baseline="0" dirty="0" smtClean="0"/>
                        <a:t>) ||</a:t>
                      </a:r>
                    </a:p>
                    <a:p>
                      <a:r>
                        <a:rPr lang="en-US" baseline="0" dirty="0" smtClean="0"/>
                        <a:t>  S1.code || gen(‘</a:t>
                      </a:r>
                      <a:r>
                        <a:rPr lang="en-US" baseline="0" dirty="0" err="1" smtClean="0"/>
                        <a:t>goto</a:t>
                      </a:r>
                      <a:r>
                        <a:rPr lang="en-US" baseline="0" dirty="0" smtClean="0"/>
                        <a:t>’ </a:t>
                      </a:r>
                      <a:r>
                        <a:rPr lang="en-US" baseline="0" dirty="0" err="1" smtClean="0"/>
                        <a:t>S.begin</a:t>
                      </a:r>
                      <a:r>
                        <a:rPr lang="en-US" baseline="0" dirty="0" smtClean="0"/>
                        <a:t>) || gen(</a:t>
                      </a:r>
                      <a:r>
                        <a:rPr lang="en-US" baseline="0" dirty="0" err="1" smtClean="0"/>
                        <a:t>S.after</a:t>
                      </a:r>
                      <a:r>
                        <a:rPr lang="en-US" baseline="0" dirty="0" smtClean="0"/>
                        <a:t> ‘:’)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68800" y="4267200"/>
            <a:ext cx="20478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lIns="90000" tIns="18000" rIns="90000" bIns="18000"/>
          <a:lstStyle/>
          <a:p>
            <a:endParaRPr lang="en-US"/>
          </a:p>
        </p:txBody>
      </p:sp>
      <p:graphicFrame>
        <p:nvGraphicFramePr>
          <p:cNvPr id="22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65108"/>
              </p:ext>
            </p:extLst>
          </p:nvPr>
        </p:nvGraphicFramePr>
        <p:xfrm>
          <a:off x="4114800" y="1833562"/>
          <a:ext cx="3608388" cy="2312988"/>
        </p:xfrm>
        <a:graphic>
          <a:graphicData uri="http://schemas.openxmlformats.org/drawingml/2006/table">
            <a:tbl>
              <a:tblPr rtl="1"/>
              <a:tblGrid>
                <a:gridCol w="2616200"/>
                <a:gridCol w="992188"/>
              </a:tblGrid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E.code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S.begin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if E.var = 0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S.after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.code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goto S.begin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· · 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S.after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138"/>
          <p:cNvSpPr>
            <a:spLocks noChangeArrowheads="1"/>
          </p:cNvSpPr>
          <p:nvPr/>
        </p:nvSpPr>
        <p:spPr bwMode="auto">
          <a:xfrm>
            <a:off x="7485063" y="1843087"/>
            <a:ext cx="239712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39"/>
          <p:cNvSpPr>
            <a:spLocks noChangeArrowheads="1"/>
          </p:cNvSpPr>
          <p:nvPr/>
        </p:nvSpPr>
        <p:spPr bwMode="auto">
          <a:xfrm>
            <a:off x="7485063" y="2473325"/>
            <a:ext cx="239712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40"/>
          <p:cNvSpPr>
            <a:spLocks noChangeArrowheads="1"/>
          </p:cNvSpPr>
          <p:nvPr/>
        </p:nvSpPr>
        <p:spPr bwMode="auto">
          <a:xfrm>
            <a:off x="7485063" y="3481387"/>
            <a:ext cx="239712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41"/>
          <p:cNvSpPr>
            <a:spLocks noChangeArrowheads="1"/>
          </p:cNvSpPr>
          <p:nvPr/>
        </p:nvSpPr>
        <p:spPr bwMode="auto">
          <a:xfrm>
            <a:off x="7485063" y="3800475"/>
            <a:ext cx="239712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AutoShape 142"/>
          <p:cNvCxnSpPr>
            <a:cxnSpLocks noChangeShapeType="1"/>
            <a:stCxn id="25" idx="3"/>
            <a:endCxn id="23" idx="3"/>
          </p:cNvCxnSpPr>
          <p:nvPr/>
        </p:nvCxnSpPr>
        <p:spPr bwMode="auto">
          <a:xfrm flipV="1">
            <a:off x="7724775" y="2003425"/>
            <a:ext cx="1588" cy="1638300"/>
          </a:xfrm>
          <a:prstGeom prst="curvedConnector3">
            <a:avLst>
              <a:gd name="adj1" fmla="val 14400005"/>
            </a:avLst>
          </a:prstGeom>
          <a:noFill/>
          <a:ln w="15875">
            <a:solidFill>
              <a:schemeClr val="accent1"/>
            </a:solidFill>
            <a:round/>
            <a:headEnd/>
            <a:tailEnd type="triangle" w="med" len="med"/>
          </a:ln>
        </p:spPr>
      </p:cxnSp>
      <p:cxnSp>
        <p:nvCxnSpPr>
          <p:cNvPr id="28" name="AutoShape 143"/>
          <p:cNvCxnSpPr>
            <a:cxnSpLocks noChangeShapeType="1"/>
            <a:stCxn id="24" idx="3"/>
            <a:endCxn id="26" idx="3"/>
          </p:cNvCxnSpPr>
          <p:nvPr/>
        </p:nvCxnSpPr>
        <p:spPr bwMode="auto">
          <a:xfrm>
            <a:off x="7724775" y="2633662"/>
            <a:ext cx="1588" cy="1327150"/>
          </a:xfrm>
          <a:prstGeom prst="curvedConnector3">
            <a:avLst>
              <a:gd name="adj1" fmla="val 14400005"/>
            </a:avLst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997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checking helped us guarantee correctness</a:t>
            </a:r>
          </a:p>
          <a:p>
            <a:r>
              <a:rPr lang="en-US" dirty="0" smtClean="0"/>
              <a:t>Also tells us</a:t>
            </a:r>
          </a:p>
          <a:p>
            <a:pPr lvl="1"/>
            <a:r>
              <a:rPr lang="en-US" dirty="0" smtClean="0"/>
              <a:t>How much memory allocate on the heap/stack for variables</a:t>
            </a:r>
          </a:p>
          <a:p>
            <a:pPr lvl="1"/>
            <a:r>
              <a:rPr lang="en-US" dirty="0" smtClean="0"/>
              <a:t>Where to find variables (based on offsets)</a:t>
            </a:r>
          </a:p>
          <a:p>
            <a:pPr lvl="1"/>
            <a:r>
              <a:rPr lang="en-US" dirty="0" smtClean="0"/>
              <a:t>Compute address of an element inside array (size of stride based on type of element)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 variable “offset” with memory allocated so far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13734"/>
              </p:ext>
            </p:extLst>
          </p:nvPr>
        </p:nvGraphicFramePr>
        <p:xfrm>
          <a:off x="914400" y="3276600"/>
          <a:ext cx="7724014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5992"/>
                <a:gridCol w="62680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sym typeface="Math C"/>
                        </a:rPr>
                        <a:t>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offset := 0}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Math C"/>
                        </a:rPr>
                        <a:t> D </a:t>
                      </a:r>
                      <a:r>
                        <a:rPr lang="en-US" dirty="0" err="1" smtClean="0">
                          <a:sym typeface="Math C"/>
                        </a:rPr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Math C"/>
                        </a:rPr>
                        <a:t> T id;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enter(id.name,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T.type</a:t>
                      </a:r>
                      <a:r>
                        <a:rPr lang="en-US" baseline="0" dirty="0" smtClean="0"/>
                        <a:t>, offset); offset += </a:t>
                      </a:r>
                      <a:r>
                        <a:rPr lang="en-US" baseline="0" dirty="0" err="1" smtClean="0"/>
                        <a:t>T.width</a:t>
                      </a:r>
                      <a:r>
                        <a:rPr lang="en-US" baseline="0" dirty="0" smtClean="0"/>
                        <a:t>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int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T.width</a:t>
                      </a:r>
                      <a:r>
                        <a:rPr lang="en-US" baseline="0" dirty="0" smtClean="0"/>
                        <a:t> = 4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float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T.type</a:t>
                      </a:r>
                      <a:r>
                        <a:rPr lang="en-US" baseline="0" dirty="0" smtClean="0"/>
                        <a:t> := float; </a:t>
                      </a:r>
                      <a:r>
                        <a:rPr lang="en-US" baseline="0" dirty="0" err="1" smtClean="0"/>
                        <a:t>T.width</a:t>
                      </a:r>
                      <a:r>
                        <a:rPr lang="en-US" baseline="0" dirty="0" smtClean="0"/>
                        <a:t> = 8}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T1[</a:t>
                      </a:r>
                      <a:r>
                        <a:rPr lang="en-US" dirty="0" err="1" smtClean="0">
                          <a:sym typeface="Math C"/>
                        </a:rPr>
                        <a:t>num</a:t>
                      </a:r>
                      <a:r>
                        <a:rPr lang="en-US" dirty="0" smtClean="0">
                          <a:sym typeface="Math C"/>
                        </a:rPr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array</a:t>
                      </a:r>
                      <a:r>
                        <a:rPr lang="en-US" baseline="0" dirty="0" smtClean="0"/>
                        <a:t> (num.val,T1.Type); </a:t>
                      </a:r>
                      <a:r>
                        <a:rPr lang="en-US" baseline="0" dirty="0" err="1" smtClean="0"/>
                        <a:t>T.width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baseline="0" dirty="0" err="1" smtClean="0"/>
                        <a:t>num.val</a:t>
                      </a:r>
                      <a:r>
                        <a:rPr lang="en-US" baseline="0" dirty="0" smtClean="0"/>
                        <a:t> * T1.width;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*T1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:= pointer(T1.type); </a:t>
                      </a:r>
                      <a:r>
                        <a:rPr lang="en-US" dirty="0" err="1" smtClean="0"/>
                        <a:t>T.width</a:t>
                      </a:r>
                      <a:r>
                        <a:rPr lang="en-US" baseline="0" dirty="0" smtClean="0"/>
                        <a:t> = 4}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914400"/>
          </a:xfrm>
        </p:spPr>
        <p:txBody>
          <a:bodyPr/>
          <a:lstStyle/>
          <a:p>
            <a:r>
              <a:rPr lang="en-US" dirty="0" smtClean="0"/>
              <a:t>Allocating Memory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853932" y="1295400"/>
            <a:ext cx="3161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P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470555" y="3422929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D2</a:t>
            </a:r>
          </a:p>
        </p:txBody>
      </p:sp>
      <p:cxnSp>
        <p:nvCxnSpPr>
          <p:cNvPr id="8" name="Straight Arrow Connector 10"/>
          <p:cNvCxnSpPr>
            <a:cxnSpLocks noChangeShapeType="1"/>
            <a:stCxn id="65" idx="2"/>
            <a:endCxn id="14" idx="0"/>
          </p:cNvCxnSpPr>
          <p:nvPr/>
        </p:nvCxnSpPr>
        <p:spPr bwMode="auto">
          <a:xfrm flipH="1">
            <a:off x="3535219" y="2424598"/>
            <a:ext cx="1476769" cy="284736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12"/>
          <p:cNvCxnSpPr>
            <a:cxnSpLocks noChangeShapeType="1"/>
            <a:stCxn id="65" idx="2"/>
            <a:endCxn id="73" idx="0"/>
          </p:cNvCxnSpPr>
          <p:nvPr/>
        </p:nvCxnSpPr>
        <p:spPr bwMode="auto">
          <a:xfrm>
            <a:off x="5011988" y="2424598"/>
            <a:ext cx="2760412" cy="983476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6"/>
          <p:cNvCxnSpPr>
            <a:cxnSpLocks noChangeShapeType="1"/>
            <a:stCxn id="14" idx="2"/>
            <a:endCxn id="13" idx="0"/>
          </p:cNvCxnSpPr>
          <p:nvPr/>
        </p:nvCxnSpPr>
        <p:spPr bwMode="auto">
          <a:xfrm flipH="1">
            <a:off x="1833420" y="3078666"/>
            <a:ext cx="1701799" cy="223334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611243" y="3302000"/>
            <a:ext cx="44435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D1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305829" y="2709334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D4</a:t>
            </a:r>
          </a:p>
        </p:txBody>
      </p:sp>
      <p:cxnSp>
        <p:nvCxnSpPr>
          <p:cNvPr id="22" name="Straight Arrow Connector 16"/>
          <p:cNvCxnSpPr>
            <a:cxnSpLocks noChangeShapeType="1"/>
            <a:stCxn id="14" idx="2"/>
            <a:endCxn id="7" idx="0"/>
          </p:cNvCxnSpPr>
          <p:nvPr/>
        </p:nvCxnSpPr>
        <p:spPr bwMode="auto">
          <a:xfrm>
            <a:off x="3535219" y="3078666"/>
            <a:ext cx="1164726" cy="34426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cxnSp>
        <p:nvCxnSpPr>
          <p:cNvPr id="27" name="Straight Arrow Connector 16"/>
          <p:cNvCxnSpPr>
            <a:cxnSpLocks noChangeShapeType="1"/>
            <a:stCxn id="13" idx="2"/>
            <a:endCxn id="28" idx="0"/>
          </p:cNvCxnSpPr>
          <p:nvPr/>
        </p:nvCxnSpPr>
        <p:spPr bwMode="auto">
          <a:xfrm flipH="1">
            <a:off x="778669" y="3671332"/>
            <a:ext cx="1054751" cy="282602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533400" y="3953934"/>
            <a:ext cx="49053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T1</a:t>
            </a:r>
          </a:p>
        </p:txBody>
      </p:sp>
      <p:cxnSp>
        <p:nvCxnSpPr>
          <p:cNvPr id="29" name="Straight Arrow Connector 16"/>
          <p:cNvCxnSpPr>
            <a:cxnSpLocks noChangeShapeType="1"/>
            <a:stCxn id="13" idx="2"/>
            <a:endCxn id="30" idx="0"/>
          </p:cNvCxnSpPr>
          <p:nvPr/>
        </p:nvCxnSpPr>
        <p:spPr bwMode="auto">
          <a:xfrm>
            <a:off x="1833420" y="3671332"/>
            <a:ext cx="228477" cy="28260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1829328" y="3953933"/>
            <a:ext cx="46513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id</a:t>
            </a:r>
          </a:p>
        </p:txBody>
      </p:sp>
      <p:cxnSp>
        <p:nvCxnSpPr>
          <p:cNvPr id="38" name="Straight Arrow Connector 16"/>
          <p:cNvCxnSpPr>
            <a:cxnSpLocks noChangeShapeType="1"/>
            <a:stCxn id="28" idx="2"/>
            <a:endCxn id="39" idx="0"/>
          </p:cNvCxnSpPr>
          <p:nvPr/>
        </p:nvCxnSpPr>
        <p:spPr bwMode="auto">
          <a:xfrm flipH="1">
            <a:off x="749300" y="4323266"/>
            <a:ext cx="29369" cy="401134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9" name="TextBox 8"/>
          <p:cNvSpPr txBox="1">
            <a:spLocks noChangeArrowheads="1"/>
          </p:cNvSpPr>
          <p:nvPr/>
        </p:nvSpPr>
        <p:spPr bwMode="auto">
          <a:xfrm>
            <a:off x="516466" y="4724400"/>
            <a:ext cx="4656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int</a:t>
            </a:r>
            <a:endParaRPr lang="en-US" dirty="0"/>
          </a:p>
        </p:txBody>
      </p:sp>
      <p:cxnSp>
        <p:nvCxnSpPr>
          <p:cNvPr id="43" name="Straight Arrow Connector 16"/>
          <p:cNvCxnSpPr>
            <a:cxnSpLocks noChangeShapeType="1"/>
            <a:stCxn id="30" idx="2"/>
            <a:endCxn id="44" idx="0"/>
          </p:cNvCxnSpPr>
          <p:nvPr/>
        </p:nvCxnSpPr>
        <p:spPr bwMode="auto">
          <a:xfrm flipH="1">
            <a:off x="2044701" y="4323265"/>
            <a:ext cx="17196" cy="401136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44" name="TextBox 8"/>
          <p:cNvSpPr txBox="1">
            <a:spLocks noChangeArrowheads="1"/>
          </p:cNvSpPr>
          <p:nvPr/>
        </p:nvSpPr>
        <p:spPr bwMode="auto">
          <a:xfrm>
            <a:off x="1642534" y="4724401"/>
            <a:ext cx="80433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count</a:t>
            </a:r>
          </a:p>
        </p:txBody>
      </p:sp>
      <p:cxnSp>
        <p:nvCxnSpPr>
          <p:cNvPr id="52" name="Straight Arrow Connector 16"/>
          <p:cNvCxnSpPr>
            <a:cxnSpLocks noChangeShapeType="1"/>
            <a:stCxn id="7" idx="2"/>
            <a:endCxn id="53" idx="0"/>
          </p:cNvCxnSpPr>
          <p:nvPr/>
        </p:nvCxnSpPr>
        <p:spPr bwMode="auto">
          <a:xfrm flipH="1">
            <a:off x="3731700" y="3792261"/>
            <a:ext cx="968245" cy="25720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3488268" y="4049464"/>
            <a:ext cx="4868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T2</a:t>
            </a:r>
          </a:p>
        </p:txBody>
      </p:sp>
      <p:cxnSp>
        <p:nvCxnSpPr>
          <p:cNvPr id="54" name="Straight Arrow Connector 16"/>
          <p:cNvCxnSpPr>
            <a:cxnSpLocks noChangeShapeType="1"/>
            <a:stCxn id="7" idx="2"/>
            <a:endCxn id="55" idx="0"/>
          </p:cNvCxnSpPr>
          <p:nvPr/>
        </p:nvCxnSpPr>
        <p:spPr bwMode="auto">
          <a:xfrm>
            <a:off x="4699945" y="3792261"/>
            <a:ext cx="372412" cy="231802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55" name="TextBox 8"/>
          <p:cNvSpPr txBox="1">
            <a:spLocks noChangeArrowheads="1"/>
          </p:cNvSpPr>
          <p:nvPr/>
        </p:nvSpPr>
        <p:spPr bwMode="auto">
          <a:xfrm>
            <a:off x="4839788" y="4024063"/>
            <a:ext cx="46513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id</a:t>
            </a:r>
          </a:p>
        </p:txBody>
      </p:sp>
      <p:cxnSp>
        <p:nvCxnSpPr>
          <p:cNvPr id="56" name="Straight Arrow Connector 16"/>
          <p:cNvCxnSpPr>
            <a:cxnSpLocks noChangeShapeType="1"/>
            <a:stCxn id="53" idx="2"/>
            <a:endCxn id="57" idx="0"/>
          </p:cNvCxnSpPr>
          <p:nvPr/>
        </p:nvCxnSpPr>
        <p:spPr bwMode="auto">
          <a:xfrm>
            <a:off x="3731700" y="4418796"/>
            <a:ext cx="44993" cy="367268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57" name="TextBox 8"/>
          <p:cNvSpPr txBox="1">
            <a:spLocks noChangeArrowheads="1"/>
          </p:cNvSpPr>
          <p:nvPr/>
        </p:nvSpPr>
        <p:spPr bwMode="auto">
          <a:xfrm>
            <a:off x="3450727" y="4786064"/>
            <a:ext cx="6519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float</a:t>
            </a:r>
            <a:endParaRPr lang="en-US" dirty="0"/>
          </a:p>
        </p:txBody>
      </p:sp>
      <p:cxnSp>
        <p:nvCxnSpPr>
          <p:cNvPr id="58" name="Straight Arrow Connector 16"/>
          <p:cNvCxnSpPr>
            <a:cxnSpLocks noChangeShapeType="1"/>
            <a:stCxn id="55" idx="2"/>
            <a:endCxn id="59" idx="0"/>
          </p:cNvCxnSpPr>
          <p:nvPr/>
        </p:nvCxnSpPr>
        <p:spPr bwMode="auto">
          <a:xfrm flipH="1">
            <a:off x="4826560" y="4393395"/>
            <a:ext cx="245797" cy="401136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59" name="TextBox 8"/>
          <p:cNvSpPr txBox="1">
            <a:spLocks noChangeArrowheads="1"/>
          </p:cNvSpPr>
          <p:nvPr/>
        </p:nvSpPr>
        <p:spPr bwMode="auto">
          <a:xfrm>
            <a:off x="4331261" y="4794531"/>
            <a:ext cx="99059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money</a:t>
            </a:r>
          </a:p>
        </p:txBody>
      </p:sp>
      <p:sp>
        <p:nvSpPr>
          <p:cNvPr id="61" name="Arc 60"/>
          <p:cNvSpPr/>
          <p:nvPr/>
        </p:nvSpPr>
        <p:spPr bwMode="auto">
          <a:xfrm>
            <a:off x="203199" y="4380696"/>
            <a:ext cx="1371600" cy="1549400"/>
          </a:xfrm>
          <a:prstGeom prst="arc">
            <a:avLst>
              <a:gd name="adj1" fmla="val 5919845"/>
              <a:gd name="adj2" fmla="val 15723751"/>
            </a:avLst>
          </a:prstGeom>
          <a:noFill/>
          <a:ln w="28575" cap="flat" cmpd="sng" algn="ctr">
            <a:solidFill>
              <a:srgbClr val="78AD0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547901"/>
              </a:solidFill>
              <a:effectLst/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67" name="Arc 66"/>
          <p:cNvSpPr/>
          <p:nvPr/>
        </p:nvSpPr>
        <p:spPr bwMode="auto">
          <a:xfrm>
            <a:off x="982133" y="1295398"/>
            <a:ext cx="1371600" cy="2455335"/>
          </a:xfrm>
          <a:prstGeom prst="arc">
            <a:avLst>
              <a:gd name="adj1" fmla="val 5919845"/>
              <a:gd name="adj2" fmla="val 11504280"/>
            </a:avLst>
          </a:prstGeom>
          <a:noFill/>
          <a:ln w="28575" cap="flat" cmpd="sng" algn="ctr">
            <a:solidFill>
              <a:srgbClr val="78AD0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547901"/>
              </a:solidFill>
              <a:effectLst/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72" name="Arc 71"/>
          <p:cNvSpPr/>
          <p:nvPr/>
        </p:nvSpPr>
        <p:spPr bwMode="auto">
          <a:xfrm>
            <a:off x="1611243" y="4531607"/>
            <a:ext cx="1049867" cy="1971732"/>
          </a:xfrm>
          <a:prstGeom prst="arc">
            <a:avLst>
              <a:gd name="adj1" fmla="val 16238818"/>
              <a:gd name="adj2" fmla="val 20927346"/>
            </a:avLst>
          </a:prstGeom>
          <a:noFill/>
          <a:ln w="28575" cap="flat" cmpd="sng" algn="ctr">
            <a:solidFill>
              <a:srgbClr val="78AD0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547901"/>
              </a:solidFill>
              <a:effectLst/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73" name="TextBox 8"/>
          <p:cNvSpPr txBox="1">
            <a:spLocks noChangeArrowheads="1"/>
          </p:cNvSpPr>
          <p:nvPr/>
        </p:nvSpPr>
        <p:spPr bwMode="auto">
          <a:xfrm>
            <a:off x="7522234" y="3408074"/>
            <a:ext cx="500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D5</a:t>
            </a:r>
          </a:p>
        </p:txBody>
      </p:sp>
      <p:cxnSp>
        <p:nvCxnSpPr>
          <p:cNvPr id="74" name="Straight Arrow Connector 16"/>
          <p:cNvCxnSpPr>
            <a:cxnSpLocks noChangeShapeType="1"/>
            <a:stCxn id="73" idx="2"/>
            <a:endCxn id="75" idx="0"/>
          </p:cNvCxnSpPr>
          <p:nvPr/>
        </p:nvCxnSpPr>
        <p:spPr bwMode="auto">
          <a:xfrm flipH="1">
            <a:off x="6853687" y="3777406"/>
            <a:ext cx="918713" cy="282604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75" name="TextBox 8"/>
          <p:cNvSpPr txBox="1">
            <a:spLocks noChangeArrowheads="1"/>
          </p:cNvSpPr>
          <p:nvPr/>
        </p:nvSpPr>
        <p:spPr bwMode="auto">
          <a:xfrm>
            <a:off x="6616461" y="4060010"/>
            <a:ext cx="47445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T3</a:t>
            </a:r>
          </a:p>
        </p:txBody>
      </p:sp>
      <p:cxnSp>
        <p:nvCxnSpPr>
          <p:cNvPr id="76" name="Straight Arrow Connector 16"/>
          <p:cNvCxnSpPr>
            <a:cxnSpLocks noChangeShapeType="1"/>
            <a:stCxn id="73" idx="2"/>
            <a:endCxn id="77" idx="0"/>
          </p:cNvCxnSpPr>
          <p:nvPr/>
        </p:nvCxnSpPr>
        <p:spPr bwMode="auto">
          <a:xfrm>
            <a:off x="7772400" y="3777406"/>
            <a:ext cx="744453" cy="33340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77" name="TextBox 8"/>
          <p:cNvSpPr txBox="1">
            <a:spLocks noChangeArrowheads="1"/>
          </p:cNvSpPr>
          <p:nvPr/>
        </p:nvSpPr>
        <p:spPr bwMode="auto">
          <a:xfrm>
            <a:off x="8284284" y="4110809"/>
            <a:ext cx="46513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id</a:t>
            </a:r>
          </a:p>
        </p:txBody>
      </p:sp>
      <p:cxnSp>
        <p:nvCxnSpPr>
          <p:cNvPr id="78" name="Straight Arrow Connector 16"/>
          <p:cNvCxnSpPr>
            <a:cxnSpLocks noChangeShapeType="1"/>
            <a:stCxn id="77" idx="2"/>
            <a:endCxn id="79" idx="0"/>
          </p:cNvCxnSpPr>
          <p:nvPr/>
        </p:nvCxnSpPr>
        <p:spPr bwMode="auto">
          <a:xfrm flipH="1">
            <a:off x="8387114" y="4480141"/>
            <a:ext cx="129739" cy="396660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79" name="TextBox 8"/>
          <p:cNvSpPr txBox="1">
            <a:spLocks noChangeArrowheads="1"/>
          </p:cNvSpPr>
          <p:nvPr/>
        </p:nvSpPr>
        <p:spPr bwMode="auto">
          <a:xfrm>
            <a:off x="7752115" y="4876801"/>
            <a:ext cx="126999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balances</a:t>
            </a:r>
          </a:p>
        </p:txBody>
      </p:sp>
      <p:cxnSp>
        <p:nvCxnSpPr>
          <p:cNvPr id="80" name="Straight Arrow Connector 16"/>
          <p:cNvCxnSpPr>
            <a:cxnSpLocks noChangeShapeType="1"/>
            <a:stCxn id="75" idx="2"/>
            <a:endCxn id="81" idx="0"/>
          </p:cNvCxnSpPr>
          <p:nvPr/>
        </p:nvCxnSpPr>
        <p:spPr bwMode="auto">
          <a:xfrm flipH="1">
            <a:off x="5955422" y="4429342"/>
            <a:ext cx="898265" cy="464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81" name="TextBox 8"/>
          <p:cNvSpPr txBox="1">
            <a:spLocks noChangeArrowheads="1"/>
          </p:cNvSpPr>
          <p:nvPr/>
        </p:nvSpPr>
        <p:spPr bwMode="auto">
          <a:xfrm>
            <a:off x="5726822" y="4893733"/>
            <a:ext cx="457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T4</a:t>
            </a:r>
          </a:p>
        </p:txBody>
      </p:sp>
      <p:cxnSp>
        <p:nvCxnSpPr>
          <p:cNvPr id="82" name="Straight Arrow Connector 16"/>
          <p:cNvCxnSpPr>
            <a:cxnSpLocks noChangeShapeType="1"/>
            <a:stCxn id="75" idx="2"/>
            <a:endCxn id="83" idx="0"/>
          </p:cNvCxnSpPr>
          <p:nvPr/>
        </p:nvCxnSpPr>
        <p:spPr bwMode="auto">
          <a:xfrm flipH="1">
            <a:off x="6383869" y="4429342"/>
            <a:ext cx="469818" cy="455925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83" name="TextBox 8"/>
          <p:cNvSpPr txBox="1">
            <a:spLocks noChangeArrowheads="1"/>
          </p:cNvSpPr>
          <p:nvPr/>
        </p:nvSpPr>
        <p:spPr bwMode="auto">
          <a:xfrm>
            <a:off x="6248401" y="4885267"/>
            <a:ext cx="2709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[</a:t>
            </a:r>
          </a:p>
        </p:txBody>
      </p:sp>
      <p:cxnSp>
        <p:nvCxnSpPr>
          <p:cNvPr id="84" name="Straight Arrow Connector 16"/>
          <p:cNvCxnSpPr>
            <a:cxnSpLocks noChangeShapeType="1"/>
            <a:stCxn id="75" idx="2"/>
            <a:endCxn id="85" idx="0"/>
          </p:cNvCxnSpPr>
          <p:nvPr/>
        </p:nvCxnSpPr>
        <p:spPr bwMode="auto">
          <a:xfrm>
            <a:off x="6853687" y="4429342"/>
            <a:ext cx="97448" cy="455924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85" name="TextBox 8"/>
          <p:cNvSpPr txBox="1">
            <a:spLocks noChangeArrowheads="1"/>
          </p:cNvSpPr>
          <p:nvPr/>
        </p:nvSpPr>
        <p:spPr bwMode="auto">
          <a:xfrm>
            <a:off x="6595534" y="4885266"/>
            <a:ext cx="7112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num</a:t>
            </a:r>
          </a:p>
        </p:txBody>
      </p:sp>
      <p:cxnSp>
        <p:nvCxnSpPr>
          <p:cNvPr id="86" name="Straight Arrow Connector 16"/>
          <p:cNvCxnSpPr>
            <a:cxnSpLocks noChangeShapeType="1"/>
            <a:stCxn id="75" idx="2"/>
            <a:endCxn id="87" idx="0"/>
          </p:cNvCxnSpPr>
          <p:nvPr/>
        </p:nvCxnSpPr>
        <p:spPr bwMode="auto">
          <a:xfrm>
            <a:off x="6853687" y="4429342"/>
            <a:ext cx="664714" cy="447458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87" name="TextBox 8"/>
          <p:cNvSpPr txBox="1">
            <a:spLocks noChangeArrowheads="1"/>
          </p:cNvSpPr>
          <p:nvPr/>
        </p:nvSpPr>
        <p:spPr bwMode="auto">
          <a:xfrm>
            <a:off x="7366000" y="4876800"/>
            <a:ext cx="3048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]</a:t>
            </a:r>
          </a:p>
        </p:txBody>
      </p:sp>
      <p:cxnSp>
        <p:nvCxnSpPr>
          <p:cNvPr id="88" name="Straight Arrow Connector 16"/>
          <p:cNvCxnSpPr>
            <a:cxnSpLocks noChangeShapeType="1"/>
            <a:stCxn id="81" idx="2"/>
            <a:endCxn id="89" idx="0"/>
          </p:cNvCxnSpPr>
          <p:nvPr/>
        </p:nvCxnSpPr>
        <p:spPr bwMode="auto">
          <a:xfrm flipH="1">
            <a:off x="5947834" y="5263065"/>
            <a:ext cx="7588" cy="629734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89" name="TextBox 8"/>
          <p:cNvSpPr txBox="1">
            <a:spLocks noChangeArrowheads="1"/>
          </p:cNvSpPr>
          <p:nvPr/>
        </p:nvSpPr>
        <p:spPr bwMode="auto">
          <a:xfrm>
            <a:off x="5715000" y="5892799"/>
            <a:ext cx="4656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int</a:t>
            </a:r>
            <a:endParaRPr lang="en-US" dirty="0"/>
          </a:p>
        </p:txBody>
      </p:sp>
      <p:cxnSp>
        <p:nvCxnSpPr>
          <p:cNvPr id="90" name="Straight Arrow Connector 16"/>
          <p:cNvCxnSpPr>
            <a:cxnSpLocks noChangeShapeType="1"/>
            <a:stCxn id="85" idx="2"/>
            <a:endCxn id="91" idx="0"/>
          </p:cNvCxnSpPr>
          <p:nvPr/>
        </p:nvCxnSpPr>
        <p:spPr bwMode="auto">
          <a:xfrm flipH="1">
            <a:off x="6938434" y="5254598"/>
            <a:ext cx="12701" cy="63820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91" name="TextBox 8"/>
          <p:cNvSpPr txBox="1">
            <a:spLocks noChangeArrowheads="1"/>
          </p:cNvSpPr>
          <p:nvPr/>
        </p:nvSpPr>
        <p:spPr bwMode="auto">
          <a:xfrm>
            <a:off x="6705600" y="5892799"/>
            <a:ext cx="4656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42</a:t>
            </a:r>
            <a:endParaRPr lang="en-US" dirty="0"/>
          </a:p>
        </p:txBody>
      </p:sp>
      <p:sp>
        <p:nvSpPr>
          <p:cNvPr id="107" name="TextBox 8"/>
          <p:cNvSpPr txBox="1">
            <a:spLocks noChangeArrowheads="1"/>
          </p:cNvSpPr>
          <p:nvPr/>
        </p:nvSpPr>
        <p:spPr bwMode="auto">
          <a:xfrm>
            <a:off x="3416439" y="5754299"/>
            <a:ext cx="1642533" cy="646331"/>
          </a:xfrm>
          <a:prstGeom prst="rect">
            <a:avLst/>
          </a:prstGeom>
          <a:solidFill>
            <a:srgbClr val="87FD6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b="0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b="0" dirty="0" smtClean="0">
                <a:solidFill>
                  <a:srgbClr val="000000"/>
                </a:solidFill>
              </a:rPr>
              <a:t>.type = float</a:t>
            </a:r>
          </a:p>
          <a:p>
            <a:pPr algn="l" rtl="0"/>
            <a:r>
              <a:rPr lang="en-US" b="0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b="0" dirty="0" smtClean="0">
                <a:solidFill>
                  <a:srgbClr val="000000"/>
                </a:solidFill>
              </a:rPr>
              <a:t>.width = 4</a:t>
            </a:r>
          </a:p>
        </p:txBody>
      </p:sp>
      <p:sp>
        <p:nvSpPr>
          <p:cNvPr id="112" name="Arc 111"/>
          <p:cNvSpPr/>
          <p:nvPr/>
        </p:nvSpPr>
        <p:spPr bwMode="auto">
          <a:xfrm>
            <a:off x="2760134" y="4555066"/>
            <a:ext cx="1109133" cy="1693334"/>
          </a:xfrm>
          <a:prstGeom prst="arc">
            <a:avLst>
              <a:gd name="adj1" fmla="val 4851033"/>
              <a:gd name="adj2" fmla="val 18047891"/>
            </a:avLst>
          </a:prstGeom>
          <a:noFill/>
          <a:ln w="28575" cap="flat" cmpd="sng" algn="ctr">
            <a:solidFill>
              <a:srgbClr val="78AD0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547901"/>
              </a:solidFill>
              <a:effectLst/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14" name="Arc 113"/>
          <p:cNvSpPr/>
          <p:nvPr/>
        </p:nvSpPr>
        <p:spPr bwMode="auto">
          <a:xfrm>
            <a:off x="3124199" y="1507065"/>
            <a:ext cx="1811867" cy="2302935"/>
          </a:xfrm>
          <a:prstGeom prst="arc">
            <a:avLst>
              <a:gd name="adj1" fmla="val 4051104"/>
              <a:gd name="adj2" fmla="val 14451280"/>
            </a:avLst>
          </a:prstGeom>
          <a:noFill/>
          <a:ln w="28575" cap="flat" cmpd="sng" algn="ctr">
            <a:solidFill>
              <a:srgbClr val="78AD0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547901"/>
              </a:solidFill>
              <a:effectLst/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15" name="TextBox 8"/>
          <p:cNvSpPr txBox="1">
            <a:spLocks noChangeArrowheads="1"/>
          </p:cNvSpPr>
          <p:nvPr/>
        </p:nvSpPr>
        <p:spPr bwMode="auto">
          <a:xfrm>
            <a:off x="5329097" y="3117334"/>
            <a:ext cx="2006601" cy="369332"/>
          </a:xfrm>
          <a:prstGeom prst="rect">
            <a:avLst/>
          </a:prstGeom>
          <a:solidFill>
            <a:srgbClr val="87FD6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b="0" dirty="0" smtClean="0">
                <a:solidFill>
                  <a:srgbClr val="000000"/>
                </a:solidFill>
              </a:rPr>
              <a:t>id.name = money</a:t>
            </a:r>
          </a:p>
        </p:txBody>
      </p:sp>
      <p:sp>
        <p:nvSpPr>
          <p:cNvPr id="116" name="Arc 115"/>
          <p:cNvSpPr/>
          <p:nvPr/>
        </p:nvSpPr>
        <p:spPr bwMode="auto">
          <a:xfrm flipV="1">
            <a:off x="4318000" y="2709334"/>
            <a:ext cx="1998265" cy="1955799"/>
          </a:xfrm>
          <a:prstGeom prst="arc">
            <a:avLst>
              <a:gd name="adj1" fmla="val 16238818"/>
              <a:gd name="adj2" fmla="val 661697"/>
            </a:avLst>
          </a:prstGeom>
          <a:noFill/>
          <a:ln w="28575" cap="flat" cmpd="sng" algn="ctr">
            <a:solidFill>
              <a:srgbClr val="78AD0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547901"/>
              </a:solidFill>
              <a:effectLst/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266170" y="5579230"/>
            <a:ext cx="1515534" cy="701731"/>
          </a:xfrm>
          <a:prstGeom prst="rect">
            <a:avLst/>
          </a:prstGeom>
          <a:solidFill>
            <a:srgbClr val="87FD6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b="0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b="0" dirty="0" smtClean="0">
                <a:solidFill>
                  <a:srgbClr val="000000"/>
                </a:solidFill>
              </a:rPr>
              <a:t>.type = </a:t>
            </a:r>
            <a:r>
              <a:rPr lang="en-US" b="0" dirty="0" err="1" smtClean="0">
                <a:solidFill>
                  <a:srgbClr val="000000"/>
                </a:solidFill>
              </a:rPr>
              <a:t>int</a:t>
            </a:r>
            <a:endParaRPr lang="en-US" b="0" dirty="0" smtClean="0">
              <a:solidFill>
                <a:srgbClr val="000000"/>
              </a:solidFill>
            </a:endParaRPr>
          </a:p>
          <a:p>
            <a:pPr algn="l" rtl="0"/>
            <a:r>
              <a:rPr lang="en-US" b="0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b="0" dirty="0" smtClean="0">
                <a:solidFill>
                  <a:srgbClr val="000000"/>
                </a:solidFill>
              </a:rPr>
              <a:t>.width = 4</a:t>
            </a:r>
          </a:p>
        </p:txBody>
      </p:sp>
      <p:sp>
        <p:nvSpPr>
          <p:cNvPr id="68" name="TextBox 8"/>
          <p:cNvSpPr txBox="1">
            <a:spLocks noChangeArrowheads="1"/>
          </p:cNvSpPr>
          <p:nvPr/>
        </p:nvSpPr>
        <p:spPr bwMode="auto">
          <a:xfrm>
            <a:off x="1829328" y="5384967"/>
            <a:ext cx="1837267" cy="369332"/>
          </a:xfrm>
          <a:prstGeom prst="rect">
            <a:avLst/>
          </a:prstGeom>
          <a:solidFill>
            <a:srgbClr val="87FD6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b="0" dirty="0" smtClean="0">
                <a:solidFill>
                  <a:srgbClr val="000000"/>
                </a:solidFill>
              </a:rPr>
              <a:t>id.name = count</a:t>
            </a:r>
          </a:p>
        </p:txBody>
      </p:sp>
      <p:sp>
        <p:nvSpPr>
          <p:cNvPr id="62" name="TextBox 8"/>
          <p:cNvSpPr txBox="1">
            <a:spLocks noChangeArrowheads="1"/>
          </p:cNvSpPr>
          <p:nvPr/>
        </p:nvSpPr>
        <p:spPr bwMode="auto">
          <a:xfrm>
            <a:off x="82610" y="2036231"/>
            <a:ext cx="2446867" cy="646331"/>
          </a:xfrm>
          <a:prstGeom prst="rect">
            <a:avLst/>
          </a:prstGeom>
          <a:solidFill>
            <a:srgbClr val="87FD6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b="0" dirty="0" smtClean="0">
                <a:solidFill>
                  <a:srgbClr val="000000"/>
                </a:solidFill>
              </a:rPr>
              <a:t>enter(count, </a:t>
            </a:r>
            <a:r>
              <a:rPr lang="en-US" b="0" dirty="0" err="1" smtClean="0">
                <a:solidFill>
                  <a:srgbClr val="000000"/>
                </a:solidFill>
              </a:rPr>
              <a:t>int</a:t>
            </a:r>
            <a:r>
              <a:rPr lang="en-US" b="0" dirty="0" smtClean="0">
                <a:solidFill>
                  <a:srgbClr val="000000"/>
                </a:solidFill>
              </a:rPr>
              <a:t>, 0) offset = offset + 4</a:t>
            </a:r>
          </a:p>
        </p:txBody>
      </p:sp>
      <p:sp>
        <p:nvSpPr>
          <p:cNvPr id="113" name="TextBox 8"/>
          <p:cNvSpPr txBox="1">
            <a:spLocks noChangeArrowheads="1"/>
          </p:cNvSpPr>
          <p:nvPr/>
        </p:nvSpPr>
        <p:spPr bwMode="auto">
          <a:xfrm>
            <a:off x="2151725" y="1461713"/>
            <a:ext cx="2446867" cy="646331"/>
          </a:xfrm>
          <a:prstGeom prst="rect">
            <a:avLst/>
          </a:prstGeom>
          <a:solidFill>
            <a:srgbClr val="87FD6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b="0" dirty="0" smtClean="0">
                <a:solidFill>
                  <a:srgbClr val="000000"/>
                </a:solidFill>
              </a:rPr>
              <a:t>enter(money, float, 4) offset = offset + 4</a:t>
            </a:r>
          </a:p>
        </p:txBody>
      </p:sp>
      <p:sp>
        <p:nvSpPr>
          <p:cNvPr id="65" name="TextBox 6"/>
          <p:cNvSpPr txBox="1">
            <a:spLocks noChangeArrowheads="1"/>
          </p:cNvSpPr>
          <p:nvPr/>
        </p:nvSpPr>
        <p:spPr bwMode="auto">
          <a:xfrm>
            <a:off x="4774405" y="2055266"/>
            <a:ext cx="47516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D6</a:t>
            </a:r>
            <a:endParaRPr lang="en-US" dirty="0"/>
          </a:p>
        </p:txBody>
      </p:sp>
      <p:cxnSp>
        <p:nvCxnSpPr>
          <p:cNvPr id="70" name="Straight Arrow Connector 10"/>
          <p:cNvCxnSpPr>
            <a:cxnSpLocks noChangeShapeType="1"/>
            <a:stCxn id="5" idx="2"/>
            <a:endCxn id="65" idx="0"/>
          </p:cNvCxnSpPr>
          <p:nvPr/>
        </p:nvCxnSpPr>
        <p:spPr bwMode="auto">
          <a:xfrm>
            <a:off x="5011988" y="1664732"/>
            <a:ext cx="0" cy="390534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9029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7" grpId="0" animBg="1"/>
      <p:bldP spid="72" grpId="0" animBg="1"/>
      <p:bldP spid="107" grpId="0" animBg="1"/>
      <p:bldP spid="112" grpId="0" animBg="1"/>
      <p:bldP spid="114" grpId="0" animBg="1"/>
      <p:bldP spid="115" grpId="0" animBg="1"/>
      <p:bldP spid="116" grpId="0" animBg="1"/>
      <p:bldP spid="46" grpId="0" animBg="1"/>
      <p:bldP spid="68" grpId="0" animBg="1"/>
      <p:bldP spid="62" grpId="0" animBg="1"/>
      <p:bldP spid="1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to bottom-up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747522"/>
              </p:ext>
            </p:extLst>
          </p:nvPr>
        </p:nvGraphicFramePr>
        <p:xfrm>
          <a:off x="533400" y="2286000"/>
          <a:ext cx="7724014" cy="3337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5992"/>
                <a:gridCol w="62680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sym typeface="Math C"/>
                        </a:rPr>
                        <a:t>  </a:t>
                      </a:r>
                      <a:r>
                        <a:rPr lang="en-US" b="1" dirty="0" smtClean="0">
                          <a:sym typeface="Math C"/>
                        </a:rPr>
                        <a:t>M</a:t>
                      </a:r>
                      <a:r>
                        <a:rPr lang="en-US" dirty="0" smtClean="0">
                          <a:sym typeface="Math C"/>
                        </a:rPr>
                        <a:t>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 </a:t>
                      </a:r>
                      <a:r>
                        <a:rPr lang="en-US" b="1" dirty="0" smtClean="0">
                          <a:sym typeface="Math C"/>
                        </a:rPr>
                        <a:t> </a:t>
                      </a:r>
                      <a:r>
                        <a:rPr lang="en-US" b="1" dirty="0" smtClean="0">
                          <a:sym typeface="Symbol"/>
                        </a:rPr>
                        <a:t>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{ offset := 0}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Math C"/>
                        </a:rPr>
                        <a:t> D </a:t>
                      </a:r>
                      <a:r>
                        <a:rPr lang="en-US" dirty="0" err="1" smtClean="0">
                          <a:sym typeface="Math C"/>
                        </a:rPr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Math C"/>
                        </a:rPr>
                        <a:t> T id;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enter(id.name,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T.type</a:t>
                      </a:r>
                      <a:r>
                        <a:rPr lang="en-US" baseline="0" dirty="0" smtClean="0"/>
                        <a:t>, offset); offset += </a:t>
                      </a:r>
                      <a:r>
                        <a:rPr lang="en-US" baseline="0" dirty="0" err="1" smtClean="0"/>
                        <a:t>T.width</a:t>
                      </a:r>
                      <a:r>
                        <a:rPr lang="en-US" baseline="0" dirty="0" smtClean="0"/>
                        <a:t>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int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T.width</a:t>
                      </a:r>
                      <a:r>
                        <a:rPr lang="en-US" baseline="0" dirty="0" smtClean="0"/>
                        <a:t> = 4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float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T.type</a:t>
                      </a:r>
                      <a:r>
                        <a:rPr lang="en-US" baseline="0" dirty="0" smtClean="0"/>
                        <a:t> := float; </a:t>
                      </a:r>
                      <a:r>
                        <a:rPr lang="en-US" baseline="0" dirty="0" err="1" smtClean="0"/>
                        <a:t>T.width</a:t>
                      </a:r>
                      <a:r>
                        <a:rPr lang="en-US" baseline="0" dirty="0" smtClean="0"/>
                        <a:t> = 8}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T1[</a:t>
                      </a:r>
                      <a:r>
                        <a:rPr lang="en-US" dirty="0" err="1" smtClean="0">
                          <a:sym typeface="Math C"/>
                        </a:rPr>
                        <a:t>num</a:t>
                      </a:r>
                      <a:r>
                        <a:rPr lang="en-US" dirty="0" smtClean="0">
                          <a:sym typeface="Math C"/>
                        </a:rPr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array</a:t>
                      </a:r>
                      <a:r>
                        <a:rPr lang="en-US" baseline="0" dirty="0" smtClean="0"/>
                        <a:t> (num.val,T1.Type); </a:t>
                      </a:r>
                      <a:r>
                        <a:rPr lang="en-US" baseline="0" dirty="0" err="1" smtClean="0"/>
                        <a:t>T.width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baseline="0" dirty="0" err="1" smtClean="0"/>
                        <a:t>num.val</a:t>
                      </a:r>
                      <a:r>
                        <a:rPr lang="en-US" baseline="0" dirty="0" smtClean="0"/>
                        <a:t> * T1.width;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*T1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:= pointer(T1.type); </a:t>
                      </a:r>
                      <a:r>
                        <a:rPr lang="en-US" dirty="0" err="1" smtClean="0"/>
                        <a:t>T.width</a:t>
                      </a:r>
                      <a:r>
                        <a:rPr lang="en-US" baseline="0" dirty="0" smtClean="0"/>
                        <a:t> = 4}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8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IR 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1 </a:t>
            </a:r>
            <a:br>
              <a:rPr lang="en-US" dirty="0" smtClean="0"/>
            </a:br>
            <a:r>
              <a:rPr lang="en-US" dirty="0" smtClean="0"/>
              <a:t>accumulate code in AST attributes</a:t>
            </a:r>
          </a:p>
          <a:p>
            <a:endParaRPr lang="en-US" dirty="0" smtClean="0"/>
          </a:p>
          <a:p>
            <a:r>
              <a:rPr lang="en-US" dirty="0" smtClean="0"/>
              <a:t>Option 2</a:t>
            </a:r>
            <a:br>
              <a:rPr lang="en-US" dirty="0" smtClean="0"/>
            </a:br>
            <a:r>
              <a:rPr lang="en-US" dirty="0" smtClean="0"/>
              <a:t>emit IR code to a file during compilation</a:t>
            </a:r>
          </a:p>
          <a:p>
            <a:pPr lvl="1"/>
            <a:r>
              <a:rPr lang="en-US" dirty="0" smtClean="0"/>
              <a:t>If for every production the code of the left-hand-side is constructed from a concatenation of the code of the RHS in some fixed order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and assignments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40811"/>
              </p:ext>
            </p:extLst>
          </p:nvPr>
        </p:nvGraphicFramePr>
        <p:xfrm>
          <a:off x="762000" y="2209800"/>
          <a:ext cx="7783005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1455"/>
                <a:gridCol w="6301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 </a:t>
                      </a:r>
                      <a:r>
                        <a:rPr lang="en-US" dirty="0" smtClean="0">
                          <a:sym typeface="Math C"/>
                        </a:rPr>
                        <a:t> id :=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p:= lookup(id.name); if p ≠ null then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(p ‘:=‘ 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) else error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 op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E1.var op E2.var)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- 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‘</a:t>
                      </a:r>
                      <a:r>
                        <a:rPr lang="en-US" baseline="0" dirty="0" err="1" smtClean="0"/>
                        <a:t>uminus</a:t>
                      </a:r>
                      <a:r>
                        <a:rPr lang="en-US" baseline="0" dirty="0" smtClean="0"/>
                        <a:t>’ E1.var) }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( E1)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baseline="0" dirty="0" smtClean="0"/>
                        <a:t> := E1.var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 p:= lookup(id.name); if p ≠ null then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:=p else error }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545800" y="2935440"/>
              <a:ext cx="647640" cy="388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33200" y="2922840"/>
                <a:ext cx="672840" cy="41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9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7499-AB11-4296-A4A5-8F248822366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431245" y="1837765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057400" y="2438400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989781" y="2438400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Parsing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939623" y="2438400"/>
            <a:ext cx="805966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915969" y="2438400"/>
            <a:ext cx="704850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Inter.</a:t>
            </a:r>
            <a:br>
              <a:rPr lang="en-US" sz="1200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Rep.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(IR)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791200" y="2438400"/>
            <a:ext cx="10668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Gen.</a:t>
            </a:r>
          </a:p>
        </p:txBody>
      </p:sp>
    </p:spTree>
    <p:extLst>
      <p:ext uri="{BB962C8B-B14F-4D97-AF65-F5344CB8AC3E}">
        <p14:creationId xmlns:p14="http://schemas.microsoft.com/office/powerpoint/2010/main" val="34395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78096"/>
              </p:ext>
            </p:extLst>
          </p:nvPr>
        </p:nvGraphicFramePr>
        <p:xfrm>
          <a:off x="762000" y="2209800"/>
          <a:ext cx="7783005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1455"/>
                <a:gridCol w="6301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</a:t>
                      </a:r>
                      <a:r>
                        <a:rPr lang="en-US" baseline="0" dirty="0" smtClean="0">
                          <a:sym typeface="Math C"/>
                        </a:rPr>
                        <a:t> op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E1.var op E2.var) }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not 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‘not’ E1.var) }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( E1)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baseline="0" dirty="0" smtClean="0"/>
                        <a:t> := E1.var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‘1’) }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‘0’) }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257800"/>
            <a:ext cx="5841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Represent true as 1, false as 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Wasteful representation, creating variables for true/false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176000" y="2423160"/>
              <a:ext cx="3376800" cy="587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1320" y="2410560"/>
                <a:ext cx="3394080" cy="61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5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Boolean expressions via jumps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36768"/>
              </p:ext>
            </p:extLst>
          </p:nvPr>
        </p:nvGraphicFramePr>
        <p:xfrm>
          <a:off x="1295400" y="2286000"/>
          <a:ext cx="6356598" cy="238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2985"/>
                <a:gridCol w="47736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id1</a:t>
                      </a:r>
                      <a:r>
                        <a:rPr lang="en-US" baseline="0" dirty="0" smtClean="0">
                          <a:sym typeface="Math C"/>
                        </a:rPr>
                        <a:t> op id2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 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E.var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(‘if’ id1.var </a:t>
                      </a:r>
                      <a:r>
                        <a:rPr lang="en-US" baseline="0" dirty="0" err="1" smtClean="0"/>
                        <a:t>relop</a:t>
                      </a:r>
                      <a:r>
                        <a:rPr lang="en-US" baseline="0" dirty="0" smtClean="0"/>
                        <a:t> id2.var ‘</a:t>
                      </a:r>
                      <a:r>
                        <a:rPr lang="en-US" baseline="0" dirty="0" err="1" smtClean="0"/>
                        <a:t>goto</a:t>
                      </a:r>
                      <a:r>
                        <a:rPr lang="en-US" baseline="0" dirty="0" smtClean="0"/>
                        <a:t>’ nextStmt+2);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 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‘0’);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(‘</a:t>
                      </a:r>
                      <a:r>
                        <a:rPr lang="en-US" baseline="0" dirty="0" err="1" smtClean="0"/>
                        <a:t>goto</a:t>
                      </a:r>
                      <a:r>
                        <a:rPr lang="en-US" baseline="0" dirty="0" smtClean="0"/>
                        <a:t> ‘ </a:t>
                      </a:r>
                      <a:r>
                        <a:rPr lang="en-US" baseline="0" dirty="0" err="1" smtClean="0"/>
                        <a:t>nextStmt</a:t>
                      </a:r>
                      <a:r>
                        <a:rPr lang="en-US" baseline="0" dirty="0" smtClean="0"/>
                        <a:t> + 1);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‘1’)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}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0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00334" y="1600200"/>
            <a:ext cx="3161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6" name="Straight Arrow Connector 10"/>
          <p:cNvCxnSpPr>
            <a:cxnSpLocks noChangeShapeType="1"/>
            <a:stCxn id="5" idx="2"/>
            <a:endCxn id="8" idx="0"/>
          </p:cNvCxnSpPr>
          <p:nvPr/>
        </p:nvCxnSpPr>
        <p:spPr bwMode="auto">
          <a:xfrm flipH="1">
            <a:off x="1654819" y="1969532"/>
            <a:ext cx="2003571" cy="61641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cxnSp>
        <p:nvCxnSpPr>
          <p:cNvPr id="7" name="Straight Arrow Connector 12"/>
          <p:cNvCxnSpPr>
            <a:cxnSpLocks noChangeShapeType="1"/>
            <a:stCxn id="5" idx="2"/>
            <a:endCxn id="9" idx="0"/>
          </p:cNvCxnSpPr>
          <p:nvPr/>
        </p:nvCxnSpPr>
        <p:spPr bwMode="auto">
          <a:xfrm>
            <a:off x="3658390" y="1969532"/>
            <a:ext cx="2187444" cy="61641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425429" y="2585945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95668" y="2585945"/>
            <a:ext cx="500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0" name="Straight Arrow Connector 10"/>
          <p:cNvCxnSpPr>
            <a:cxnSpLocks noChangeShapeType="1"/>
            <a:stCxn id="8" idx="2"/>
            <a:endCxn id="11" idx="0"/>
          </p:cNvCxnSpPr>
          <p:nvPr/>
        </p:nvCxnSpPr>
        <p:spPr bwMode="auto">
          <a:xfrm flipH="1">
            <a:off x="686590" y="2955277"/>
            <a:ext cx="968229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57200" y="3440668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3" name="Straight Arrow Connector 10"/>
          <p:cNvCxnSpPr>
            <a:cxnSpLocks noChangeShapeType="1"/>
            <a:stCxn id="8" idx="2"/>
            <a:endCxn id="14" idx="0"/>
          </p:cNvCxnSpPr>
          <p:nvPr/>
        </p:nvCxnSpPr>
        <p:spPr bwMode="auto">
          <a:xfrm>
            <a:off x="1654819" y="2955277"/>
            <a:ext cx="8465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433894" y="3440668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&lt;</a:t>
            </a:r>
            <a:endParaRPr lang="en-US" dirty="0"/>
          </a:p>
        </p:txBody>
      </p:sp>
      <p:cxnSp>
        <p:nvCxnSpPr>
          <p:cNvPr id="15" name="Straight Arrow Connector 10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1654819" y="2955277"/>
            <a:ext cx="985158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410587" y="3440668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9" name="Straight Arrow Connector 10"/>
          <p:cNvCxnSpPr>
            <a:cxnSpLocks noChangeShapeType="1"/>
            <a:stCxn id="5" idx="2"/>
            <a:endCxn id="20" idx="0"/>
          </p:cNvCxnSpPr>
          <p:nvPr/>
        </p:nvCxnSpPr>
        <p:spPr bwMode="auto">
          <a:xfrm>
            <a:off x="3658390" y="1969532"/>
            <a:ext cx="0" cy="61641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3429000" y="2585945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23" name="Straight Arrow Connector 10"/>
          <p:cNvCxnSpPr>
            <a:cxnSpLocks noChangeShapeType="1"/>
            <a:stCxn id="9" idx="2"/>
            <a:endCxn id="24" idx="0"/>
          </p:cNvCxnSpPr>
          <p:nvPr/>
        </p:nvCxnSpPr>
        <p:spPr bwMode="auto">
          <a:xfrm flipH="1">
            <a:off x="4551301" y="2955277"/>
            <a:ext cx="1294533" cy="483720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4321911" y="3438997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25" name="Straight Arrow Connector 10"/>
          <p:cNvCxnSpPr>
            <a:cxnSpLocks noChangeShapeType="1"/>
            <a:stCxn id="24" idx="2"/>
            <a:endCxn id="26" idx="0"/>
          </p:cNvCxnSpPr>
          <p:nvPr/>
        </p:nvCxnSpPr>
        <p:spPr bwMode="auto">
          <a:xfrm flipH="1">
            <a:off x="3583072" y="3808329"/>
            <a:ext cx="968229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3353682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7" name="Straight Arrow Connector 10"/>
          <p:cNvCxnSpPr>
            <a:cxnSpLocks noChangeShapeType="1"/>
            <a:stCxn id="24" idx="2"/>
            <a:endCxn id="28" idx="0"/>
          </p:cNvCxnSpPr>
          <p:nvPr/>
        </p:nvCxnSpPr>
        <p:spPr bwMode="auto">
          <a:xfrm>
            <a:off x="4551301" y="3808329"/>
            <a:ext cx="8465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4330376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&lt;</a:t>
            </a:r>
            <a:endParaRPr lang="en-US" dirty="0"/>
          </a:p>
        </p:txBody>
      </p:sp>
      <p:cxnSp>
        <p:nvCxnSpPr>
          <p:cNvPr id="29" name="Straight Arrow Connector 10"/>
          <p:cNvCxnSpPr>
            <a:cxnSpLocks noChangeShapeType="1"/>
            <a:stCxn id="24" idx="2"/>
            <a:endCxn id="30" idx="0"/>
          </p:cNvCxnSpPr>
          <p:nvPr/>
        </p:nvCxnSpPr>
        <p:spPr bwMode="auto">
          <a:xfrm>
            <a:off x="4551301" y="3808329"/>
            <a:ext cx="985158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5307069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31" name="Straight Arrow Connector 10"/>
          <p:cNvCxnSpPr>
            <a:cxnSpLocks noChangeShapeType="1"/>
            <a:stCxn id="9" idx="2"/>
            <a:endCxn id="32" idx="0"/>
          </p:cNvCxnSpPr>
          <p:nvPr/>
        </p:nvCxnSpPr>
        <p:spPr bwMode="auto">
          <a:xfrm>
            <a:off x="5845834" y="2955277"/>
            <a:ext cx="1393956" cy="483720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7010400" y="3438997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33" name="Straight Arrow Connector 10"/>
          <p:cNvCxnSpPr>
            <a:cxnSpLocks noChangeShapeType="1"/>
            <a:stCxn id="32" idx="2"/>
            <a:endCxn id="34" idx="0"/>
          </p:cNvCxnSpPr>
          <p:nvPr/>
        </p:nvCxnSpPr>
        <p:spPr bwMode="auto">
          <a:xfrm flipH="1">
            <a:off x="6271561" y="3808329"/>
            <a:ext cx="968229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6042171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35" name="Straight Arrow Connector 10"/>
          <p:cNvCxnSpPr>
            <a:cxnSpLocks noChangeShapeType="1"/>
            <a:stCxn id="32" idx="2"/>
            <a:endCxn id="36" idx="0"/>
          </p:cNvCxnSpPr>
          <p:nvPr/>
        </p:nvCxnSpPr>
        <p:spPr bwMode="auto">
          <a:xfrm>
            <a:off x="7239790" y="3808329"/>
            <a:ext cx="8465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7018865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&lt;</a:t>
            </a:r>
            <a:endParaRPr lang="en-US" dirty="0"/>
          </a:p>
        </p:txBody>
      </p:sp>
      <p:cxnSp>
        <p:nvCxnSpPr>
          <p:cNvPr id="37" name="Straight Arrow Connector 10"/>
          <p:cNvCxnSpPr>
            <a:cxnSpLocks noChangeShapeType="1"/>
            <a:stCxn id="32" idx="2"/>
            <a:endCxn id="38" idx="0"/>
          </p:cNvCxnSpPr>
          <p:nvPr/>
        </p:nvCxnSpPr>
        <p:spPr bwMode="auto">
          <a:xfrm>
            <a:off x="7239790" y="3808329"/>
            <a:ext cx="985158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7995558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44" name="Straight Arrow Connector 10"/>
          <p:cNvCxnSpPr>
            <a:cxnSpLocks noChangeShapeType="1"/>
            <a:stCxn id="9" idx="2"/>
            <a:endCxn id="45" idx="0"/>
          </p:cNvCxnSpPr>
          <p:nvPr/>
        </p:nvCxnSpPr>
        <p:spPr bwMode="auto">
          <a:xfrm flipH="1">
            <a:off x="5841276" y="2955277"/>
            <a:ext cx="4558" cy="483720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5562600" y="3438997"/>
            <a:ext cx="55735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and</a:t>
            </a:r>
            <a:endParaRPr lang="en-US"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44983"/>
              </p:ext>
            </p:extLst>
          </p:nvPr>
        </p:nvGraphicFramePr>
        <p:xfrm>
          <a:off x="291156" y="4051024"/>
          <a:ext cx="2727325" cy="975360"/>
        </p:xfrm>
        <a:graphic>
          <a:graphicData uri="http://schemas.openxmlformats.org/drawingml/2006/table">
            <a:tbl>
              <a:tblPr rtl="1"/>
              <a:tblGrid>
                <a:gridCol w="2071687"/>
                <a:gridCol w="655638"/>
              </a:tblGrid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if a &lt; b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103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100: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1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0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101: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104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102: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1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1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103: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131964"/>
              </p:ext>
            </p:extLst>
          </p:nvPr>
        </p:nvGraphicFramePr>
        <p:xfrm>
          <a:off x="3310714" y="4876800"/>
          <a:ext cx="2724150" cy="975360"/>
        </p:xfrm>
        <a:graphic>
          <a:graphicData uri="http://schemas.openxmlformats.org/drawingml/2006/table">
            <a:tbl>
              <a:tblPr rtl="1"/>
              <a:tblGrid>
                <a:gridCol w="2136775"/>
                <a:gridCol w="587375"/>
              </a:tblGrid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if c &lt; d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107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104: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2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0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105: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 108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106: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2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1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107: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11244"/>
              </p:ext>
            </p:extLst>
          </p:nvPr>
        </p:nvGraphicFramePr>
        <p:xfrm>
          <a:off x="6042171" y="4953000"/>
          <a:ext cx="2727325" cy="1464310"/>
        </p:xfrm>
        <a:graphic>
          <a:graphicData uri="http://schemas.openxmlformats.org/drawingml/2006/table">
            <a:tbl>
              <a:tblPr rtl="1"/>
              <a:tblGrid>
                <a:gridCol w="2063750"/>
                <a:gridCol w="663575"/>
              </a:tblGrid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if e &lt; f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111</a:t>
                      </a: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108: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3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0</a:t>
                      </a: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109: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112</a:t>
                      </a: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110: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3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1</a:t>
                      </a: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111: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112: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113: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6755675" y="5943600"/>
            <a:ext cx="1358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r>
              <a:rPr lang="en-US" sz="1600" b="1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4 </a:t>
            </a:r>
            <a:r>
              <a:rPr lang="en-US" sz="1600" b="1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</a:rPr>
              <a:t>:= </a:t>
            </a:r>
            <a:r>
              <a:rPr lang="en-US" sz="1600" b="1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2 </a:t>
            </a:r>
            <a:r>
              <a:rPr lang="en-US" sz="1600" b="1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</a:rPr>
              <a:t>and </a:t>
            </a:r>
            <a:r>
              <a:rPr lang="en-US" sz="1600" b="1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3</a:t>
            </a:r>
            <a:endParaRPr lang="en-US" sz="1600" b="1" dirty="0">
              <a:solidFill>
                <a:srgbClr val="FFFF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55675" y="6214646"/>
            <a:ext cx="1204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r>
              <a:rPr lang="en-US" sz="1600" b="1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5 </a:t>
            </a:r>
            <a:r>
              <a:rPr lang="en-US" sz="1600" b="1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</a:rPr>
              <a:t>:= </a:t>
            </a:r>
            <a:r>
              <a:rPr lang="en-US" sz="1600" b="1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1 </a:t>
            </a:r>
            <a:r>
              <a:rPr lang="en-US" sz="1600" b="1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</a:rPr>
              <a:t>or </a:t>
            </a:r>
            <a:r>
              <a:rPr lang="en-US" sz="1600" b="1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4</a:t>
            </a:r>
            <a:endParaRPr lang="en-US" sz="1600" b="1" dirty="0">
              <a:solidFill>
                <a:srgbClr val="FFFF00"/>
              </a:solidFill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circuit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argument of a Boolean operator is </a:t>
            </a:r>
            <a:r>
              <a:rPr lang="en-US" dirty="0" smtClean="0">
                <a:solidFill>
                  <a:srgbClr val="FFFF00"/>
                </a:solidFill>
              </a:rPr>
              <a:t>only evaluated</a:t>
            </a:r>
            <a:r>
              <a:rPr lang="en-US" dirty="0" smtClean="0"/>
              <a:t> if the first argument does not already determine the outcome</a:t>
            </a:r>
          </a:p>
          <a:p>
            <a:endParaRPr lang="en-US" dirty="0"/>
          </a:p>
          <a:p>
            <a:r>
              <a:rPr lang="en-US" dirty="0" smtClean="0"/>
              <a:t>(x and y) is equivalent to </a:t>
            </a:r>
            <a:br>
              <a:rPr lang="en-US" dirty="0" smtClean="0"/>
            </a:br>
            <a:r>
              <a:rPr lang="en-US" dirty="0" smtClean="0"/>
              <a:t>if x then y else false;</a:t>
            </a:r>
          </a:p>
          <a:p>
            <a:r>
              <a:rPr lang="en-US" dirty="0" smtClean="0"/>
              <a:t>(x or y) is equivalent to </a:t>
            </a:r>
            <a:br>
              <a:rPr lang="en-US" dirty="0" smtClean="0"/>
            </a:br>
            <a:r>
              <a:rPr lang="en-US" dirty="0" smtClean="0"/>
              <a:t>if x then true else 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2646" y="1371600"/>
            <a:ext cx="7909354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&lt; b or (c&lt;d and e&lt;f)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72646" y="1984375"/>
            <a:ext cx="4038600" cy="43433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</a:pPr>
            <a:r>
              <a:rPr lang="en-US" dirty="0"/>
              <a:t>100: if a &lt; b </a:t>
            </a:r>
            <a:r>
              <a:rPr lang="en-US" dirty="0" err="1"/>
              <a:t>goto</a:t>
            </a:r>
            <a:r>
              <a:rPr lang="en-US" dirty="0"/>
              <a:t> 103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101: T</a:t>
            </a:r>
            <a:r>
              <a:rPr lang="en-US" baseline="-25000" dirty="0">
                <a:sym typeface="Math C" pitchFamily="2" charset="2"/>
              </a:rPr>
              <a:t>1 </a:t>
            </a:r>
            <a:r>
              <a:rPr lang="en-US" dirty="0"/>
              <a:t>:= 0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102: </a:t>
            </a:r>
            <a:r>
              <a:rPr lang="en-US" dirty="0" err="1"/>
              <a:t>goto</a:t>
            </a:r>
            <a:r>
              <a:rPr lang="en-US" dirty="0"/>
              <a:t> 104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103: T</a:t>
            </a:r>
            <a:r>
              <a:rPr lang="en-US" baseline="-25000" dirty="0">
                <a:sym typeface="Math C" pitchFamily="2" charset="2"/>
              </a:rPr>
              <a:t>1 </a:t>
            </a:r>
            <a:r>
              <a:rPr lang="en-US" dirty="0"/>
              <a:t>:= 1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104: if c &lt; d </a:t>
            </a:r>
            <a:r>
              <a:rPr lang="en-US" dirty="0" err="1"/>
              <a:t>goto</a:t>
            </a:r>
            <a:r>
              <a:rPr lang="en-US" dirty="0"/>
              <a:t> 107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105: T</a:t>
            </a:r>
            <a:r>
              <a:rPr lang="en-US" baseline="-25000" dirty="0">
                <a:sym typeface="Math C" pitchFamily="2" charset="2"/>
              </a:rPr>
              <a:t>2 </a:t>
            </a:r>
            <a:r>
              <a:rPr lang="en-US" dirty="0"/>
              <a:t>:= 0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106: </a:t>
            </a:r>
            <a:r>
              <a:rPr lang="en-US" dirty="0" err="1"/>
              <a:t>goto</a:t>
            </a:r>
            <a:r>
              <a:rPr lang="en-US" dirty="0"/>
              <a:t> 108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107: T</a:t>
            </a:r>
            <a:r>
              <a:rPr lang="en-US" baseline="-25000" dirty="0">
                <a:sym typeface="Math C" pitchFamily="2" charset="2"/>
              </a:rPr>
              <a:t>2 </a:t>
            </a:r>
            <a:r>
              <a:rPr lang="en-US" dirty="0"/>
              <a:t>:= 1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108: if e &lt; f </a:t>
            </a:r>
            <a:r>
              <a:rPr lang="en-US" dirty="0" err="1"/>
              <a:t>goto</a:t>
            </a:r>
            <a:r>
              <a:rPr lang="en-US" dirty="0"/>
              <a:t> 111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109: T</a:t>
            </a:r>
            <a:r>
              <a:rPr lang="en-US" baseline="-25000" dirty="0">
                <a:sym typeface="Math C" pitchFamily="2" charset="2"/>
              </a:rPr>
              <a:t>3 </a:t>
            </a:r>
            <a:r>
              <a:rPr lang="en-US" dirty="0"/>
              <a:t>:= 0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110: </a:t>
            </a:r>
            <a:r>
              <a:rPr lang="en-US" dirty="0" err="1"/>
              <a:t>goto</a:t>
            </a:r>
            <a:r>
              <a:rPr lang="en-US" dirty="0"/>
              <a:t> 112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111: T</a:t>
            </a:r>
            <a:r>
              <a:rPr lang="en-US" baseline="-25000" dirty="0">
                <a:sym typeface="Math C" pitchFamily="2" charset="2"/>
              </a:rPr>
              <a:t>3 </a:t>
            </a:r>
            <a:r>
              <a:rPr lang="en-US" dirty="0"/>
              <a:t>:= 1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112: T</a:t>
            </a:r>
            <a:r>
              <a:rPr lang="en-US" baseline="-25000" dirty="0">
                <a:sym typeface="Math C" pitchFamily="2" charset="2"/>
              </a:rPr>
              <a:t>4 </a:t>
            </a:r>
            <a:r>
              <a:rPr lang="en-US" dirty="0"/>
              <a:t>:= </a:t>
            </a:r>
            <a:r>
              <a:rPr lang="en-US" dirty="0">
                <a:sym typeface="Math C" pitchFamily="2" charset="2"/>
              </a:rPr>
              <a:t>T</a:t>
            </a:r>
            <a:r>
              <a:rPr lang="en-US" baseline="-25000" dirty="0">
                <a:sym typeface="Math C" pitchFamily="2" charset="2"/>
              </a:rPr>
              <a:t>2 </a:t>
            </a:r>
            <a:r>
              <a:rPr lang="en-US" dirty="0"/>
              <a:t>and </a:t>
            </a:r>
            <a:r>
              <a:rPr lang="en-US" dirty="0">
                <a:sym typeface="Math C" pitchFamily="2" charset="2"/>
              </a:rPr>
              <a:t>T</a:t>
            </a:r>
            <a:r>
              <a:rPr lang="en-US" baseline="-25000" dirty="0">
                <a:sym typeface="Math C" pitchFamily="2" charset="2"/>
              </a:rPr>
              <a:t>3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113: T</a:t>
            </a:r>
            <a:r>
              <a:rPr lang="en-US" baseline="-25000" dirty="0">
                <a:sym typeface="Math C" pitchFamily="2" charset="2"/>
              </a:rPr>
              <a:t>5 </a:t>
            </a:r>
            <a:r>
              <a:rPr lang="en-US" dirty="0"/>
              <a:t>:= </a:t>
            </a:r>
            <a:r>
              <a:rPr lang="en-US" dirty="0">
                <a:sym typeface="Math C" pitchFamily="2" charset="2"/>
              </a:rPr>
              <a:t>T</a:t>
            </a:r>
            <a:r>
              <a:rPr lang="en-US" baseline="-25000" dirty="0">
                <a:sym typeface="Math C" pitchFamily="2" charset="2"/>
              </a:rPr>
              <a:t>1 </a:t>
            </a:r>
            <a:r>
              <a:rPr lang="en-US" dirty="0"/>
              <a:t>and </a:t>
            </a:r>
            <a:r>
              <a:rPr lang="en-US" dirty="0">
                <a:sym typeface="Math C" pitchFamily="2" charset="2"/>
              </a:rPr>
              <a:t>T</a:t>
            </a:r>
            <a:r>
              <a:rPr lang="en-US" baseline="-25000" dirty="0">
                <a:sym typeface="Math C" pitchFamily="2" charset="2"/>
              </a:rPr>
              <a:t>4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257800" y="1984375"/>
            <a:ext cx="3124200" cy="43433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100: if a &lt; b </a:t>
            </a:r>
            <a:r>
              <a:rPr lang="en-US" dirty="0" err="1">
                <a:solidFill>
                  <a:srgbClr val="FFFF00"/>
                </a:solidFill>
              </a:rPr>
              <a:t>goto</a:t>
            </a:r>
            <a:r>
              <a:rPr lang="en-US" dirty="0">
                <a:solidFill>
                  <a:srgbClr val="FFFF00"/>
                </a:solidFill>
              </a:rPr>
              <a:t> 105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101: if !(c &lt; d) </a:t>
            </a:r>
            <a:r>
              <a:rPr lang="en-US" dirty="0" err="1">
                <a:solidFill>
                  <a:srgbClr val="FFFF00"/>
                </a:solidFill>
              </a:rPr>
              <a:t>goto</a:t>
            </a:r>
            <a:r>
              <a:rPr lang="en-US" dirty="0">
                <a:solidFill>
                  <a:srgbClr val="FFFF00"/>
                </a:solidFill>
              </a:rPr>
              <a:t> 103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102: if e &lt; f </a:t>
            </a:r>
            <a:r>
              <a:rPr lang="en-US" dirty="0" err="1">
                <a:solidFill>
                  <a:srgbClr val="FFFF00"/>
                </a:solidFill>
              </a:rPr>
              <a:t>goto</a:t>
            </a:r>
            <a:r>
              <a:rPr lang="en-US" dirty="0">
                <a:solidFill>
                  <a:srgbClr val="FFFF00"/>
                </a:solidFill>
              </a:rPr>
              <a:t> 105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103: T := 0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104: </a:t>
            </a:r>
            <a:r>
              <a:rPr lang="en-US" dirty="0" err="1">
                <a:solidFill>
                  <a:srgbClr val="FFFF00"/>
                </a:solidFill>
              </a:rPr>
              <a:t>goto</a:t>
            </a:r>
            <a:r>
              <a:rPr lang="en-US" dirty="0">
                <a:solidFill>
                  <a:srgbClr val="FFFF00"/>
                </a:solidFill>
              </a:rPr>
              <a:t> 106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105: T := 1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106: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3934" y="632777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naive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6327774"/>
            <a:ext cx="239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circuit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828800"/>
            <a:ext cx="64770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denom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denom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&amp;&amp; nom/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denom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oops_i_just_divided_by_zero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95400" y="4038600"/>
            <a:ext cx="64770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x=0;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(++x&gt;0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&amp;&amp;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x++)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hmmm();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320720" y="300960"/>
              <a:ext cx="4754880" cy="2004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7040" y="286200"/>
                <a:ext cx="4783320" cy="20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38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21840"/>
            <a:ext cx="7772400" cy="31551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every Boolean expression B, we attach two properties</a:t>
            </a:r>
          </a:p>
          <a:p>
            <a:pPr lvl="1"/>
            <a:r>
              <a:rPr lang="en-US" dirty="0" err="1" smtClean="0"/>
              <a:t>falseLabel</a:t>
            </a:r>
            <a:r>
              <a:rPr lang="en-US" dirty="0" smtClean="0"/>
              <a:t> – target label for a jump when condition B evaluates to false</a:t>
            </a:r>
          </a:p>
          <a:p>
            <a:pPr lvl="1"/>
            <a:r>
              <a:rPr lang="en-US" dirty="0" err="1" smtClean="0"/>
              <a:t>trueLabel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target </a:t>
            </a:r>
            <a:r>
              <a:rPr lang="en-US" dirty="0"/>
              <a:t>label for a jump when condition B evaluates to </a:t>
            </a:r>
            <a:r>
              <a:rPr lang="en-US" dirty="0" smtClean="0"/>
              <a:t>true</a:t>
            </a:r>
          </a:p>
          <a:p>
            <a:r>
              <a:rPr lang="en-US" dirty="0" smtClean="0"/>
              <a:t>For every statement we attach a property</a:t>
            </a:r>
          </a:p>
          <a:p>
            <a:pPr lvl="1"/>
            <a:r>
              <a:rPr lang="en-US" dirty="0" err="1" smtClean="0"/>
              <a:t>S.next</a:t>
            </a:r>
            <a:r>
              <a:rPr lang="en-US" dirty="0" smtClean="0"/>
              <a:t> – the label of the next code to execute after S</a:t>
            </a:r>
          </a:p>
          <a:p>
            <a:r>
              <a:rPr lang="en-US" dirty="0" smtClean="0"/>
              <a:t>Challenge</a:t>
            </a:r>
          </a:p>
          <a:p>
            <a:pPr lvl="1"/>
            <a:r>
              <a:rPr lang="en-US" dirty="0" smtClean="0"/>
              <a:t>Compute </a:t>
            </a:r>
            <a:r>
              <a:rPr lang="en-US" dirty="0" err="1" smtClean="0"/>
              <a:t>falseLabel</a:t>
            </a:r>
            <a:r>
              <a:rPr lang="en-US" dirty="0" smtClean="0"/>
              <a:t> and </a:t>
            </a:r>
            <a:r>
              <a:rPr lang="en-US" dirty="0" err="1" smtClean="0"/>
              <a:t>trueLabel</a:t>
            </a:r>
            <a:r>
              <a:rPr lang="en-US" dirty="0" smtClean="0"/>
              <a:t> during code generation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371600"/>
            <a:ext cx="64770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if B then S1</a:t>
            </a:r>
            <a:b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| if B then S1 else S2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| while B do S1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687320" y="3912480"/>
              <a:ext cx="1069560" cy="1544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6160" y="3899520"/>
                <a:ext cx="1083600" cy="15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95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Structures: next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935555"/>
              </p:ext>
            </p:extLst>
          </p:nvPr>
        </p:nvGraphicFramePr>
        <p:xfrm>
          <a:off x="914400" y="1784350"/>
          <a:ext cx="7772875" cy="1925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1380"/>
                <a:gridCol w="581149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 marL="136741" marR="1367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 action</a:t>
                      </a:r>
                      <a:endParaRPr lang="en-US" dirty="0"/>
                    </a:p>
                  </a:txBody>
                  <a:tcPr marL="136741" marR="1367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sym typeface="Math C"/>
                        </a:rPr>
                        <a:t> S</a:t>
                      </a:r>
                      <a:endParaRPr lang="en-US" dirty="0"/>
                    </a:p>
                  </a:txBody>
                  <a:tcPr marL="136741" marR="13674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S.next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baseline="0" dirty="0" err="1" smtClean="0"/>
                        <a:t>freshLabel</a:t>
                      </a:r>
                      <a:r>
                        <a:rPr lang="en-US" baseline="0" dirty="0" smtClean="0"/>
                        <a:t>();</a:t>
                      </a:r>
                      <a:br>
                        <a:rPr lang="en-US" baseline="0" dirty="0" smtClean="0"/>
                      </a:br>
                      <a:r>
                        <a:rPr lang="en-US" baseline="0" dirty="0" err="1" smtClean="0"/>
                        <a:t>P.code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baseline="0" dirty="0" err="1" smtClean="0"/>
                        <a:t>S.code</a:t>
                      </a:r>
                      <a:r>
                        <a:rPr lang="en-US" baseline="0" dirty="0" smtClean="0"/>
                        <a:t> || label(</a:t>
                      </a:r>
                      <a:r>
                        <a:rPr lang="en-US" baseline="0" dirty="0" err="1" smtClean="0"/>
                        <a:t>S.next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marL="136741" marR="136741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 </a:t>
                      </a:r>
                      <a:r>
                        <a:rPr lang="en-US" dirty="0" smtClean="0">
                          <a:sym typeface="Math C"/>
                        </a:rPr>
                        <a:t> S1S2</a:t>
                      </a:r>
                      <a:endParaRPr lang="en-US" dirty="0"/>
                    </a:p>
                  </a:txBody>
                  <a:tcPr marL="136741" marR="1367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S1.next = </a:t>
                      </a:r>
                      <a:r>
                        <a:rPr lang="en-US" dirty="0" err="1" smtClean="0"/>
                        <a:t>freshLabel</a:t>
                      </a:r>
                      <a:r>
                        <a:rPr lang="en-US" dirty="0" smtClean="0"/>
                        <a:t>();</a:t>
                      </a:r>
                    </a:p>
                    <a:p>
                      <a:r>
                        <a:rPr lang="en-US" dirty="0" smtClean="0"/>
                        <a:t>S2.next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baseline="0" dirty="0" err="1" smtClean="0"/>
                        <a:t>S.next</a:t>
                      </a:r>
                      <a:r>
                        <a:rPr lang="en-US" baseline="0" dirty="0" smtClean="0"/>
                        <a:t>;</a:t>
                      </a:r>
                    </a:p>
                    <a:p>
                      <a:r>
                        <a:rPr lang="en-US" baseline="0" dirty="0" err="1" smtClean="0"/>
                        <a:t>S.code</a:t>
                      </a:r>
                      <a:r>
                        <a:rPr lang="en-US" baseline="0" dirty="0" smtClean="0"/>
                        <a:t> = S1.code || label(S1.next) || S2.code</a:t>
                      </a:r>
                      <a:endParaRPr lang="en-US" dirty="0"/>
                    </a:p>
                  </a:txBody>
                  <a:tcPr marL="136741" marR="136741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4114800"/>
            <a:ext cx="7772400" cy="23622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Is </a:t>
            </a:r>
            <a:r>
              <a:rPr lang="en-US" dirty="0" err="1"/>
              <a:t>S</a:t>
            </a:r>
            <a:r>
              <a:rPr lang="en-US" dirty="0" err="1" smtClean="0"/>
              <a:t>.next</a:t>
            </a:r>
            <a:r>
              <a:rPr lang="en-US" dirty="0" smtClean="0"/>
              <a:t> inherited or synthesized?</a:t>
            </a:r>
          </a:p>
          <a:p>
            <a:r>
              <a:rPr lang="en-US" dirty="0" smtClean="0"/>
              <a:t>Is </a:t>
            </a:r>
            <a:r>
              <a:rPr lang="en-US" dirty="0" err="1" smtClean="0"/>
              <a:t>S.code</a:t>
            </a:r>
            <a:r>
              <a:rPr lang="en-US" dirty="0" smtClean="0"/>
              <a:t> inherited or synthesized?</a:t>
            </a:r>
          </a:p>
          <a:p>
            <a:endParaRPr lang="en-US" dirty="0"/>
          </a:p>
          <a:p>
            <a:r>
              <a:rPr lang="en-US" dirty="0" smtClean="0"/>
              <a:t>The label </a:t>
            </a:r>
            <a:r>
              <a:rPr lang="en-US" dirty="0" err="1" smtClean="0"/>
              <a:t>S.next</a:t>
            </a:r>
            <a:r>
              <a:rPr lang="en-US" dirty="0" smtClean="0"/>
              <a:t> is symbolic, we will only determine its value after we finish deriving 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Control Structures: conditional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543541"/>
              </p:ext>
            </p:extLst>
          </p:nvPr>
        </p:nvGraphicFramePr>
        <p:xfrm>
          <a:off x="304800" y="1524000"/>
          <a:ext cx="8574703" cy="201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3093"/>
                <a:gridCol w="62916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production</a:t>
                      </a:r>
                      <a:endParaRPr lang="en-US" sz="2400" dirty="0"/>
                    </a:p>
                  </a:txBody>
                  <a:tcPr marL="136741" marR="13674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semantic action</a:t>
                      </a:r>
                      <a:endParaRPr lang="en-US" sz="2400" dirty="0"/>
                    </a:p>
                  </a:txBody>
                  <a:tcPr marL="136741" marR="1367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 </a:t>
                      </a:r>
                      <a:r>
                        <a:rPr lang="en-US" sz="2400" dirty="0" smtClean="0">
                          <a:sym typeface="Math C"/>
                        </a:rPr>
                        <a:t> if B then</a:t>
                      </a:r>
                      <a:r>
                        <a:rPr lang="en-US" sz="2400" baseline="0" dirty="0" smtClean="0">
                          <a:sym typeface="Math C"/>
                        </a:rPr>
                        <a:t> S1</a:t>
                      </a:r>
                      <a:endParaRPr lang="en-US" sz="2400" dirty="0"/>
                    </a:p>
                  </a:txBody>
                  <a:tcPr marL="136741" marR="136741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B.trueLabel</a:t>
                      </a:r>
                      <a:r>
                        <a:rPr lang="en-US" sz="2400" baseline="0" dirty="0" smtClean="0"/>
                        <a:t> = </a:t>
                      </a:r>
                      <a:r>
                        <a:rPr lang="en-US" sz="2400" baseline="0" dirty="0" err="1" smtClean="0"/>
                        <a:t>freshLabel</a:t>
                      </a:r>
                      <a:r>
                        <a:rPr lang="en-US" sz="2400" baseline="0" dirty="0" smtClean="0"/>
                        <a:t>();</a:t>
                      </a:r>
                    </a:p>
                    <a:p>
                      <a:r>
                        <a:rPr lang="en-US" sz="2400" baseline="0" dirty="0" err="1" smtClean="0"/>
                        <a:t>B.falseLabel</a:t>
                      </a:r>
                      <a:r>
                        <a:rPr lang="en-US" sz="2400" baseline="0" dirty="0" smtClean="0"/>
                        <a:t> = </a:t>
                      </a:r>
                      <a:r>
                        <a:rPr lang="en-US" sz="2400" baseline="0" dirty="0" err="1" smtClean="0"/>
                        <a:t>S.next</a:t>
                      </a:r>
                      <a:r>
                        <a:rPr lang="en-US" sz="2400" baseline="0" dirty="0" smtClean="0"/>
                        <a:t>;</a:t>
                      </a:r>
                    </a:p>
                    <a:p>
                      <a:r>
                        <a:rPr lang="en-US" sz="2400" baseline="0" dirty="0" smtClean="0"/>
                        <a:t>S1.next = </a:t>
                      </a:r>
                      <a:r>
                        <a:rPr lang="en-US" sz="2400" baseline="0" dirty="0" err="1" smtClean="0"/>
                        <a:t>S.next</a:t>
                      </a:r>
                      <a:r>
                        <a:rPr lang="en-US" sz="2400" baseline="0" dirty="0" smtClean="0"/>
                        <a:t>;</a:t>
                      </a:r>
                    </a:p>
                    <a:p>
                      <a:r>
                        <a:rPr lang="en-US" sz="2400" baseline="0" dirty="0" err="1" smtClean="0"/>
                        <a:t>S.code</a:t>
                      </a:r>
                      <a:r>
                        <a:rPr lang="en-US" sz="2400" baseline="0" dirty="0" smtClean="0"/>
                        <a:t> = </a:t>
                      </a:r>
                      <a:r>
                        <a:rPr lang="en-US" sz="2400" baseline="0" dirty="0" err="1" smtClean="0"/>
                        <a:t>B.code</a:t>
                      </a:r>
                      <a:r>
                        <a:rPr lang="en-US" sz="2400" baseline="0" dirty="0" smtClean="0"/>
                        <a:t> || gen (</a:t>
                      </a:r>
                      <a:r>
                        <a:rPr lang="en-US" sz="2400" baseline="0" dirty="0" err="1" smtClean="0"/>
                        <a:t>B.trueLabel</a:t>
                      </a:r>
                      <a:r>
                        <a:rPr lang="en-US" sz="2400" baseline="0" dirty="0" smtClean="0"/>
                        <a:t> ‘:’) || S1.code</a:t>
                      </a:r>
                    </a:p>
                  </a:txBody>
                  <a:tcPr marL="136741" marR="136741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4114800"/>
            <a:ext cx="7772400" cy="2362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Are S1.next, </a:t>
            </a:r>
            <a:r>
              <a:rPr lang="en-US" dirty="0" err="1" smtClean="0"/>
              <a:t>B.falseLabel</a:t>
            </a:r>
            <a:r>
              <a:rPr lang="en-US" dirty="0" smtClean="0"/>
              <a:t> inherited or synthesized?</a:t>
            </a:r>
          </a:p>
          <a:p>
            <a:r>
              <a:rPr lang="en-US" dirty="0" smtClean="0"/>
              <a:t>Is </a:t>
            </a:r>
            <a:r>
              <a:rPr lang="en-US" dirty="0" err="1" smtClean="0"/>
              <a:t>S.code</a:t>
            </a:r>
            <a:r>
              <a:rPr lang="en-US" dirty="0" smtClean="0"/>
              <a:t> inherited or synthesized?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Control Structures: conditional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65832"/>
              </p:ext>
            </p:extLst>
          </p:nvPr>
        </p:nvGraphicFramePr>
        <p:xfrm>
          <a:off x="533400" y="1524000"/>
          <a:ext cx="8305800" cy="238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28800"/>
                <a:gridCol w="6477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production</a:t>
                      </a:r>
                      <a:endParaRPr lang="en-US" sz="1800" dirty="0"/>
                    </a:p>
                  </a:txBody>
                  <a:tcPr marL="136741" marR="1367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semantic action</a:t>
                      </a:r>
                      <a:endParaRPr lang="en-US" sz="1800" dirty="0"/>
                    </a:p>
                  </a:txBody>
                  <a:tcPr marL="136741" marR="1367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 </a:t>
                      </a:r>
                      <a:r>
                        <a:rPr lang="en-US" sz="1800" dirty="0" smtClean="0">
                          <a:sym typeface="Math C"/>
                        </a:rPr>
                        <a:t> if B then</a:t>
                      </a:r>
                      <a:r>
                        <a:rPr lang="en-US" sz="1800" baseline="0" dirty="0" smtClean="0">
                          <a:sym typeface="Math C"/>
                        </a:rPr>
                        <a:t> S1 else S2</a:t>
                      </a:r>
                      <a:endParaRPr lang="en-US" sz="1800" dirty="0"/>
                    </a:p>
                  </a:txBody>
                  <a:tcPr marL="136741" marR="136741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B.trueLabel</a:t>
                      </a:r>
                      <a:r>
                        <a:rPr lang="en-US" sz="1800" baseline="0" dirty="0" smtClean="0"/>
                        <a:t> = </a:t>
                      </a:r>
                      <a:r>
                        <a:rPr lang="en-US" sz="1800" baseline="0" dirty="0" err="1" smtClean="0"/>
                        <a:t>freshLabel</a:t>
                      </a:r>
                      <a:r>
                        <a:rPr lang="en-US" sz="1800" baseline="0" dirty="0" smtClean="0"/>
                        <a:t>();</a:t>
                      </a:r>
                    </a:p>
                    <a:p>
                      <a:r>
                        <a:rPr lang="en-US" sz="1800" baseline="0" dirty="0" err="1" smtClean="0"/>
                        <a:t>B.falseLabel</a:t>
                      </a:r>
                      <a:r>
                        <a:rPr lang="en-US" sz="1800" baseline="0" dirty="0" smtClean="0"/>
                        <a:t> = </a:t>
                      </a:r>
                      <a:r>
                        <a:rPr lang="en-US" sz="1800" baseline="0" dirty="0" err="1" smtClean="0"/>
                        <a:t>freshLabel</a:t>
                      </a:r>
                      <a:r>
                        <a:rPr lang="en-US" sz="1800" baseline="0" dirty="0" smtClean="0"/>
                        <a:t>();</a:t>
                      </a:r>
                    </a:p>
                    <a:p>
                      <a:r>
                        <a:rPr lang="en-US" sz="1800" baseline="0" dirty="0" smtClean="0"/>
                        <a:t>S1.next = </a:t>
                      </a:r>
                      <a:r>
                        <a:rPr lang="en-US" sz="1800" baseline="0" dirty="0" err="1" smtClean="0"/>
                        <a:t>S.next</a:t>
                      </a:r>
                      <a:r>
                        <a:rPr lang="en-US" sz="1800" baseline="0" dirty="0" smtClean="0"/>
                        <a:t>;</a:t>
                      </a:r>
                    </a:p>
                    <a:p>
                      <a:r>
                        <a:rPr lang="en-US" sz="1800" baseline="0" dirty="0" smtClean="0"/>
                        <a:t>S2.next = </a:t>
                      </a:r>
                      <a:r>
                        <a:rPr lang="en-US" sz="1800" baseline="0" dirty="0" err="1" smtClean="0"/>
                        <a:t>S.next</a:t>
                      </a:r>
                      <a:r>
                        <a:rPr lang="en-US" sz="1800" baseline="0" dirty="0" smtClean="0"/>
                        <a:t>;</a:t>
                      </a:r>
                    </a:p>
                    <a:p>
                      <a:r>
                        <a:rPr lang="en-US" sz="1800" baseline="0" dirty="0" err="1" smtClean="0"/>
                        <a:t>S.code</a:t>
                      </a:r>
                      <a:r>
                        <a:rPr lang="en-US" sz="1800" baseline="0" dirty="0" smtClean="0"/>
                        <a:t> = 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  </a:t>
                      </a:r>
                      <a:r>
                        <a:rPr lang="en-US" sz="1800" baseline="0" dirty="0" err="1" smtClean="0"/>
                        <a:t>B.code</a:t>
                      </a:r>
                      <a:r>
                        <a:rPr lang="en-US" sz="1800" baseline="0" dirty="0" smtClean="0"/>
                        <a:t> || gen(</a:t>
                      </a:r>
                      <a:r>
                        <a:rPr lang="en-US" sz="1800" baseline="0" dirty="0" err="1" smtClean="0"/>
                        <a:t>B.trueLabel</a:t>
                      </a:r>
                      <a:r>
                        <a:rPr lang="en-US" sz="1800" baseline="0" dirty="0" smtClean="0"/>
                        <a:t> ‘:’) || S1.code  || gen(‘</a:t>
                      </a:r>
                      <a:r>
                        <a:rPr lang="en-US" sz="1800" baseline="0" dirty="0" err="1" smtClean="0"/>
                        <a:t>goto</a:t>
                      </a:r>
                      <a:r>
                        <a:rPr lang="en-US" sz="1800" baseline="0" dirty="0" smtClean="0"/>
                        <a:t>’ </a:t>
                      </a:r>
                      <a:r>
                        <a:rPr lang="en-US" sz="1800" baseline="0" dirty="0" err="1" smtClean="0"/>
                        <a:t>S.next</a:t>
                      </a:r>
                      <a:r>
                        <a:rPr lang="en-US" sz="1800" baseline="0" dirty="0" smtClean="0"/>
                        <a:t>) 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         || gen(</a:t>
                      </a:r>
                      <a:r>
                        <a:rPr lang="en-US" sz="1800" baseline="0" dirty="0" err="1" smtClean="0"/>
                        <a:t>B.falseLabel</a:t>
                      </a:r>
                      <a:r>
                        <a:rPr lang="en-US" sz="1800" baseline="0" dirty="0" smtClean="0"/>
                        <a:t> ‘:’) || S2.code</a:t>
                      </a:r>
                    </a:p>
                  </a:txBody>
                  <a:tcPr marL="136741" marR="136741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4648200"/>
            <a:ext cx="7772400" cy="1828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err="1" smtClean="0"/>
              <a:t>B.trueLabel</a:t>
            </a:r>
            <a:r>
              <a:rPr lang="en-US" dirty="0" smtClean="0"/>
              <a:t> and </a:t>
            </a:r>
            <a:r>
              <a:rPr lang="en-US" dirty="0" err="1" smtClean="0"/>
              <a:t>B.falseLabel</a:t>
            </a:r>
            <a:r>
              <a:rPr lang="en-US" dirty="0" smtClean="0"/>
              <a:t> considered inherited</a:t>
            </a:r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47760" y="2194920"/>
              <a:ext cx="7156800" cy="1765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2000" y="2186280"/>
                <a:ext cx="7176600" cy="178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20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Last Week: Attribute Grammars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attributes + actions to a grammar</a:t>
            </a:r>
          </a:p>
          <a:p>
            <a:r>
              <a:rPr lang="en-US" dirty="0" smtClean="0"/>
              <a:t>Evaluating attributes</a:t>
            </a:r>
          </a:p>
          <a:p>
            <a:pPr lvl="1"/>
            <a:r>
              <a:rPr lang="en-US" dirty="0" smtClean="0"/>
              <a:t>Build AST</a:t>
            </a:r>
          </a:p>
          <a:p>
            <a:pPr lvl="1"/>
            <a:r>
              <a:rPr lang="en-US" dirty="0" smtClean="0"/>
              <a:t>Build dependency graph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valuation based on topological order</a:t>
            </a:r>
          </a:p>
          <a:p>
            <a:pPr lvl="1"/>
            <a:r>
              <a:rPr lang="en-US" dirty="0" smtClean="0"/>
              <a:t>(works as long as there are no cycles)</a:t>
            </a:r>
          </a:p>
          <a:p>
            <a:r>
              <a:rPr lang="en-US" dirty="0" smtClean="0"/>
              <a:t>L-attributes, S-attributed grammars</a:t>
            </a:r>
          </a:p>
          <a:p>
            <a:pPr lvl="1"/>
            <a:r>
              <a:rPr lang="en-US" dirty="0" smtClean="0"/>
              <a:t>Pre-determined evaluation order</a:t>
            </a:r>
          </a:p>
          <a:p>
            <a:pPr lvl="1"/>
            <a:r>
              <a:rPr lang="en-US" dirty="0" smtClean="0"/>
              <a:t>Can be integrated into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600" dirty="0" smtClean="0"/>
              <a:t>Control Structures: conditional</a:t>
            </a:r>
            <a:endParaRPr lang="en-US" sz="36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352800" y="1844674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62200" y="1600200"/>
            <a:ext cx="1981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62200" y="1600200"/>
            <a:ext cx="1981200" cy="365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B.code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362200" y="1970495"/>
            <a:ext cx="1981200" cy="365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S1.code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62200" y="2328564"/>
            <a:ext cx="1981200" cy="365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dirty="0" err="1" smtClean="0"/>
              <a:t>S.next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362200" y="2693690"/>
            <a:ext cx="1981200" cy="365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S2.code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362200" y="3058816"/>
            <a:ext cx="1981200" cy="903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08291" y="1925120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B.trueLabel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52185" y="269369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B.falseLabel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13236" y="300676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S.next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31" name="Curved Connector 30"/>
          <p:cNvCxnSpPr>
            <a:stCxn id="24" idx="3"/>
            <a:endCxn id="26" idx="3"/>
          </p:cNvCxnSpPr>
          <p:nvPr/>
        </p:nvCxnSpPr>
        <p:spPr>
          <a:xfrm>
            <a:off x="4343400" y="2511127"/>
            <a:ext cx="12700" cy="999481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371600" y="4343400"/>
            <a:ext cx="647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B.trueLabel</a:t>
            </a:r>
            <a:r>
              <a:rPr lang="en-US" sz="2000" dirty="0"/>
              <a:t> = </a:t>
            </a:r>
            <a:r>
              <a:rPr lang="en-US" sz="2000" dirty="0" err="1"/>
              <a:t>freshLabel</a:t>
            </a:r>
            <a:r>
              <a:rPr lang="en-US" sz="2000" dirty="0"/>
              <a:t>();</a:t>
            </a:r>
          </a:p>
          <a:p>
            <a:r>
              <a:rPr lang="en-US" sz="2000" dirty="0" err="1"/>
              <a:t>B.falseLabel</a:t>
            </a:r>
            <a:r>
              <a:rPr lang="en-US" sz="2000" dirty="0"/>
              <a:t> = </a:t>
            </a:r>
            <a:r>
              <a:rPr lang="en-US" sz="2000" dirty="0" err="1"/>
              <a:t>freshLabel</a:t>
            </a:r>
            <a:r>
              <a:rPr lang="en-US" sz="2000" dirty="0"/>
              <a:t>();</a:t>
            </a:r>
          </a:p>
          <a:p>
            <a:r>
              <a:rPr lang="en-US" sz="2000" dirty="0"/>
              <a:t>S1.next = </a:t>
            </a:r>
            <a:r>
              <a:rPr lang="en-US" sz="2000" dirty="0" err="1"/>
              <a:t>S.next</a:t>
            </a:r>
            <a:r>
              <a:rPr lang="en-US" sz="2000" dirty="0"/>
              <a:t>;</a:t>
            </a:r>
          </a:p>
          <a:p>
            <a:r>
              <a:rPr lang="en-US" sz="2000" dirty="0"/>
              <a:t>S2.next = </a:t>
            </a:r>
            <a:r>
              <a:rPr lang="en-US" sz="2000" dirty="0" err="1"/>
              <a:t>S.next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S.code</a:t>
            </a:r>
            <a:r>
              <a:rPr lang="en-US" sz="2000" dirty="0"/>
              <a:t> = 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 err="1"/>
              <a:t>B.code</a:t>
            </a:r>
            <a:r>
              <a:rPr lang="en-US" sz="2000" dirty="0"/>
              <a:t> || gen(</a:t>
            </a:r>
            <a:r>
              <a:rPr lang="en-US" sz="2000" dirty="0" err="1"/>
              <a:t>B.trueLabel</a:t>
            </a:r>
            <a:r>
              <a:rPr lang="en-US" sz="2000" dirty="0"/>
              <a:t> ‘:’) || S1.code  || gen(‘</a:t>
            </a:r>
            <a:r>
              <a:rPr lang="en-US" sz="2000" dirty="0" err="1"/>
              <a:t>goto</a:t>
            </a:r>
            <a:r>
              <a:rPr lang="en-US" sz="2000" dirty="0"/>
              <a:t>’ </a:t>
            </a:r>
            <a:r>
              <a:rPr lang="en-US" sz="2000" dirty="0" err="1"/>
              <a:t>S.next</a:t>
            </a:r>
            <a:r>
              <a:rPr lang="en-US" sz="2000" dirty="0"/>
              <a:t>) </a:t>
            </a:r>
            <a:br>
              <a:rPr lang="en-US" sz="2000" dirty="0"/>
            </a:br>
            <a:r>
              <a:rPr lang="en-US" sz="2000" dirty="0"/>
              <a:t>         || gen(</a:t>
            </a:r>
            <a:r>
              <a:rPr lang="en-US" sz="2000" dirty="0" err="1"/>
              <a:t>B.falseLabel</a:t>
            </a:r>
            <a:r>
              <a:rPr lang="en-US" sz="2000" dirty="0"/>
              <a:t> ‘:’) || S2.code</a:t>
            </a:r>
          </a:p>
        </p:txBody>
      </p:sp>
    </p:spTree>
    <p:extLst>
      <p:ext uri="{BB962C8B-B14F-4D97-AF65-F5344CB8AC3E}">
        <p14:creationId xmlns:p14="http://schemas.microsoft.com/office/powerpoint/2010/main" val="2659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Boolean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64715"/>
              </p:ext>
            </p:extLst>
          </p:nvPr>
        </p:nvGraphicFramePr>
        <p:xfrm>
          <a:off x="304800" y="1066800"/>
          <a:ext cx="8610600" cy="5298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8984"/>
                <a:gridCol w="6971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semantic</a:t>
                      </a:r>
                      <a:r>
                        <a:rPr lang="en-US" sz="1600" baseline="0" dirty="0" smtClean="0"/>
                        <a:t> action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B1</a:t>
                      </a:r>
                      <a:r>
                        <a:rPr lang="en-US" sz="1600" baseline="0" dirty="0" smtClean="0">
                          <a:sym typeface="Math C"/>
                        </a:rPr>
                        <a:t> or 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B1.trueLabel = </a:t>
                      </a:r>
                      <a:r>
                        <a:rPr lang="en-US" sz="1600" dirty="0" err="1" smtClean="0"/>
                        <a:t>B.trueLabel</a:t>
                      </a:r>
                      <a:r>
                        <a:rPr lang="en-US" sz="1600" dirty="0" smtClean="0"/>
                        <a:t>;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B1.falseLabel = </a:t>
                      </a:r>
                      <a:r>
                        <a:rPr lang="en-US" sz="1600" baseline="0" dirty="0" err="1" smtClean="0"/>
                        <a:t>freshLabel</a:t>
                      </a:r>
                      <a:r>
                        <a:rPr lang="en-US" sz="1600" baseline="0" dirty="0" smtClean="0"/>
                        <a:t>();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B2.trueLabel = </a:t>
                      </a:r>
                      <a:r>
                        <a:rPr lang="en-US" sz="1600" baseline="0" dirty="0" err="1" smtClean="0"/>
                        <a:t>B.trueLabel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B2.falseLabel = </a:t>
                      </a:r>
                      <a:r>
                        <a:rPr lang="en-US" sz="1600" baseline="0" dirty="0" err="1" smtClean="0"/>
                        <a:t>B.falseLabel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B.code</a:t>
                      </a:r>
                      <a:r>
                        <a:rPr lang="en-US" sz="1600" baseline="0" dirty="0" smtClean="0"/>
                        <a:t> = B1.code || gen (B1.falseLabel ‘:’) || B2.code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B1</a:t>
                      </a:r>
                      <a:r>
                        <a:rPr lang="en-US" sz="1600" baseline="0" dirty="0" smtClean="0">
                          <a:sym typeface="Math C"/>
                        </a:rPr>
                        <a:t> and 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B1.trueLabel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baseline="0" dirty="0" err="1" smtClean="0"/>
                        <a:t>freshLabel</a:t>
                      </a:r>
                      <a:r>
                        <a:rPr lang="en-US" sz="1600" baseline="0" dirty="0" smtClean="0"/>
                        <a:t>();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B1.falseLabel = </a:t>
                      </a:r>
                      <a:r>
                        <a:rPr lang="en-US" sz="1600" baseline="0" dirty="0" err="1" smtClean="0"/>
                        <a:t>B.falseLabel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B2.trueLabel = </a:t>
                      </a:r>
                      <a:r>
                        <a:rPr lang="en-US" sz="1600" baseline="0" dirty="0" err="1" smtClean="0"/>
                        <a:t>B.trueLabel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B2.falseLabel = </a:t>
                      </a:r>
                      <a:r>
                        <a:rPr lang="en-US" sz="1600" baseline="0" dirty="0" err="1" smtClean="0"/>
                        <a:t>B.falseLabel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B.code</a:t>
                      </a:r>
                      <a:r>
                        <a:rPr lang="en-US" sz="1600" baseline="0" dirty="0" smtClean="0"/>
                        <a:t> = B1.code || gen (B1.trueLabel ‘:’) || B2.code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not 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B1.trueLabel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baseline="0" dirty="0" err="1" smtClean="0"/>
                        <a:t>B.falseLabel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r>
                        <a:rPr lang="en-US" sz="1600" baseline="0" dirty="0" smtClean="0"/>
                        <a:t>B1.falseLabel = </a:t>
                      </a:r>
                      <a:r>
                        <a:rPr lang="en-US" sz="1600" baseline="0" dirty="0" err="1" smtClean="0"/>
                        <a:t>B.trueLabel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r>
                        <a:rPr lang="en-US" sz="1600" baseline="0" dirty="0" err="1" smtClean="0"/>
                        <a:t>B.code</a:t>
                      </a:r>
                      <a:r>
                        <a:rPr lang="en-US" sz="1600" baseline="0" dirty="0" smtClean="0"/>
                        <a:t> = B1.code;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(B1)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B1.trueLabel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baseline="0" dirty="0" err="1" smtClean="0"/>
                        <a:t>B.trueLabel</a:t>
                      </a:r>
                      <a:r>
                        <a:rPr lang="en-US" sz="1600" baseline="0" dirty="0" smtClean="0"/>
                        <a:t>; B1.falseLabel = </a:t>
                      </a:r>
                      <a:r>
                        <a:rPr lang="en-US" sz="1600" baseline="0" dirty="0" err="1" smtClean="0"/>
                        <a:t>B.falseLabel</a:t>
                      </a:r>
                      <a:r>
                        <a:rPr lang="en-US" sz="1600" baseline="0" dirty="0" smtClean="0"/>
                        <a:t>; </a:t>
                      </a:r>
                      <a:r>
                        <a:rPr lang="en-US" sz="1600" baseline="0" dirty="0" err="1" smtClean="0"/>
                        <a:t>B.code</a:t>
                      </a:r>
                      <a:r>
                        <a:rPr lang="en-US" sz="1600" baseline="0" dirty="0" smtClean="0"/>
                        <a:t> = B1.code;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id1 </a:t>
                      </a:r>
                      <a:r>
                        <a:rPr lang="en-US" sz="1600" dirty="0" err="1" smtClean="0">
                          <a:sym typeface="Math C"/>
                        </a:rPr>
                        <a:t>relop</a:t>
                      </a:r>
                      <a:r>
                        <a:rPr lang="en-US" sz="1600" dirty="0" smtClean="0">
                          <a:sym typeface="Math C"/>
                        </a:rPr>
                        <a:t> id2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B.code</a:t>
                      </a:r>
                      <a:r>
                        <a:rPr lang="en-US" sz="1600" baseline="0" dirty="0" smtClean="0"/>
                        <a:t>=gen (‘if’ id1.var </a:t>
                      </a:r>
                      <a:r>
                        <a:rPr lang="en-US" sz="1600" baseline="0" dirty="0" err="1" smtClean="0"/>
                        <a:t>relop</a:t>
                      </a:r>
                      <a:r>
                        <a:rPr lang="en-US" sz="1600" baseline="0" dirty="0" smtClean="0"/>
                        <a:t> id2.var 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’ </a:t>
                      </a:r>
                      <a:r>
                        <a:rPr lang="en-US" sz="1600" baseline="0" dirty="0" err="1" smtClean="0"/>
                        <a:t>B.trueLabel</a:t>
                      </a:r>
                      <a:r>
                        <a:rPr lang="en-US" sz="1600" baseline="0" dirty="0" smtClean="0"/>
                        <a:t>)||gen(‘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’ </a:t>
                      </a:r>
                      <a:r>
                        <a:rPr lang="en-US" sz="1600" baseline="0" dirty="0" err="1" smtClean="0"/>
                        <a:t>B.falseLabel</a:t>
                      </a:r>
                      <a:r>
                        <a:rPr lang="en-US" sz="1600" baseline="0" dirty="0" smtClean="0"/>
                        <a:t>);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true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B.code</a:t>
                      </a:r>
                      <a:r>
                        <a:rPr lang="en-US" sz="1600" dirty="0" smtClean="0"/>
                        <a:t> = gen(‘</a:t>
                      </a:r>
                      <a:r>
                        <a:rPr lang="en-US" sz="1600" dirty="0" err="1" smtClean="0"/>
                        <a:t>goto</a:t>
                      </a:r>
                      <a:r>
                        <a:rPr lang="en-US" sz="1600" dirty="0" smtClean="0"/>
                        <a:t>’ </a:t>
                      </a:r>
                      <a:r>
                        <a:rPr lang="en-US" sz="1600" dirty="0" err="1" smtClean="0"/>
                        <a:t>B.trueLabel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false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B.code</a:t>
                      </a:r>
                      <a:r>
                        <a:rPr lang="en-US" sz="1600" dirty="0" smtClean="0"/>
                        <a:t> = gen(‘</a:t>
                      </a:r>
                      <a:r>
                        <a:rPr lang="en-US" sz="1600" dirty="0" err="1" smtClean="0"/>
                        <a:t>goto</a:t>
                      </a:r>
                      <a:r>
                        <a:rPr lang="en-US" sz="1600" dirty="0" smtClean="0"/>
                        <a:t>’ </a:t>
                      </a:r>
                      <a:r>
                        <a:rPr lang="en-US" sz="1600" dirty="0" err="1" smtClean="0"/>
                        <a:t>B.falseLabel</a:t>
                      </a:r>
                      <a:r>
                        <a:rPr lang="en-US" sz="1600" dirty="0" smtClean="0"/>
                        <a:t>);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6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81400"/>
            <a:ext cx="7772400" cy="2774160"/>
          </a:xfrm>
        </p:spPr>
        <p:txBody>
          <a:bodyPr/>
          <a:lstStyle/>
          <a:p>
            <a:r>
              <a:rPr lang="en-US" dirty="0" smtClean="0"/>
              <a:t>How can we determine the address of B1.falseLabel?</a:t>
            </a:r>
          </a:p>
          <a:p>
            <a:endParaRPr lang="en-US" dirty="0"/>
          </a:p>
          <a:p>
            <a:r>
              <a:rPr lang="en-US" dirty="0" smtClean="0"/>
              <a:t>Only possible after we know the code of B1 and all the code preceding B1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757156"/>
              </p:ext>
            </p:extLst>
          </p:nvPr>
        </p:nvGraphicFramePr>
        <p:xfrm>
          <a:off x="306060" y="1510776"/>
          <a:ext cx="8610600" cy="1681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8984"/>
                <a:gridCol w="6971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semantic</a:t>
                      </a:r>
                      <a:r>
                        <a:rPr lang="en-US" sz="1600" baseline="0" dirty="0" smtClean="0"/>
                        <a:t> action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B1</a:t>
                      </a:r>
                      <a:r>
                        <a:rPr lang="en-US" sz="1600" baseline="0" dirty="0" smtClean="0">
                          <a:sym typeface="Math C"/>
                        </a:rPr>
                        <a:t> or 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B1.trueLabel = </a:t>
                      </a:r>
                      <a:r>
                        <a:rPr lang="en-US" sz="1600" dirty="0" err="1" smtClean="0"/>
                        <a:t>B.trueLabel</a:t>
                      </a:r>
                      <a:r>
                        <a:rPr lang="en-US" sz="1600" dirty="0" smtClean="0"/>
                        <a:t>;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B1.falseLabel = </a:t>
                      </a:r>
                      <a:r>
                        <a:rPr lang="en-US" sz="1600" baseline="0" dirty="0" err="1" smtClean="0"/>
                        <a:t>freshLabel</a:t>
                      </a:r>
                      <a:r>
                        <a:rPr lang="en-US" sz="1600" baseline="0" dirty="0" smtClean="0"/>
                        <a:t>();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B2.trueLabel = </a:t>
                      </a:r>
                      <a:r>
                        <a:rPr lang="en-US" sz="1600" baseline="0" dirty="0" err="1" smtClean="0"/>
                        <a:t>B.trueLabel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B.falseLabel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baseline="0" dirty="0" err="1" smtClean="0"/>
                        <a:t>B.falseLabel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B.code</a:t>
                      </a:r>
                      <a:r>
                        <a:rPr lang="en-US" sz="1600" baseline="0" dirty="0" smtClean="0"/>
                        <a:t> = B1.code || gen (B1.falseLabel ‘:’) || B2.code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2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33600" y="2057400"/>
            <a:ext cx="8382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dk1"/>
                </a:solidFill>
              </a:rPr>
              <a:t>S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" y="274320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dk1"/>
                </a:solidFill>
              </a:rPr>
              <a:t>if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 flipH="1">
            <a:off x="704850" y="2438400"/>
            <a:ext cx="184785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04800" y="1905000"/>
            <a:ext cx="4572000" cy="2895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10231" y="274320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11" name="Straight Arrow Connector 10"/>
          <p:cNvCxnSpPr>
            <a:stCxn id="5" idx="2"/>
            <a:endCxn id="10" idx="0"/>
          </p:cNvCxnSpPr>
          <p:nvPr/>
        </p:nvCxnSpPr>
        <p:spPr>
          <a:xfrm flipH="1">
            <a:off x="1819781" y="2438400"/>
            <a:ext cx="732919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697470" y="2743200"/>
            <a:ext cx="787079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86200" y="2743200"/>
            <a:ext cx="787079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S1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15" name="Straight Arrow Connector 14"/>
          <p:cNvCxnSpPr>
            <a:stCxn id="5" idx="2"/>
            <a:endCxn id="12" idx="0"/>
          </p:cNvCxnSpPr>
          <p:nvPr/>
        </p:nvCxnSpPr>
        <p:spPr>
          <a:xfrm>
            <a:off x="2552700" y="2438400"/>
            <a:ext cx="53831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13" idx="0"/>
          </p:cNvCxnSpPr>
          <p:nvPr/>
        </p:nvCxnSpPr>
        <p:spPr>
          <a:xfrm>
            <a:off x="2552700" y="2438400"/>
            <a:ext cx="172704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5534" y="3429000"/>
            <a:ext cx="544232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23" name="Straight Arrow Connector 22"/>
          <p:cNvCxnSpPr>
            <a:stCxn id="10" idx="2"/>
            <a:endCxn id="22" idx="0"/>
          </p:cNvCxnSpPr>
          <p:nvPr/>
        </p:nvCxnSpPr>
        <p:spPr>
          <a:xfrm flipH="1">
            <a:off x="967650" y="3124200"/>
            <a:ext cx="852131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410973" y="3429000"/>
            <a:ext cx="544232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28" name="Straight Arrow Connector 27"/>
          <p:cNvCxnSpPr>
            <a:stCxn id="10" idx="2"/>
            <a:endCxn id="27" idx="0"/>
          </p:cNvCxnSpPr>
          <p:nvPr/>
        </p:nvCxnSpPr>
        <p:spPr>
          <a:xfrm>
            <a:off x="1819781" y="3124200"/>
            <a:ext cx="86330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524000" y="3429000"/>
            <a:ext cx="591563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32" name="Straight Arrow Connector 31"/>
          <p:cNvCxnSpPr>
            <a:stCxn id="10" idx="2"/>
            <a:endCxn id="31" idx="0"/>
          </p:cNvCxnSpPr>
          <p:nvPr/>
        </p:nvCxnSpPr>
        <p:spPr>
          <a:xfrm>
            <a:off x="1819781" y="3124200"/>
            <a:ext cx="1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325039" y="4114800"/>
            <a:ext cx="716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09600" y="4114800"/>
            <a:ext cx="716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38" name="Straight Arrow Connector 37"/>
          <p:cNvCxnSpPr>
            <a:stCxn id="22" idx="2"/>
            <a:endCxn id="37" idx="0"/>
          </p:cNvCxnSpPr>
          <p:nvPr/>
        </p:nvCxnSpPr>
        <p:spPr>
          <a:xfrm>
            <a:off x="967650" y="3810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7" idx="2"/>
            <a:endCxn id="36" idx="0"/>
          </p:cNvCxnSpPr>
          <p:nvPr/>
        </p:nvCxnSpPr>
        <p:spPr>
          <a:xfrm>
            <a:off x="2683089" y="3810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ular Callout 44"/>
          <p:cNvSpPr/>
          <p:nvPr/>
        </p:nvSpPr>
        <p:spPr>
          <a:xfrm>
            <a:off x="4114800" y="1447800"/>
            <a:ext cx="4876799" cy="1371600"/>
          </a:xfrm>
          <a:prstGeom prst="wedgeRoundRectCallout">
            <a:avLst>
              <a:gd name="adj1" fmla="val -74439"/>
              <a:gd name="adj2" fmla="val 79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B.trueLabel</a:t>
            </a:r>
            <a:r>
              <a:rPr lang="en-US" dirty="0"/>
              <a:t> = </a:t>
            </a:r>
            <a:r>
              <a:rPr lang="en-US" dirty="0" err="1"/>
              <a:t>freshLabel</a:t>
            </a:r>
            <a:r>
              <a:rPr lang="en-US" dirty="0"/>
              <a:t>();</a:t>
            </a:r>
          </a:p>
          <a:p>
            <a:r>
              <a:rPr lang="en-US" dirty="0" err="1"/>
              <a:t>B.falseLabel</a:t>
            </a:r>
            <a:r>
              <a:rPr lang="en-US" dirty="0"/>
              <a:t> = </a:t>
            </a:r>
            <a:r>
              <a:rPr lang="en-US" dirty="0" err="1"/>
              <a:t>S.next</a:t>
            </a:r>
            <a:r>
              <a:rPr lang="en-US" dirty="0"/>
              <a:t>;</a:t>
            </a:r>
          </a:p>
          <a:p>
            <a:r>
              <a:rPr lang="en-US" dirty="0"/>
              <a:t>S1.next = </a:t>
            </a:r>
            <a:r>
              <a:rPr lang="en-US" dirty="0" err="1"/>
              <a:t>S.next</a:t>
            </a:r>
            <a:r>
              <a:rPr lang="en-US" dirty="0"/>
              <a:t>;</a:t>
            </a:r>
          </a:p>
          <a:p>
            <a:r>
              <a:rPr lang="en-US" dirty="0" err="1"/>
              <a:t>S.code</a:t>
            </a:r>
            <a:r>
              <a:rPr lang="en-US" dirty="0"/>
              <a:t> = </a:t>
            </a:r>
            <a:r>
              <a:rPr lang="en-US" dirty="0" err="1"/>
              <a:t>B.code</a:t>
            </a:r>
            <a:r>
              <a:rPr lang="en-US" dirty="0"/>
              <a:t> || gen (</a:t>
            </a:r>
            <a:r>
              <a:rPr lang="en-US" dirty="0" err="1"/>
              <a:t>B.trueLabel</a:t>
            </a:r>
            <a:r>
              <a:rPr lang="en-US" dirty="0"/>
              <a:t> ‘:’) || S1.code</a:t>
            </a:r>
          </a:p>
        </p:txBody>
      </p:sp>
      <p:sp>
        <p:nvSpPr>
          <p:cNvPr id="46" name="Rounded Rectangular Callout 45"/>
          <p:cNvSpPr/>
          <p:nvPr/>
        </p:nvSpPr>
        <p:spPr>
          <a:xfrm>
            <a:off x="3741357" y="3193473"/>
            <a:ext cx="5257799" cy="1524000"/>
          </a:xfrm>
          <a:prstGeom prst="wedgeRoundRectCallout">
            <a:avLst>
              <a:gd name="adj1" fmla="val -82751"/>
              <a:gd name="adj2" fmla="val -633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dirty="0"/>
              <a:t>B1.trueLabel = </a:t>
            </a:r>
            <a:r>
              <a:rPr lang="en-US" dirty="0" err="1"/>
              <a:t>freshLabel</a:t>
            </a:r>
            <a:r>
              <a:rPr lang="en-US" dirty="0"/>
              <a:t>();</a:t>
            </a:r>
          </a:p>
          <a:p>
            <a:pPr>
              <a:defRPr/>
            </a:pPr>
            <a:r>
              <a:rPr lang="en-US" dirty="0"/>
              <a:t>B1.falseLabel = </a:t>
            </a:r>
            <a:r>
              <a:rPr lang="en-US" dirty="0" err="1"/>
              <a:t>B.falseLabel</a:t>
            </a:r>
            <a:r>
              <a:rPr lang="en-US" dirty="0"/>
              <a:t>;</a:t>
            </a:r>
          </a:p>
          <a:p>
            <a:pPr>
              <a:defRPr/>
            </a:pPr>
            <a:r>
              <a:rPr lang="en-US" dirty="0"/>
              <a:t>B2.trueLabel = </a:t>
            </a:r>
            <a:r>
              <a:rPr lang="en-US" dirty="0" err="1"/>
              <a:t>B.trueLabel</a:t>
            </a:r>
            <a:r>
              <a:rPr lang="en-US" dirty="0"/>
              <a:t>;</a:t>
            </a:r>
          </a:p>
          <a:p>
            <a:pPr>
              <a:defRPr/>
            </a:pPr>
            <a:r>
              <a:rPr lang="en-US" dirty="0"/>
              <a:t>B2.falseLabel = </a:t>
            </a:r>
            <a:r>
              <a:rPr lang="en-US" dirty="0" err="1"/>
              <a:t>B.falseLabel</a:t>
            </a:r>
            <a:r>
              <a:rPr lang="en-US" dirty="0"/>
              <a:t>;</a:t>
            </a:r>
          </a:p>
          <a:p>
            <a:pPr>
              <a:defRPr/>
            </a:pPr>
            <a:r>
              <a:rPr lang="en-US" dirty="0" err="1"/>
              <a:t>B.code</a:t>
            </a:r>
            <a:r>
              <a:rPr lang="en-US" dirty="0"/>
              <a:t> = B1.code || gen (B1.trueLabel ‘:’) || B2.code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143382" y="5791200"/>
            <a:ext cx="3352799" cy="381000"/>
          </a:xfrm>
          <a:prstGeom prst="wedgeRoundRectCallout">
            <a:avLst>
              <a:gd name="adj1" fmla="val -24455"/>
              <a:gd name="adj2" fmla="val -3938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dirty="0" err="1" smtClean="0"/>
              <a:t>B.code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gen(‘</a:t>
            </a:r>
            <a:r>
              <a:rPr lang="en-US" dirty="0" err="1" smtClean="0"/>
              <a:t>goto</a:t>
            </a:r>
            <a:r>
              <a:rPr lang="en-US" dirty="0" smtClean="0"/>
              <a:t>’ </a:t>
            </a:r>
            <a:r>
              <a:rPr lang="en-US" dirty="0" err="1" smtClean="0"/>
              <a:t>B.trueLabel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8" name="Rounded Rectangular Callout 47"/>
          <p:cNvSpPr/>
          <p:nvPr/>
        </p:nvSpPr>
        <p:spPr>
          <a:xfrm>
            <a:off x="3581400" y="5334000"/>
            <a:ext cx="3352799" cy="381000"/>
          </a:xfrm>
          <a:prstGeom prst="wedgeRoundRectCallout">
            <a:avLst>
              <a:gd name="adj1" fmla="val -68857"/>
              <a:gd name="adj2" fmla="val -2887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dirty="0" err="1" smtClean="0"/>
              <a:t>B.code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gen(‘</a:t>
            </a:r>
            <a:r>
              <a:rPr lang="en-US" dirty="0" err="1" smtClean="0"/>
              <a:t>goto</a:t>
            </a:r>
            <a:r>
              <a:rPr lang="en-US" dirty="0" smtClean="0"/>
              <a:t>’ </a:t>
            </a:r>
            <a:r>
              <a:rPr lang="en-US" dirty="0" err="1" smtClean="0"/>
              <a:t>B.falseLabel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compute the values for the labels but it would require more than one pass on the AST</a:t>
            </a:r>
          </a:p>
          <a:p>
            <a:endParaRPr lang="en-US" dirty="0"/>
          </a:p>
          <a:p>
            <a:r>
              <a:rPr lang="en-US" dirty="0" smtClean="0"/>
              <a:t>Can we do it in a single pass?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Goal: </a:t>
            </a:r>
            <a:r>
              <a:rPr lang="en-US" dirty="0" smtClean="0">
                <a:solidFill>
                  <a:srgbClr val="FFFF00"/>
                </a:solidFill>
              </a:rPr>
              <a:t>generate code in a single pass</a:t>
            </a:r>
          </a:p>
          <a:p>
            <a:endParaRPr lang="en-US" dirty="0" smtClean="0"/>
          </a:p>
          <a:p>
            <a:r>
              <a:rPr lang="en-US" dirty="0" smtClean="0"/>
              <a:t>Generate code as we did before, but manage labels differently</a:t>
            </a:r>
          </a:p>
          <a:p>
            <a:r>
              <a:rPr lang="en-US" dirty="0" smtClean="0"/>
              <a:t>Keep labels symbolic until values are known, and then back-patch them</a:t>
            </a:r>
          </a:p>
          <a:p>
            <a:endParaRPr lang="en-US" dirty="0" smtClean="0"/>
          </a:p>
          <a:p>
            <a:r>
              <a:rPr lang="en-US" dirty="0" smtClean="0"/>
              <a:t>New synthesized attributes for B</a:t>
            </a:r>
          </a:p>
          <a:p>
            <a:pPr lvl="1"/>
            <a:r>
              <a:rPr lang="en-US" dirty="0" err="1" smtClean="0"/>
              <a:t>B.truelist</a:t>
            </a:r>
            <a:r>
              <a:rPr lang="en-US" dirty="0" smtClean="0"/>
              <a:t> – list of jump instructions that eventually get the label </a:t>
            </a:r>
            <a:r>
              <a:rPr lang="en-US" dirty="0"/>
              <a:t>where B goes when B is </a:t>
            </a:r>
            <a:r>
              <a:rPr lang="en-US" dirty="0" smtClean="0"/>
              <a:t>true.</a:t>
            </a:r>
          </a:p>
          <a:p>
            <a:pPr lvl="1"/>
            <a:r>
              <a:rPr lang="en-US" dirty="0" err="1" smtClean="0"/>
              <a:t>B.falselist</a:t>
            </a:r>
            <a:r>
              <a:rPr lang="en-US" dirty="0" smtClean="0"/>
              <a:t> – list of jump instructions that eventually get the label where B goes when B is false.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every label, maintain a list of instructions that jump to this label</a:t>
            </a:r>
          </a:p>
          <a:p>
            <a:r>
              <a:rPr lang="en-US" dirty="0" smtClean="0"/>
              <a:t>When the address of the label is known, go over the list and update the address of the label</a:t>
            </a:r>
          </a:p>
          <a:p>
            <a:endParaRPr lang="en-US" dirty="0"/>
          </a:p>
          <a:p>
            <a:r>
              <a:rPr lang="en-US" dirty="0" smtClean="0"/>
              <a:t>Previous solutions do not guarantee a single pass</a:t>
            </a:r>
          </a:p>
          <a:p>
            <a:pPr lvl="1"/>
            <a:r>
              <a:rPr lang="en-US" dirty="0" smtClean="0"/>
              <a:t>The attribute grammar we had before is not S-attributed (e.g., next), and is not L-attributed.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makelist</a:t>
            </a:r>
            <a:r>
              <a:rPr lang="en-US" dirty="0" smtClean="0"/>
              <a:t>(</a:t>
            </a:r>
            <a:r>
              <a:rPr lang="en-US" dirty="0" err="1" smtClean="0"/>
              <a:t>addr</a:t>
            </a:r>
            <a:r>
              <a:rPr lang="en-US" dirty="0" smtClean="0"/>
              <a:t>) – create a list of instructions containing </a:t>
            </a:r>
            <a:r>
              <a:rPr lang="en-US" dirty="0" err="1" smtClean="0"/>
              <a:t>addr</a:t>
            </a:r>
            <a:endParaRPr lang="en-US" dirty="0" smtClean="0"/>
          </a:p>
          <a:p>
            <a:r>
              <a:rPr lang="en-US" dirty="0" smtClean="0"/>
              <a:t>merge(p1,p2) – concatenate the lists pointed to by p1 and p2, returns a pointer to the new list</a:t>
            </a:r>
          </a:p>
          <a:p>
            <a:r>
              <a:rPr lang="en-US" dirty="0" err="1" smtClean="0"/>
              <a:t>backpatch</a:t>
            </a:r>
            <a:r>
              <a:rPr lang="en-US" dirty="0" smtClean="0"/>
              <a:t>(</a:t>
            </a:r>
            <a:r>
              <a:rPr lang="en-US" dirty="0" err="1" smtClean="0"/>
              <a:t>p,addr</a:t>
            </a:r>
            <a:r>
              <a:rPr lang="en-US" dirty="0" smtClean="0"/>
              <a:t>) – inserts i as the target label for each of the instructions in the list pointed to by 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06" y="209783"/>
            <a:ext cx="7772400" cy="914400"/>
          </a:xfrm>
        </p:spPr>
        <p:txBody>
          <a:bodyPr/>
          <a:lstStyle/>
          <a:p>
            <a:r>
              <a:rPr lang="en-US" sz="3200" dirty="0" err="1" smtClean="0"/>
              <a:t>Backpatching</a:t>
            </a:r>
            <a:r>
              <a:rPr lang="en-US" sz="3200" dirty="0" smtClean="0"/>
              <a:t> Boolean expressions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72856"/>
              </p:ext>
            </p:extLst>
          </p:nvPr>
        </p:nvGraphicFramePr>
        <p:xfrm>
          <a:off x="304800" y="1066800"/>
          <a:ext cx="8610600" cy="5527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8984"/>
                <a:gridCol w="6971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semantic</a:t>
                      </a:r>
                      <a:r>
                        <a:rPr lang="en-US" sz="1600" baseline="0" dirty="0" smtClean="0"/>
                        <a:t> action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B1</a:t>
                      </a:r>
                      <a:r>
                        <a:rPr lang="en-US" sz="1600" baseline="0" dirty="0" smtClean="0">
                          <a:sym typeface="Math C"/>
                        </a:rPr>
                        <a:t> or </a:t>
                      </a:r>
                      <a:r>
                        <a:rPr lang="en-US" sz="1600" b="1" baseline="0" dirty="0" smtClean="0">
                          <a:sym typeface="Math C"/>
                        </a:rPr>
                        <a:t>M</a:t>
                      </a:r>
                      <a:r>
                        <a:rPr lang="en-US" sz="1600" baseline="0" dirty="0" smtClean="0">
                          <a:sym typeface="Math C"/>
                        </a:rPr>
                        <a:t> 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backpatch</a:t>
                      </a:r>
                      <a:r>
                        <a:rPr lang="en-US" sz="1600" dirty="0" smtClean="0"/>
                        <a:t>(B1.falseList,M.instr);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baseline="0" dirty="0" smtClean="0"/>
                        <a:t> = merge(B1.trueList,B2.trueList);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B.falseList</a:t>
                      </a:r>
                      <a:r>
                        <a:rPr lang="en-US" sz="1600" baseline="0" dirty="0" smtClean="0"/>
                        <a:t> = B2.falseList;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B1</a:t>
                      </a:r>
                      <a:r>
                        <a:rPr lang="en-US" sz="1600" baseline="0" dirty="0" smtClean="0">
                          <a:sym typeface="Math C"/>
                        </a:rPr>
                        <a:t> and </a:t>
                      </a:r>
                      <a:r>
                        <a:rPr lang="en-US" sz="1600" b="1" baseline="0" dirty="0" smtClean="0">
                          <a:sym typeface="Math C"/>
                        </a:rPr>
                        <a:t>M</a:t>
                      </a:r>
                      <a:r>
                        <a:rPr lang="en-US" sz="1600" baseline="0" dirty="0" smtClean="0">
                          <a:sym typeface="Math C"/>
                        </a:rPr>
                        <a:t> 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backpatch</a:t>
                      </a:r>
                      <a:r>
                        <a:rPr lang="en-US" sz="1600" dirty="0" smtClean="0"/>
                        <a:t>(B1.trueList,M.instr);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baseline="0" dirty="0" smtClean="0"/>
                        <a:t> = B2.trueList;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B.falseList</a:t>
                      </a:r>
                      <a:r>
                        <a:rPr lang="en-US" sz="1600" baseline="0" dirty="0" smtClean="0"/>
                        <a:t> = merge(B1.falseList,B2.falseList);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not 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B.trueList</a:t>
                      </a:r>
                      <a:r>
                        <a:rPr lang="en-US" sz="1600" dirty="0" smtClean="0"/>
                        <a:t> = B1.falseList;</a:t>
                      </a:r>
                    </a:p>
                    <a:p>
                      <a:r>
                        <a:rPr lang="en-US" sz="1600" dirty="0" err="1" smtClean="0"/>
                        <a:t>B.falseList</a:t>
                      </a:r>
                      <a:r>
                        <a:rPr lang="en-US" sz="1600" dirty="0" smtClean="0"/>
                        <a:t> = B1.trueList;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(B1)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dirty="0" smtClean="0"/>
                        <a:t> = B1.trueList;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B.falseList</a:t>
                      </a:r>
                      <a:r>
                        <a:rPr lang="en-US" sz="1600" baseline="0" dirty="0" smtClean="0"/>
                        <a:t> = B1.falseList;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id1 </a:t>
                      </a:r>
                      <a:r>
                        <a:rPr lang="en-US" sz="1600" dirty="0" err="1" smtClean="0">
                          <a:sym typeface="Math C"/>
                        </a:rPr>
                        <a:t>relop</a:t>
                      </a:r>
                      <a:r>
                        <a:rPr lang="en-US" sz="1600" dirty="0" smtClean="0">
                          <a:sym typeface="Math C"/>
                        </a:rPr>
                        <a:t> id2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dirty="0" smtClean="0"/>
                        <a:t> = </a:t>
                      </a:r>
                      <a:r>
                        <a:rPr lang="en-US" sz="1600" dirty="0" err="1" smtClean="0"/>
                        <a:t>makeList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nextInstr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B.falseList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baseline="0" dirty="0" err="1" smtClean="0"/>
                        <a:t>makeList</a:t>
                      </a:r>
                      <a:r>
                        <a:rPr lang="en-US" sz="1600" baseline="0" dirty="0" smtClean="0"/>
                        <a:t>(nextInstr+1);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emit</a:t>
                      </a:r>
                      <a:r>
                        <a:rPr lang="en-US" sz="1600" baseline="0" dirty="0" smtClean="0"/>
                        <a:t> (‘if’ id1.var </a:t>
                      </a:r>
                      <a:r>
                        <a:rPr lang="en-US" sz="1600" baseline="0" dirty="0" err="1" smtClean="0"/>
                        <a:t>relop</a:t>
                      </a:r>
                      <a:r>
                        <a:rPr lang="en-US" sz="1600" baseline="0" dirty="0" smtClean="0"/>
                        <a:t> id2.var 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 || emit(‘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true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baseline="0" dirty="0" err="1" smtClean="0"/>
                        <a:t>makeList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en-US" sz="1600" baseline="0" dirty="0" err="1" smtClean="0"/>
                        <a:t>nextInstr</a:t>
                      </a:r>
                      <a:r>
                        <a:rPr lang="en-US" sz="1600" baseline="0" dirty="0" smtClean="0"/>
                        <a:t>);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emit</a:t>
                      </a:r>
                      <a:r>
                        <a:rPr lang="en-US" sz="1600" baseline="0" dirty="0" smtClean="0"/>
                        <a:t> 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false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B.falseList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baseline="0" dirty="0" err="1" smtClean="0"/>
                        <a:t>makeList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en-US" sz="1600" baseline="0" dirty="0" err="1" smtClean="0"/>
                        <a:t>nextInstr</a:t>
                      </a:r>
                      <a:r>
                        <a:rPr lang="en-US" sz="1600" baseline="0" dirty="0" smtClean="0"/>
                        <a:t>);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emit</a:t>
                      </a:r>
                      <a:r>
                        <a:rPr lang="en-US" sz="1600" baseline="0" dirty="0" smtClean="0"/>
                        <a:t> 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smtClean="0">
                          <a:sym typeface="Symbol"/>
                        </a:rPr>
                        <a:t>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M.instr</a:t>
                      </a:r>
                      <a:r>
                        <a:rPr lang="en-US" sz="1600" dirty="0" smtClean="0"/>
                        <a:t> =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nextinstr</a:t>
                      </a:r>
                      <a:r>
                        <a:rPr lang="en-US" sz="1600" baseline="0" dirty="0" smtClean="0"/>
                        <a:t>;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1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876800"/>
            <a:ext cx="7772400" cy="1478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{ </a:t>
            </a:r>
            <a:r>
              <a:rPr lang="en-US" dirty="0" err="1"/>
              <a:t>M.instr</a:t>
            </a:r>
            <a:r>
              <a:rPr lang="en-US" dirty="0"/>
              <a:t> = </a:t>
            </a:r>
            <a:r>
              <a:rPr lang="en-US" dirty="0" err="1"/>
              <a:t>nextinstr</a:t>
            </a:r>
            <a:r>
              <a:rPr lang="en-US" dirty="0" smtClean="0"/>
              <a:t>;}</a:t>
            </a:r>
          </a:p>
          <a:p>
            <a:r>
              <a:rPr lang="en-US" dirty="0" smtClean="0"/>
              <a:t>Use M to obtain the address just before B2 code starts being generated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825791" y="2332038"/>
            <a:ext cx="4251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>
                <a:sym typeface="Math C" pitchFamily="2" charset="2"/>
              </a:rPr>
              <a:t>B1</a:t>
            </a:r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216634" y="2327275"/>
            <a:ext cx="38504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or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808288" y="15240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918743" y="2336800"/>
            <a:ext cx="377825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M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500978" y="2371725"/>
            <a:ext cx="50942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B2</a:t>
            </a:r>
            <a:endParaRPr lang="en-US" dirty="0"/>
          </a:p>
        </p:txBody>
      </p:sp>
      <p:cxnSp>
        <p:nvCxnSpPr>
          <p:cNvPr id="10" name="Straight Arrow Connector 9"/>
          <p:cNvCxnSpPr>
            <a:cxnSpLocks noChangeShapeType="1"/>
            <a:stCxn id="7" idx="2"/>
            <a:endCxn id="5" idx="0"/>
          </p:cNvCxnSpPr>
          <p:nvPr/>
        </p:nvCxnSpPr>
        <p:spPr bwMode="auto">
          <a:xfrm flipH="1">
            <a:off x="2038349" y="1893332"/>
            <a:ext cx="1930400" cy="438706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10"/>
          <p:cNvCxnSpPr>
            <a:cxnSpLocks noChangeShapeType="1"/>
            <a:stCxn id="7" idx="2"/>
            <a:endCxn id="6" idx="0"/>
          </p:cNvCxnSpPr>
          <p:nvPr/>
        </p:nvCxnSpPr>
        <p:spPr bwMode="auto">
          <a:xfrm flipH="1">
            <a:off x="3409155" y="1893332"/>
            <a:ext cx="559594" cy="43394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1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3968749" y="1893332"/>
            <a:ext cx="138907" cy="443468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12"/>
          <p:cNvCxnSpPr>
            <a:cxnSpLocks noChangeShapeType="1"/>
            <a:stCxn id="7" idx="2"/>
            <a:endCxn id="9" idx="0"/>
          </p:cNvCxnSpPr>
          <p:nvPr/>
        </p:nvCxnSpPr>
        <p:spPr bwMode="auto">
          <a:xfrm>
            <a:off x="3968749" y="1893332"/>
            <a:ext cx="2786940" cy="47839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3978383" y="3205163"/>
            <a:ext cx="2728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>
                <a:sym typeface="Math A" pitchFamily="18" charset="2"/>
              </a:rPr>
              <a:t></a:t>
            </a:r>
            <a:endParaRPr lang="en-US"/>
          </a:p>
        </p:txBody>
      </p:sp>
      <p:cxnSp>
        <p:nvCxnSpPr>
          <p:cNvPr id="15" name="Straight Arrow Connector 14"/>
          <p:cNvCxnSpPr>
            <a:cxnSpLocks noChangeShapeType="1"/>
            <a:stCxn id="8" idx="2"/>
            <a:endCxn id="14" idx="0"/>
          </p:cNvCxnSpPr>
          <p:nvPr/>
        </p:nvCxnSpPr>
        <p:spPr bwMode="auto">
          <a:xfrm>
            <a:off x="4107656" y="2706688"/>
            <a:ext cx="7143" cy="498475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16" name="Isosceles Triangle 15"/>
          <p:cNvSpPr>
            <a:spLocks noChangeArrowheads="1"/>
          </p:cNvSpPr>
          <p:nvPr/>
        </p:nvSpPr>
        <p:spPr bwMode="auto">
          <a:xfrm>
            <a:off x="1046956" y="2717800"/>
            <a:ext cx="1960562" cy="156368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547901"/>
            </a:solidFill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sp>
        <p:nvSpPr>
          <p:cNvPr id="17" name="Isosceles Triangle 16"/>
          <p:cNvSpPr>
            <a:spLocks noChangeArrowheads="1"/>
          </p:cNvSpPr>
          <p:nvPr/>
        </p:nvSpPr>
        <p:spPr bwMode="auto">
          <a:xfrm>
            <a:off x="5387181" y="2763838"/>
            <a:ext cx="2709862" cy="1108075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547901"/>
            </a:solidFill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Last Week: Three Address Code (3AC)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 instruction operates on three addresses</a:t>
            </a:r>
          </a:p>
          <a:p>
            <a:pPr lvl="1"/>
            <a:r>
              <a:rPr lang="en-US" dirty="0" smtClean="0"/>
              <a:t>result = operand1 operator operand2</a:t>
            </a:r>
          </a:p>
          <a:p>
            <a:r>
              <a:rPr lang="en-US" dirty="0" smtClean="0"/>
              <a:t>Close to low-level operations in the machine language </a:t>
            </a:r>
          </a:p>
          <a:p>
            <a:pPr lvl="1"/>
            <a:r>
              <a:rPr lang="en-US" dirty="0" smtClean="0"/>
              <a:t>Operator is a basic operation</a:t>
            </a:r>
          </a:p>
          <a:p>
            <a:r>
              <a:rPr lang="en-US" dirty="0" smtClean="0"/>
              <a:t>Statements in the source language may be mapped to multiple instructions in three address code</a:t>
            </a: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r>
              <a:rPr lang="en-US" dirty="0" smtClean="0"/>
              <a:t>can be represented as “quads” </a:t>
            </a:r>
            <a:br>
              <a:rPr lang="en-US" dirty="0" smtClean="0"/>
            </a:br>
            <a:r>
              <a:rPr lang="en-US" dirty="0" smtClean="0"/>
              <a:t>(result, operand1,operator,operand2)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990600"/>
            <a:ext cx="853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&lt; 100 or x &gt; 200 and x != 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447800"/>
            <a:ext cx="85344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43325" y="16118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668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1000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8152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&lt;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87722" y="3745468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419600" y="43434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33800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50952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740522" y="5141296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222878" y="42672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705600" y="50650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201341" y="5065096"/>
            <a:ext cx="3808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!=</a:t>
            </a:r>
            <a:endParaRPr lang="en-US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712322" y="5065096"/>
            <a:ext cx="3648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7150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486400" y="3548207"/>
            <a:ext cx="533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 smtClean="0"/>
              <a:t>and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 flipH="1">
            <a:off x="1227261" y="1981200"/>
            <a:ext cx="267652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0" idx="0"/>
          </p:cNvCxnSpPr>
          <p:nvPr/>
        </p:nvCxnSpPr>
        <p:spPr>
          <a:xfrm flipH="1">
            <a:off x="541461" y="3119643"/>
            <a:ext cx="6858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1" idx="0"/>
          </p:cNvCxnSpPr>
          <p:nvPr/>
        </p:nvCxnSpPr>
        <p:spPr>
          <a:xfrm flipH="1">
            <a:off x="1058613" y="3119643"/>
            <a:ext cx="168648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2" idx="0"/>
          </p:cNvCxnSpPr>
          <p:nvPr/>
        </p:nvCxnSpPr>
        <p:spPr>
          <a:xfrm>
            <a:off x="1227261" y="3119643"/>
            <a:ext cx="4572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21" idx="0"/>
          </p:cNvCxnSpPr>
          <p:nvPr/>
        </p:nvCxnSpPr>
        <p:spPr>
          <a:xfrm>
            <a:off x="3903786" y="1981200"/>
            <a:ext cx="197167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981200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8" idx="2"/>
            <a:endCxn id="41" idx="0"/>
          </p:cNvCxnSpPr>
          <p:nvPr/>
        </p:nvCxnSpPr>
        <p:spPr>
          <a:xfrm flipH="1">
            <a:off x="2192214" y="1981200"/>
            <a:ext cx="1711572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692772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8" idx="2"/>
            <a:endCxn id="48" idx="0"/>
          </p:cNvCxnSpPr>
          <p:nvPr/>
        </p:nvCxnSpPr>
        <p:spPr>
          <a:xfrm>
            <a:off x="3903786" y="1981200"/>
            <a:ext cx="0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6172200" y="4050268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21" idx="2"/>
            <a:endCxn id="23" idx="0"/>
          </p:cNvCxnSpPr>
          <p:nvPr/>
        </p:nvCxnSpPr>
        <p:spPr>
          <a:xfrm flipH="1">
            <a:off x="5753101" y="3119643"/>
            <a:ext cx="12236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2"/>
            <a:endCxn id="54" idx="0"/>
          </p:cNvCxnSpPr>
          <p:nvPr/>
        </p:nvCxnSpPr>
        <p:spPr>
          <a:xfrm>
            <a:off x="5875461" y="3119643"/>
            <a:ext cx="507753" cy="93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  <a:endCxn id="13" idx="0"/>
          </p:cNvCxnSpPr>
          <p:nvPr/>
        </p:nvCxnSpPr>
        <p:spPr>
          <a:xfrm flipH="1">
            <a:off x="4580061" y="3119643"/>
            <a:ext cx="1295400" cy="1223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1" idx="2"/>
            <a:endCxn id="17" idx="0"/>
          </p:cNvCxnSpPr>
          <p:nvPr/>
        </p:nvCxnSpPr>
        <p:spPr>
          <a:xfrm>
            <a:off x="5875461" y="3119643"/>
            <a:ext cx="1507878" cy="1147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14" idx="0"/>
          </p:cNvCxnSpPr>
          <p:nvPr/>
        </p:nvCxnSpPr>
        <p:spPr>
          <a:xfrm flipH="1">
            <a:off x="3894261" y="4712732"/>
            <a:ext cx="6858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2"/>
            <a:endCxn id="15" idx="0"/>
          </p:cNvCxnSpPr>
          <p:nvPr/>
        </p:nvCxnSpPr>
        <p:spPr>
          <a:xfrm flipH="1">
            <a:off x="4411413" y="4712732"/>
            <a:ext cx="16864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3" idx="2"/>
            <a:endCxn id="16" idx="0"/>
          </p:cNvCxnSpPr>
          <p:nvPr/>
        </p:nvCxnSpPr>
        <p:spPr>
          <a:xfrm>
            <a:off x="4580061" y="4712732"/>
            <a:ext cx="4572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7" idx="2"/>
            <a:endCxn id="18" idx="0"/>
          </p:cNvCxnSpPr>
          <p:nvPr/>
        </p:nvCxnSpPr>
        <p:spPr>
          <a:xfrm flipH="1">
            <a:off x="6866061" y="4636532"/>
            <a:ext cx="51727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7" idx="2"/>
            <a:endCxn id="19" idx="0"/>
          </p:cNvCxnSpPr>
          <p:nvPr/>
        </p:nvCxnSpPr>
        <p:spPr>
          <a:xfrm>
            <a:off x="7383339" y="4636532"/>
            <a:ext cx="8439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2"/>
            <a:endCxn id="20" idx="0"/>
          </p:cNvCxnSpPr>
          <p:nvPr/>
        </p:nvCxnSpPr>
        <p:spPr>
          <a:xfrm>
            <a:off x="7383339" y="4636532"/>
            <a:ext cx="511422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5"/>
          <p:cNvSpPr txBox="1">
            <a:spLocks noChangeArrowheads="1"/>
          </p:cNvSpPr>
          <p:nvPr/>
        </p:nvSpPr>
        <p:spPr bwMode="auto">
          <a:xfrm>
            <a:off x="3692772" y="3429000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48" idx="2"/>
            <a:endCxn id="91" idx="0"/>
          </p:cNvCxnSpPr>
          <p:nvPr/>
        </p:nvCxnSpPr>
        <p:spPr>
          <a:xfrm>
            <a:off x="3903786" y="3119643"/>
            <a:ext cx="0" cy="30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2519" y="4425416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100: if x&lt; 100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833252"/>
              </p:ext>
            </p:extLst>
          </p:nvPr>
        </p:nvGraphicFramePr>
        <p:xfrm>
          <a:off x="1172082" y="5943600"/>
          <a:ext cx="6600318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8943"/>
                <a:gridCol w="49013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id1 </a:t>
                      </a:r>
                      <a:r>
                        <a:rPr lang="en-US" sz="1600" dirty="0" err="1" smtClean="0">
                          <a:sym typeface="Math C"/>
                        </a:rPr>
                        <a:t>relop</a:t>
                      </a:r>
                      <a:r>
                        <a:rPr lang="en-US" sz="1600" dirty="0" smtClean="0">
                          <a:sym typeface="Math C"/>
                        </a:rPr>
                        <a:t> id2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dirty="0" smtClean="0"/>
                        <a:t> = </a:t>
                      </a:r>
                      <a:r>
                        <a:rPr lang="en-US" sz="1600" dirty="0" err="1" smtClean="0"/>
                        <a:t>makeList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nextInstr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B.falseList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baseline="0" dirty="0" err="1" smtClean="0"/>
                        <a:t>makeList</a:t>
                      </a:r>
                      <a:r>
                        <a:rPr lang="en-US" sz="1600" baseline="0" dirty="0" smtClean="0"/>
                        <a:t>(nextInstr+1);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emit</a:t>
                      </a:r>
                      <a:r>
                        <a:rPr lang="en-US" sz="1600" baseline="0" dirty="0" smtClean="0"/>
                        <a:t> (‘if’ id1.var </a:t>
                      </a:r>
                      <a:r>
                        <a:rPr lang="en-US" sz="1600" baseline="0" dirty="0" err="1" smtClean="0"/>
                        <a:t>relop</a:t>
                      </a:r>
                      <a:r>
                        <a:rPr lang="en-US" sz="1600" baseline="0" dirty="0" smtClean="0"/>
                        <a:t> id2.var 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 || emit(‘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_’);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3" name="TextBox 102"/>
          <p:cNvSpPr txBox="1"/>
          <p:nvPr/>
        </p:nvSpPr>
        <p:spPr>
          <a:xfrm>
            <a:off x="531581" y="196608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101}</a:t>
            </a:r>
            <a:endParaRPr lang="en-US" dirty="0"/>
          </a:p>
        </p:txBody>
      </p:sp>
      <p:sp>
        <p:nvSpPr>
          <p:cNvPr id="104" name="TextBox 5"/>
          <p:cNvSpPr txBox="1">
            <a:spLocks noChangeArrowheads="1"/>
          </p:cNvSpPr>
          <p:nvPr/>
        </p:nvSpPr>
        <p:spPr bwMode="auto">
          <a:xfrm>
            <a:off x="6172200" y="4652757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105" name="Straight Arrow Connector 104"/>
          <p:cNvCxnSpPr>
            <a:stCxn id="54" idx="2"/>
            <a:endCxn id="104" idx="0"/>
          </p:cNvCxnSpPr>
          <p:nvPr/>
        </p:nvCxnSpPr>
        <p:spPr>
          <a:xfrm>
            <a:off x="6383214" y="4419600"/>
            <a:ext cx="0" cy="23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6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990600"/>
            <a:ext cx="853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&lt; 100 or x &gt; 200 and x != 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447800"/>
            <a:ext cx="85344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43325" y="16118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668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1000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8152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&lt;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87722" y="3745468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419600" y="43434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33800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50952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740522" y="5141296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222878" y="42672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705600" y="50650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201341" y="5065096"/>
            <a:ext cx="3808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!=</a:t>
            </a:r>
            <a:endParaRPr lang="en-US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712322" y="5065096"/>
            <a:ext cx="3648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7150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486400" y="3548207"/>
            <a:ext cx="533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 smtClean="0"/>
              <a:t>and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 flipH="1">
            <a:off x="1227261" y="1981200"/>
            <a:ext cx="267652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0" idx="0"/>
          </p:cNvCxnSpPr>
          <p:nvPr/>
        </p:nvCxnSpPr>
        <p:spPr>
          <a:xfrm flipH="1">
            <a:off x="541461" y="3119643"/>
            <a:ext cx="6858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1" idx="0"/>
          </p:cNvCxnSpPr>
          <p:nvPr/>
        </p:nvCxnSpPr>
        <p:spPr>
          <a:xfrm flipH="1">
            <a:off x="1058613" y="3119643"/>
            <a:ext cx="168648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2" idx="0"/>
          </p:cNvCxnSpPr>
          <p:nvPr/>
        </p:nvCxnSpPr>
        <p:spPr>
          <a:xfrm>
            <a:off x="1227261" y="3119643"/>
            <a:ext cx="4572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21" idx="0"/>
          </p:cNvCxnSpPr>
          <p:nvPr/>
        </p:nvCxnSpPr>
        <p:spPr>
          <a:xfrm>
            <a:off x="3903786" y="1981200"/>
            <a:ext cx="197167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981200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8" idx="2"/>
            <a:endCxn id="41" idx="0"/>
          </p:cNvCxnSpPr>
          <p:nvPr/>
        </p:nvCxnSpPr>
        <p:spPr>
          <a:xfrm flipH="1">
            <a:off x="2192214" y="1981200"/>
            <a:ext cx="1711572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692772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8" idx="2"/>
            <a:endCxn id="48" idx="0"/>
          </p:cNvCxnSpPr>
          <p:nvPr/>
        </p:nvCxnSpPr>
        <p:spPr>
          <a:xfrm>
            <a:off x="3903786" y="1981200"/>
            <a:ext cx="0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6172200" y="4050268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21" idx="2"/>
            <a:endCxn id="23" idx="0"/>
          </p:cNvCxnSpPr>
          <p:nvPr/>
        </p:nvCxnSpPr>
        <p:spPr>
          <a:xfrm flipH="1">
            <a:off x="5753101" y="3119643"/>
            <a:ext cx="12236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2"/>
            <a:endCxn id="54" idx="0"/>
          </p:cNvCxnSpPr>
          <p:nvPr/>
        </p:nvCxnSpPr>
        <p:spPr>
          <a:xfrm>
            <a:off x="5875461" y="3119643"/>
            <a:ext cx="507753" cy="93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  <a:endCxn id="13" idx="0"/>
          </p:cNvCxnSpPr>
          <p:nvPr/>
        </p:nvCxnSpPr>
        <p:spPr>
          <a:xfrm flipH="1">
            <a:off x="4580061" y="3119643"/>
            <a:ext cx="1295400" cy="1223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1" idx="2"/>
            <a:endCxn id="17" idx="0"/>
          </p:cNvCxnSpPr>
          <p:nvPr/>
        </p:nvCxnSpPr>
        <p:spPr>
          <a:xfrm>
            <a:off x="5875461" y="3119643"/>
            <a:ext cx="1507878" cy="1147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14" idx="0"/>
          </p:cNvCxnSpPr>
          <p:nvPr/>
        </p:nvCxnSpPr>
        <p:spPr>
          <a:xfrm flipH="1">
            <a:off x="3894261" y="4712732"/>
            <a:ext cx="6858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2"/>
            <a:endCxn id="15" idx="0"/>
          </p:cNvCxnSpPr>
          <p:nvPr/>
        </p:nvCxnSpPr>
        <p:spPr>
          <a:xfrm flipH="1">
            <a:off x="4411413" y="4712732"/>
            <a:ext cx="16864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3" idx="2"/>
            <a:endCxn id="16" idx="0"/>
          </p:cNvCxnSpPr>
          <p:nvPr/>
        </p:nvCxnSpPr>
        <p:spPr>
          <a:xfrm>
            <a:off x="4580061" y="4712732"/>
            <a:ext cx="4572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7" idx="2"/>
            <a:endCxn id="18" idx="0"/>
          </p:cNvCxnSpPr>
          <p:nvPr/>
        </p:nvCxnSpPr>
        <p:spPr>
          <a:xfrm flipH="1">
            <a:off x="6866061" y="4636532"/>
            <a:ext cx="51727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7" idx="2"/>
            <a:endCxn id="19" idx="0"/>
          </p:cNvCxnSpPr>
          <p:nvPr/>
        </p:nvCxnSpPr>
        <p:spPr>
          <a:xfrm>
            <a:off x="7383339" y="4636532"/>
            <a:ext cx="8439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2"/>
            <a:endCxn id="20" idx="0"/>
          </p:cNvCxnSpPr>
          <p:nvPr/>
        </p:nvCxnSpPr>
        <p:spPr>
          <a:xfrm>
            <a:off x="7383339" y="4636532"/>
            <a:ext cx="511422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5"/>
          <p:cNvSpPr txBox="1">
            <a:spLocks noChangeArrowheads="1"/>
          </p:cNvSpPr>
          <p:nvPr/>
        </p:nvSpPr>
        <p:spPr bwMode="auto">
          <a:xfrm>
            <a:off x="3692772" y="3429000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48" idx="2"/>
            <a:endCxn id="91" idx="0"/>
          </p:cNvCxnSpPr>
          <p:nvPr/>
        </p:nvCxnSpPr>
        <p:spPr>
          <a:xfrm>
            <a:off x="3903786" y="3119643"/>
            <a:ext cx="0" cy="30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2519" y="4425416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100: if x&lt; 100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31581" y="196608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101}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18977"/>
              </p:ext>
            </p:extLst>
          </p:nvPr>
        </p:nvGraphicFramePr>
        <p:xfrm>
          <a:off x="838200" y="6096000"/>
          <a:ext cx="73152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2411"/>
                <a:gridCol w="5922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smtClean="0">
                          <a:sym typeface="Symbol"/>
                        </a:rPr>
                        <a:t>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M.instr</a:t>
                      </a:r>
                      <a:r>
                        <a:rPr lang="en-US" sz="1600" dirty="0" smtClean="0"/>
                        <a:t> =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nextinstr</a:t>
                      </a:r>
                      <a:r>
                        <a:rPr lang="en-US" sz="1600" baseline="0" dirty="0" smtClean="0"/>
                        <a:t>;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997874" y="2365755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102</a:t>
            </a:r>
            <a:endParaRPr lang="en-US" dirty="0"/>
          </a:p>
        </p:txBody>
      </p:sp>
      <p:sp>
        <p:nvSpPr>
          <p:cNvPr id="49" name="TextBox 5"/>
          <p:cNvSpPr txBox="1">
            <a:spLocks noChangeArrowheads="1"/>
          </p:cNvSpPr>
          <p:nvPr/>
        </p:nvSpPr>
        <p:spPr bwMode="auto">
          <a:xfrm>
            <a:off x="6172200" y="4652757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51" name="Straight Arrow Connector 50"/>
          <p:cNvCxnSpPr>
            <a:endCxn id="49" idx="0"/>
          </p:cNvCxnSpPr>
          <p:nvPr/>
        </p:nvCxnSpPr>
        <p:spPr>
          <a:xfrm>
            <a:off x="6383214" y="4419600"/>
            <a:ext cx="0" cy="23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990600"/>
            <a:ext cx="853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&lt; 100 or x &gt; 200 and x != 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447800"/>
            <a:ext cx="85344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43325" y="16118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668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1000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8152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&lt;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87722" y="3745468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419600" y="43434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33800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50952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740522" y="5141296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222878" y="42672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705600" y="50650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201341" y="5065096"/>
            <a:ext cx="3808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!=</a:t>
            </a:r>
            <a:endParaRPr lang="en-US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712322" y="5065096"/>
            <a:ext cx="3648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7150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486400" y="3548207"/>
            <a:ext cx="533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 smtClean="0"/>
              <a:t>and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 flipH="1">
            <a:off x="1227261" y="1981200"/>
            <a:ext cx="267652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0" idx="0"/>
          </p:cNvCxnSpPr>
          <p:nvPr/>
        </p:nvCxnSpPr>
        <p:spPr>
          <a:xfrm flipH="1">
            <a:off x="541461" y="3119643"/>
            <a:ext cx="6858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1" idx="0"/>
          </p:cNvCxnSpPr>
          <p:nvPr/>
        </p:nvCxnSpPr>
        <p:spPr>
          <a:xfrm flipH="1">
            <a:off x="1058613" y="3119643"/>
            <a:ext cx="168648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2" idx="0"/>
          </p:cNvCxnSpPr>
          <p:nvPr/>
        </p:nvCxnSpPr>
        <p:spPr>
          <a:xfrm>
            <a:off x="1227261" y="3119643"/>
            <a:ext cx="4572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21" idx="0"/>
          </p:cNvCxnSpPr>
          <p:nvPr/>
        </p:nvCxnSpPr>
        <p:spPr>
          <a:xfrm>
            <a:off x="3903786" y="1981200"/>
            <a:ext cx="197167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981200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8" idx="2"/>
            <a:endCxn id="41" idx="0"/>
          </p:cNvCxnSpPr>
          <p:nvPr/>
        </p:nvCxnSpPr>
        <p:spPr>
          <a:xfrm flipH="1">
            <a:off x="2192214" y="1981200"/>
            <a:ext cx="1711572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692772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8" idx="2"/>
            <a:endCxn id="48" idx="0"/>
          </p:cNvCxnSpPr>
          <p:nvPr/>
        </p:nvCxnSpPr>
        <p:spPr>
          <a:xfrm>
            <a:off x="3903786" y="1981200"/>
            <a:ext cx="0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6172200" y="4050268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21" idx="2"/>
            <a:endCxn id="23" idx="0"/>
          </p:cNvCxnSpPr>
          <p:nvPr/>
        </p:nvCxnSpPr>
        <p:spPr>
          <a:xfrm flipH="1">
            <a:off x="5753101" y="3119643"/>
            <a:ext cx="12236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2"/>
            <a:endCxn id="54" idx="0"/>
          </p:cNvCxnSpPr>
          <p:nvPr/>
        </p:nvCxnSpPr>
        <p:spPr>
          <a:xfrm>
            <a:off x="5875461" y="3119643"/>
            <a:ext cx="507753" cy="93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  <a:endCxn id="13" idx="0"/>
          </p:cNvCxnSpPr>
          <p:nvPr/>
        </p:nvCxnSpPr>
        <p:spPr>
          <a:xfrm flipH="1">
            <a:off x="4580061" y="3119643"/>
            <a:ext cx="1295400" cy="1223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1" idx="2"/>
            <a:endCxn id="17" idx="0"/>
          </p:cNvCxnSpPr>
          <p:nvPr/>
        </p:nvCxnSpPr>
        <p:spPr>
          <a:xfrm>
            <a:off x="5875461" y="3119643"/>
            <a:ext cx="1507878" cy="1147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14" idx="0"/>
          </p:cNvCxnSpPr>
          <p:nvPr/>
        </p:nvCxnSpPr>
        <p:spPr>
          <a:xfrm flipH="1">
            <a:off x="3894261" y="4712732"/>
            <a:ext cx="6858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2"/>
            <a:endCxn id="15" idx="0"/>
          </p:cNvCxnSpPr>
          <p:nvPr/>
        </p:nvCxnSpPr>
        <p:spPr>
          <a:xfrm flipH="1">
            <a:off x="4411413" y="4712732"/>
            <a:ext cx="16864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3" idx="2"/>
            <a:endCxn id="16" idx="0"/>
          </p:cNvCxnSpPr>
          <p:nvPr/>
        </p:nvCxnSpPr>
        <p:spPr>
          <a:xfrm>
            <a:off x="4580061" y="4712732"/>
            <a:ext cx="4572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7" idx="2"/>
            <a:endCxn id="18" idx="0"/>
          </p:cNvCxnSpPr>
          <p:nvPr/>
        </p:nvCxnSpPr>
        <p:spPr>
          <a:xfrm flipH="1">
            <a:off x="6866061" y="4636532"/>
            <a:ext cx="51727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7" idx="2"/>
            <a:endCxn id="19" idx="0"/>
          </p:cNvCxnSpPr>
          <p:nvPr/>
        </p:nvCxnSpPr>
        <p:spPr>
          <a:xfrm>
            <a:off x="7383339" y="4636532"/>
            <a:ext cx="8439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2"/>
            <a:endCxn id="20" idx="0"/>
          </p:cNvCxnSpPr>
          <p:nvPr/>
        </p:nvCxnSpPr>
        <p:spPr>
          <a:xfrm>
            <a:off x="7383339" y="4636532"/>
            <a:ext cx="511422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5"/>
          <p:cNvSpPr txBox="1">
            <a:spLocks noChangeArrowheads="1"/>
          </p:cNvSpPr>
          <p:nvPr/>
        </p:nvSpPr>
        <p:spPr bwMode="auto">
          <a:xfrm>
            <a:off x="3692772" y="3429000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48" idx="2"/>
            <a:endCxn id="91" idx="0"/>
          </p:cNvCxnSpPr>
          <p:nvPr/>
        </p:nvCxnSpPr>
        <p:spPr>
          <a:xfrm>
            <a:off x="3903786" y="3119643"/>
            <a:ext cx="0" cy="30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2519" y="4425416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100: if x&lt; 100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31581" y="196608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101}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97874" y="2365755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102</a:t>
            </a:r>
            <a:endParaRPr lang="en-US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335518"/>
              </p:ext>
            </p:extLst>
          </p:nvPr>
        </p:nvGraphicFramePr>
        <p:xfrm>
          <a:off x="1172082" y="5943600"/>
          <a:ext cx="6600318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8943"/>
                <a:gridCol w="49013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id1 </a:t>
                      </a:r>
                      <a:r>
                        <a:rPr lang="en-US" sz="1600" dirty="0" err="1" smtClean="0">
                          <a:sym typeface="Math C"/>
                        </a:rPr>
                        <a:t>relop</a:t>
                      </a:r>
                      <a:r>
                        <a:rPr lang="en-US" sz="1600" dirty="0" smtClean="0">
                          <a:sym typeface="Math C"/>
                        </a:rPr>
                        <a:t> id2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dirty="0" smtClean="0"/>
                        <a:t> = </a:t>
                      </a:r>
                      <a:r>
                        <a:rPr lang="en-US" sz="1600" dirty="0" err="1" smtClean="0"/>
                        <a:t>makeList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nextInstr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B.falseList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baseline="0" dirty="0" err="1" smtClean="0"/>
                        <a:t>makeList</a:t>
                      </a:r>
                      <a:r>
                        <a:rPr lang="en-US" sz="1600" baseline="0" dirty="0" smtClean="0"/>
                        <a:t>(nextInstr+1);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emit</a:t>
                      </a:r>
                      <a:r>
                        <a:rPr lang="en-US" sz="1600" baseline="0" dirty="0" smtClean="0"/>
                        <a:t> (‘if’ id1.var </a:t>
                      </a:r>
                      <a:r>
                        <a:rPr lang="en-US" sz="1600" baseline="0" dirty="0" err="1" smtClean="0"/>
                        <a:t>relop</a:t>
                      </a:r>
                      <a:r>
                        <a:rPr lang="en-US" sz="1600" baseline="0" dirty="0" smtClean="0"/>
                        <a:t> id2.var 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 || emit(‘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_’);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676400" y="5218068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102: if x&gt; 200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66720" y="3990201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{102}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103}</a:t>
            </a:r>
            <a:endParaRPr lang="en-US" dirty="0"/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6172200" y="4652757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3" idx="0"/>
          </p:cNvCxnSpPr>
          <p:nvPr/>
        </p:nvCxnSpPr>
        <p:spPr>
          <a:xfrm>
            <a:off x="6383214" y="4419600"/>
            <a:ext cx="0" cy="23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990600"/>
            <a:ext cx="853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&lt; 100 or x &gt; 200 and x != 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447800"/>
            <a:ext cx="85344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43325" y="16118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668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1000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8152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&lt;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87722" y="3745468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419600" y="43434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33800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50952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740522" y="5141296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222878" y="42672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705600" y="50650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201341" y="5065096"/>
            <a:ext cx="3808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!=</a:t>
            </a:r>
            <a:endParaRPr lang="en-US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712322" y="5065096"/>
            <a:ext cx="3648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7150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486400" y="3548207"/>
            <a:ext cx="533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 smtClean="0"/>
              <a:t>and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 flipH="1">
            <a:off x="1227261" y="1981200"/>
            <a:ext cx="267652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0" idx="0"/>
          </p:cNvCxnSpPr>
          <p:nvPr/>
        </p:nvCxnSpPr>
        <p:spPr>
          <a:xfrm flipH="1">
            <a:off x="541461" y="3119643"/>
            <a:ext cx="6858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1" idx="0"/>
          </p:cNvCxnSpPr>
          <p:nvPr/>
        </p:nvCxnSpPr>
        <p:spPr>
          <a:xfrm flipH="1">
            <a:off x="1058613" y="3119643"/>
            <a:ext cx="168648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2" idx="0"/>
          </p:cNvCxnSpPr>
          <p:nvPr/>
        </p:nvCxnSpPr>
        <p:spPr>
          <a:xfrm>
            <a:off x="1227261" y="3119643"/>
            <a:ext cx="4572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21" idx="0"/>
          </p:cNvCxnSpPr>
          <p:nvPr/>
        </p:nvCxnSpPr>
        <p:spPr>
          <a:xfrm>
            <a:off x="3903786" y="1981200"/>
            <a:ext cx="197167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981200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8" idx="2"/>
            <a:endCxn id="41" idx="0"/>
          </p:cNvCxnSpPr>
          <p:nvPr/>
        </p:nvCxnSpPr>
        <p:spPr>
          <a:xfrm flipH="1">
            <a:off x="2192214" y="1981200"/>
            <a:ext cx="1711572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692772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8" idx="2"/>
            <a:endCxn id="48" idx="0"/>
          </p:cNvCxnSpPr>
          <p:nvPr/>
        </p:nvCxnSpPr>
        <p:spPr>
          <a:xfrm>
            <a:off x="3903786" y="1981200"/>
            <a:ext cx="0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6172200" y="4050268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21" idx="2"/>
            <a:endCxn id="23" idx="0"/>
          </p:cNvCxnSpPr>
          <p:nvPr/>
        </p:nvCxnSpPr>
        <p:spPr>
          <a:xfrm flipH="1">
            <a:off x="5753101" y="3119643"/>
            <a:ext cx="12236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2"/>
            <a:endCxn id="54" idx="0"/>
          </p:cNvCxnSpPr>
          <p:nvPr/>
        </p:nvCxnSpPr>
        <p:spPr>
          <a:xfrm>
            <a:off x="5875461" y="3119643"/>
            <a:ext cx="507753" cy="93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  <a:endCxn id="13" idx="0"/>
          </p:cNvCxnSpPr>
          <p:nvPr/>
        </p:nvCxnSpPr>
        <p:spPr>
          <a:xfrm flipH="1">
            <a:off x="4580061" y="3119643"/>
            <a:ext cx="1295400" cy="1223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1" idx="2"/>
            <a:endCxn id="17" idx="0"/>
          </p:cNvCxnSpPr>
          <p:nvPr/>
        </p:nvCxnSpPr>
        <p:spPr>
          <a:xfrm>
            <a:off x="5875461" y="3119643"/>
            <a:ext cx="1507878" cy="1147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14" idx="0"/>
          </p:cNvCxnSpPr>
          <p:nvPr/>
        </p:nvCxnSpPr>
        <p:spPr>
          <a:xfrm flipH="1">
            <a:off x="3894261" y="4712732"/>
            <a:ext cx="6858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2"/>
            <a:endCxn id="15" idx="0"/>
          </p:cNvCxnSpPr>
          <p:nvPr/>
        </p:nvCxnSpPr>
        <p:spPr>
          <a:xfrm flipH="1">
            <a:off x="4411413" y="4712732"/>
            <a:ext cx="16864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3" idx="2"/>
            <a:endCxn id="16" idx="0"/>
          </p:cNvCxnSpPr>
          <p:nvPr/>
        </p:nvCxnSpPr>
        <p:spPr>
          <a:xfrm>
            <a:off x="4580061" y="4712732"/>
            <a:ext cx="4572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7" idx="2"/>
            <a:endCxn id="18" idx="0"/>
          </p:cNvCxnSpPr>
          <p:nvPr/>
        </p:nvCxnSpPr>
        <p:spPr>
          <a:xfrm flipH="1">
            <a:off x="6866061" y="4636532"/>
            <a:ext cx="51727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7" idx="2"/>
            <a:endCxn id="19" idx="0"/>
          </p:cNvCxnSpPr>
          <p:nvPr/>
        </p:nvCxnSpPr>
        <p:spPr>
          <a:xfrm>
            <a:off x="7383339" y="4636532"/>
            <a:ext cx="8439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2"/>
            <a:endCxn id="20" idx="0"/>
          </p:cNvCxnSpPr>
          <p:nvPr/>
        </p:nvCxnSpPr>
        <p:spPr>
          <a:xfrm>
            <a:off x="7383339" y="4636532"/>
            <a:ext cx="511422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5"/>
          <p:cNvSpPr txBox="1">
            <a:spLocks noChangeArrowheads="1"/>
          </p:cNvSpPr>
          <p:nvPr/>
        </p:nvSpPr>
        <p:spPr bwMode="auto">
          <a:xfrm>
            <a:off x="3692772" y="3429000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48" idx="2"/>
            <a:endCxn id="91" idx="0"/>
          </p:cNvCxnSpPr>
          <p:nvPr/>
        </p:nvCxnSpPr>
        <p:spPr>
          <a:xfrm>
            <a:off x="3903786" y="3119643"/>
            <a:ext cx="0" cy="30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2519" y="4425416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100: if x&lt; 100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31581" y="196608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101}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97874" y="2365755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76400" y="5218068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102: if x&gt; 200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66720" y="3990201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{102}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103}</a:t>
            </a:r>
            <a:endParaRPr lang="en-US" dirty="0"/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6172200" y="4652757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3" idx="0"/>
          </p:cNvCxnSpPr>
          <p:nvPr/>
        </p:nvCxnSpPr>
        <p:spPr>
          <a:xfrm>
            <a:off x="6383214" y="4419600"/>
            <a:ext cx="0" cy="23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787307"/>
              </p:ext>
            </p:extLst>
          </p:nvPr>
        </p:nvGraphicFramePr>
        <p:xfrm>
          <a:off x="838200" y="6096000"/>
          <a:ext cx="73152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2411"/>
                <a:gridCol w="5922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smtClean="0">
                          <a:sym typeface="Symbol"/>
                        </a:rPr>
                        <a:t>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M.instr</a:t>
                      </a:r>
                      <a:r>
                        <a:rPr lang="en-US" sz="1600" dirty="0" smtClean="0"/>
                        <a:t> =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nextinstr</a:t>
                      </a:r>
                      <a:r>
                        <a:rPr lang="en-US" sz="1600" baseline="0" dirty="0" smtClean="0"/>
                        <a:t>;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6542828" y="3693421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990600"/>
            <a:ext cx="853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&lt; 100 or x &gt; 200 and x != 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447800"/>
            <a:ext cx="85344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43325" y="16118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668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1000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8152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&lt;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87722" y="3745468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419600" y="43434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33800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50952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740522" y="5141296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222878" y="42672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705600" y="50650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201341" y="5065096"/>
            <a:ext cx="3808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!=</a:t>
            </a:r>
            <a:endParaRPr lang="en-US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712322" y="5065096"/>
            <a:ext cx="3648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7150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486400" y="3548207"/>
            <a:ext cx="533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 smtClean="0"/>
              <a:t>and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 flipH="1">
            <a:off x="1227261" y="1981200"/>
            <a:ext cx="267652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0" idx="0"/>
          </p:cNvCxnSpPr>
          <p:nvPr/>
        </p:nvCxnSpPr>
        <p:spPr>
          <a:xfrm flipH="1">
            <a:off x="541461" y="3119643"/>
            <a:ext cx="6858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1" idx="0"/>
          </p:cNvCxnSpPr>
          <p:nvPr/>
        </p:nvCxnSpPr>
        <p:spPr>
          <a:xfrm flipH="1">
            <a:off x="1058613" y="3119643"/>
            <a:ext cx="168648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2" idx="0"/>
          </p:cNvCxnSpPr>
          <p:nvPr/>
        </p:nvCxnSpPr>
        <p:spPr>
          <a:xfrm>
            <a:off x="1227261" y="3119643"/>
            <a:ext cx="4572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21" idx="0"/>
          </p:cNvCxnSpPr>
          <p:nvPr/>
        </p:nvCxnSpPr>
        <p:spPr>
          <a:xfrm>
            <a:off x="3903786" y="1981200"/>
            <a:ext cx="197167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981200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8" idx="2"/>
            <a:endCxn id="41" idx="0"/>
          </p:cNvCxnSpPr>
          <p:nvPr/>
        </p:nvCxnSpPr>
        <p:spPr>
          <a:xfrm flipH="1">
            <a:off x="2192214" y="1981200"/>
            <a:ext cx="1711572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692772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8" idx="2"/>
            <a:endCxn id="48" idx="0"/>
          </p:cNvCxnSpPr>
          <p:nvPr/>
        </p:nvCxnSpPr>
        <p:spPr>
          <a:xfrm>
            <a:off x="3903786" y="1981200"/>
            <a:ext cx="0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6172200" y="4050268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21" idx="2"/>
            <a:endCxn id="23" idx="0"/>
          </p:cNvCxnSpPr>
          <p:nvPr/>
        </p:nvCxnSpPr>
        <p:spPr>
          <a:xfrm flipH="1">
            <a:off x="5753101" y="3119643"/>
            <a:ext cx="12236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2"/>
            <a:endCxn id="54" idx="0"/>
          </p:cNvCxnSpPr>
          <p:nvPr/>
        </p:nvCxnSpPr>
        <p:spPr>
          <a:xfrm>
            <a:off x="5875461" y="3119643"/>
            <a:ext cx="507753" cy="93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  <a:endCxn id="13" idx="0"/>
          </p:cNvCxnSpPr>
          <p:nvPr/>
        </p:nvCxnSpPr>
        <p:spPr>
          <a:xfrm flipH="1">
            <a:off x="4580061" y="3119643"/>
            <a:ext cx="1295400" cy="1223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1" idx="2"/>
            <a:endCxn id="17" idx="0"/>
          </p:cNvCxnSpPr>
          <p:nvPr/>
        </p:nvCxnSpPr>
        <p:spPr>
          <a:xfrm>
            <a:off x="5875461" y="3119643"/>
            <a:ext cx="1507878" cy="1147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14" idx="0"/>
          </p:cNvCxnSpPr>
          <p:nvPr/>
        </p:nvCxnSpPr>
        <p:spPr>
          <a:xfrm flipH="1">
            <a:off x="3894261" y="4712732"/>
            <a:ext cx="6858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2"/>
            <a:endCxn id="15" idx="0"/>
          </p:cNvCxnSpPr>
          <p:nvPr/>
        </p:nvCxnSpPr>
        <p:spPr>
          <a:xfrm flipH="1">
            <a:off x="4411413" y="4712732"/>
            <a:ext cx="16864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3" idx="2"/>
            <a:endCxn id="16" idx="0"/>
          </p:cNvCxnSpPr>
          <p:nvPr/>
        </p:nvCxnSpPr>
        <p:spPr>
          <a:xfrm>
            <a:off x="4580061" y="4712732"/>
            <a:ext cx="4572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7" idx="2"/>
            <a:endCxn id="18" idx="0"/>
          </p:cNvCxnSpPr>
          <p:nvPr/>
        </p:nvCxnSpPr>
        <p:spPr>
          <a:xfrm flipH="1">
            <a:off x="6866061" y="4636532"/>
            <a:ext cx="51727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7" idx="2"/>
            <a:endCxn id="19" idx="0"/>
          </p:cNvCxnSpPr>
          <p:nvPr/>
        </p:nvCxnSpPr>
        <p:spPr>
          <a:xfrm>
            <a:off x="7383339" y="4636532"/>
            <a:ext cx="8439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2"/>
            <a:endCxn id="20" idx="0"/>
          </p:cNvCxnSpPr>
          <p:nvPr/>
        </p:nvCxnSpPr>
        <p:spPr>
          <a:xfrm>
            <a:off x="7383339" y="4636532"/>
            <a:ext cx="511422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5"/>
          <p:cNvSpPr txBox="1">
            <a:spLocks noChangeArrowheads="1"/>
          </p:cNvSpPr>
          <p:nvPr/>
        </p:nvSpPr>
        <p:spPr bwMode="auto">
          <a:xfrm>
            <a:off x="3692772" y="3429000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48" idx="2"/>
            <a:endCxn id="91" idx="0"/>
          </p:cNvCxnSpPr>
          <p:nvPr/>
        </p:nvCxnSpPr>
        <p:spPr>
          <a:xfrm>
            <a:off x="3903786" y="3119643"/>
            <a:ext cx="0" cy="30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2519" y="4425416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100: if x&lt; 100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31581" y="196608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101}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97874" y="2365755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76400" y="5218068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102: if x&gt; 200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66720" y="3990201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{102}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103}</a:t>
            </a:r>
            <a:endParaRPr lang="en-US" dirty="0"/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6172200" y="4652757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3" idx="0"/>
          </p:cNvCxnSpPr>
          <p:nvPr/>
        </p:nvCxnSpPr>
        <p:spPr>
          <a:xfrm>
            <a:off x="6383214" y="4419600"/>
            <a:ext cx="0" cy="23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42828" y="3693421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104</a:t>
            </a:r>
            <a:endParaRPr lang="en-US" dirty="0"/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33502"/>
              </p:ext>
            </p:extLst>
          </p:nvPr>
        </p:nvGraphicFramePr>
        <p:xfrm>
          <a:off x="1172082" y="5943600"/>
          <a:ext cx="6600318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8943"/>
                <a:gridCol w="49013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id1 </a:t>
                      </a:r>
                      <a:r>
                        <a:rPr lang="en-US" sz="1600" dirty="0" err="1" smtClean="0">
                          <a:sym typeface="Math C"/>
                        </a:rPr>
                        <a:t>relop</a:t>
                      </a:r>
                      <a:r>
                        <a:rPr lang="en-US" sz="1600" dirty="0" smtClean="0">
                          <a:sym typeface="Math C"/>
                        </a:rPr>
                        <a:t> id2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dirty="0" smtClean="0"/>
                        <a:t> = </a:t>
                      </a:r>
                      <a:r>
                        <a:rPr lang="en-US" sz="1600" dirty="0" err="1" smtClean="0"/>
                        <a:t>makeList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nextInstr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B.falseList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baseline="0" dirty="0" err="1" smtClean="0"/>
                        <a:t>makeList</a:t>
                      </a:r>
                      <a:r>
                        <a:rPr lang="en-US" sz="1600" baseline="0" dirty="0" smtClean="0"/>
                        <a:t>(nextInstr+1);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emit</a:t>
                      </a:r>
                      <a:r>
                        <a:rPr lang="en-US" sz="1600" baseline="0" dirty="0" smtClean="0"/>
                        <a:t> (‘if’ id1.var </a:t>
                      </a:r>
                      <a:r>
                        <a:rPr lang="en-US" sz="1600" baseline="0" dirty="0" err="1" smtClean="0"/>
                        <a:t>relop</a:t>
                      </a:r>
                      <a:r>
                        <a:rPr lang="en-US" sz="1600" baseline="0" dirty="0" smtClean="0"/>
                        <a:t> id2.var 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 || emit(‘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_’);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5378428" y="5325962"/>
            <a:ext cx="1479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104: if x!=y </a:t>
            </a:r>
            <a:r>
              <a:rPr lang="en-US" sz="1400" dirty="0" err="1" smtClean="0"/>
              <a:t>goto</a:t>
            </a:r>
            <a:r>
              <a:rPr lang="en-US" sz="1400" dirty="0" smtClean="0"/>
              <a:t> _</a:t>
            </a:r>
            <a:br>
              <a:rPr lang="en-US" sz="1400" dirty="0" smtClean="0"/>
            </a:br>
            <a:r>
              <a:rPr lang="en-US" sz="1400" dirty="0" smtClean="0"/>
              <a:t>105: </a:t>
            </a:r>
            <a:r>
              <a:rPr lang="en-US" sz="1400" dirty="0" err="1" smtClean="0"/>
              <a:t>goto</a:t>
            </a:r>
            <a:r>
              <a:rPr lang="en-US" sz="1400" dirty="0" smtClean="0"/>
              <a:t> _ 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7582215" y="4050268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{104}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105}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990600"/>
            <a:ext cx="853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&lt; 100 or x &gt; 200 and x != 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447800"/>
            <a:ext cx="85344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43325" y="16118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668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1000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8152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&lt;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87722" y="3745468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419600" y="43434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33800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50952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740522" y="5141296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222878" y="42672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705600" y="50650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201341" y="5065096"/>
            <a:ext cx="3808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!=</a:t>
            </a:r>
            <a:endParaRPr lang="en-US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712322" y="5065096"/>
            <a:ext cx="3648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7150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486400" y="3548207"/>
            <a:ext cx="533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 smtClean="0"/>
              <a:t>and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 flipH="1">
            <a:off x="1227261" y="1981200"/>
            <a:ext cx="267652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0" idx="0"/>
          </p:cNvCxnSpPr>
          <p:nvPr/>
        </p:nvCxnSpPr>
        <p:spPr>
          <a:xfrm flipH="1">
            <a:off x="541461" y="3119643"/>
            <a:ext cx="6858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1" idx="0"/>
          </p:cNvCxnSpPr>
          <p:nvPr/>
        </p:nvCxnSpPr>
        <p:spPr>
          <a:xfrm flipH="1">
            <a:off x="1058613" y="3119643"/>
            <a:ext cx="168648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2" idx="0"/>
          </p:cNvCxnSpPr>
          <p:nvPr/>
        </p:nvCxnSpPr>
        <p:spPr>
          <a:xfrm>
            <a:off x="1227261" y="3119643"/>
            <a:ext cx="4572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21" idx="0"/>
          </p:cNvCxnSpPr>
          <p:nvPr/>
        </p:nvCxnSpPr>
        <p:spPr>
          <a:xfrm>
            <a:off x="3903786" y="1981200"/>
            <a:ext cx="197167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981200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8" idx="2"/>
            <a:endCxn id="41" idx="0"/>
          </p:cNvCxnSpPr>
          <p:nvPr/>
        </p:nvCxnSpPr>
        <p:spPr>
          <a:xfrm flipH="1">
            <a:off x="2192214" y="1981200"/>
            <a:ext cx="1711572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692772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8" idx="2"/>
            <a:endCxn id="48" idx="0"/>
          </p:cNvCxnSpPr>
          <p:nvPr/>
        </p:nvCxnSpPr>
        <p:spPr>
          <a:xfrm>
            <a:off x="3903786" y="1981200"/>
            <a:ext cx="0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6172200" y="4050268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21" idx="2"/>
            <a:endCxn id="23" idx="0"/>
          </p:cNvCxnSpPr>
          <p:nvPr/>
        </p:nvCxnSpPr>
        <p:spPr>
          <a:xfrm flipH="1">
            <a:off x="5753101" y="3119643"/>
            <a:ext cx="12236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2"/>
            <a:endCxn id="54" idx="0"/>
          </p:cNvCxnSpPr>
          <p:nvPr/>
        </p:nvCxnSpPr>
        <p:spPr>
          <a:xfrm>
            <a:off x="5875461" y="3119643"/>
            <a:ext cx="507753" cy="93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  <a:endCxn id="13" idx="0"/>
          </p:cNvCxnSpPr>
          <p:nvPr/>
        </p:nvCxnSpPr>
        <p:spPr>
          <a:xfrm flipH="1">
            <a:off x="4580061" y="3119643"/>
            <a:ext cx="1295400" cy="1223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1" idx="2"/>
            <a:endCxn id="17" idx="0"/>
          </p:cNvCxnSpPr>
          <p:nvPr/>
        </p:nvCxnSpPr>
        <p:spPr>
          <a:xfrm>
            <a:off x="5875461" y="3119643"/>
            <a:ext cx="1507878" cy="1147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14" idx="0"/>
          </p:cNvCxnSpPr>
          <p:nvPr/>
        </p:nvCxnSpPr>
        <p:spPr>
          <a:xfrm flipH="1">
            <a:off x="3894261" y="4712732"/>
            <a:ext cx="6858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2"/>
            <a:endCxn id="15" idx="0"/>
          </p:cNvCxnSpPr>
          <p:nvPr/>
        </p:nvCxnSpPr>
        <p:spPr>
          <a:xfrm flipH="1">
            <a:off x="4411413" y="4712732"/>
            <a:ext cx="16864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3" idx="2"/>
            <a:endCxn id="16" idx="0"/>
          </p:cNvCxnSpPr>
          <p:nvPr/>
        </p:nvCxnSpPr>
        <p:spPr>
          <a:xfrm>
            <a:off x="4580061" y="4712732"/>
            <a:ext cx="4572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7" idx="2"/>
            <a:endCxn id="18" idx="0"/>
          </p:cNvCxnSpPr>
          <p:nvPr/>
        </p:nvCxnSpPr>
        <p:spPr>
          <a:xfrm flipH="1">
            <a:off x="6866061" y="4636532"/>
            <a:ext cx="51727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7" idx="2"/>
            <a:endCxn id="19" idx="0"/>
          </p:cNvCxnSpPr>
          <p:nvPr/>
        </p:nvCxnSpPr>
        <p:spPr>
          <a:xfrm>
            <a:off x="7383339" y="4636532"/>
            <a:ext cx="8439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2"/>
            <a:endCxn id="20" idx="0"/>
          </p:cNvCxnSpPr>
          <p:nvPr/>
        </p:nvCxnSpPr>
        <p:spPr>
          <a:xfrm>
            <a:off x="7383339" y="4636532"/>
            <a:ext cx="511422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5"/>
          <p:cNvSpPr txBox="1">
            <a:spLocks noChangeArrowheads="1"/>
          </p:cNvSpPr>
          <p:nvPr/>
        </p:nvSpPr>
        <p:spPr bwMode="auto">
          <a:xfrm>
            <a:off x="3692772" y="3429000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48" idx="2"/>
            <a:endCxn id="91" idx="0"/>
          </p:cNvCxnSpPr>
          <p:nvPr/>
        </p:nvCxnSpPr>
        <p:spPr>
          <a:xfrm>
            <a:off x="3903786" y="3119643"/>
            <a:ext cx="0" cy="30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2519" y="4425416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100: if x&lt; 100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  <a:br>
              <a:rPr lang="en-US" dirty="0" smtClean="0"/>
            </a:br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31581" y="196608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101}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97874" y="2365755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447800" y="5218068"/>
            <a:ext cx="2303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102: if x&gt; 200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66720" y="3990201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{102}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103}</a:t>
            </a:r>
            <a:endParaRPr lang="en-US" dirty="0"/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6172200" y="4652757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3" idx="0"/>
          </p:cNvCxnSpPr>
          <p:nvPr/>
        </p:nvCxnSpPr>
        <p:spPr>
          <a:xfrm>
            <a:off x="6383214" y="4419600"/>
            <a:ext cx="0" cy="23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42828" y="3693421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104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378428" y="5325962"/>
            <a:ext cx="1479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104: if x!=y </a:t>
            </a:r>
            <a:r>
              <a:rPr lang="en-US" sz="1400" dirty="0" err="1" smtClean="0"/>
              <a:t>goto</a:t>
            </a:r>
            <a:r>
              <a:rPr lang="en-US" sz="1400" dirty="0" smtClean="0"/>
              <a:t> _</a:t>
            </a:r>
            <a:br>
              <a:rPr lang="en-US" sz="1400" dirty="0" smtClean="0"/>
            </a:br>
            <a:r>
              <a:rPr lang="en-US" sz="1400" dirty="0" smtClean="0"/>
              <a:t>105: </a:t>
            </a:r>
            <a:r>
              <a:rPr lang="en-US" sz="1400" dirty="0" err="1" smtClean="0"/>
              <a:t>goto</a:t>
            </a:r>
            <a:r>
              <a:rPr lang="en-US" sz="1400" dirty="0" smtClean="0"/>
              <a:t> _ 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7582215" y="4050268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{104}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105}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15345"/>
              </p:ext>
            </p:extLst>
          </p:nvPr>
        </p:nvGraphicFramePr>
        <p:xfrm>
          <a:off x="1752600" y="5958840"/>
          <a:ext cx="5923598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14818"/>
                <a:gridCol w="4208780"/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B1</a:t>
                      </a:r>
                      <a:r>
                        <a:rPr lang="en-US" sz="1600" baseline="0" dirty="0" smtClean="0">
                          <a:sym typeface="Math C"/>
                        </a:rPr>
                        <a:t> and </a:t>
                      </a:r>
                      <a:r>
                        <a:rPr lang="en-US" sz="1600" b="1" baseline="0" dirty="0" smtClean="0">
                          <a:sym typeface="Math C"/>
                        </a:rPr>
                        <a:t>M</a:t>
                      </a:r>
                      <a:r>
                        <a:rPr lang="en-US" sz="1600" baseline="0" dirty="0" smtClean="0">
                          <a:sym typeface="Math C"/>
                        </a:rPr>
                        <a:t> 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backpatch</a:t>
                      </a:r>
                      <a:r>
                        <a:rPr lang="en-US" sz="1600" dirty="0" smtClean="0"/>
                        <a:t>(B1.trueList,M.instr);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baseline="0" dirty="0" smtClean="0"/>
                        <a:t> = B2.trueList;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B.falseList</a:t>
                      </a:r>
                      <a:r>
                        <a:rPr lang="en-US" sz="1600" baseline="0" dirty="0" smtClean="0"/>
                        <a:t> = merge(B1.falseList,B2.falseList);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6111893" y="2227255"/>
            <a:ext cx="152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{104}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{103,105}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990600"/>
            <a:ext cx="8534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&lt; 100 or x &gt; 200 and x != 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447800"/>
            <a:ext cx="85344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43325" y="16118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668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1000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8152" y="3745468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&lt;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87722" y="3745468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419600" y="43434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733800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50952" y="51412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740522" y="5141296"/>
            <a:ext cx="5934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222878" y="4267200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705600" y="5065096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201341" y="5065096"/>
            <a:ext cx="3808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!=</a:t>
            </a:r>
            <a:endParaRPr lang="en-US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712322" y="5065096"/>
            <a:ext cx="3648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715000" y="2750311"/>
            <a:ext cx="3209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486400" y="3548207"/>
            <a:ext cx="533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 smtClean="0"/>
              <a:t>and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 flipH="1">
            <a:off x="1227261" y="1981200"/>
            <a:ext cx="267652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0" idx="0"/>
          </p:cNvCxnSpPr>
          <p:nvPr/>
        </p:nvCxnSpPr>
        <p:spPr>
          <a:xfrm flipH="1">
            <a:off x="541461" y="3119643"/>
            <a:ext cx="6858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1" idx="0"/>
          </p:cNvCxnSpPr>
          <p:nvPr/>
        </p:nvCxnSpPr>
        <p:spPr>
          <a:xfrm flipH="1">
            <a:off x="1058613" y="3119643"/>
            <a:ext cx="168648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2" idx="0"/>
          </p:cNvCxnSpPr>
          <p:nvPr/>
        </p:nvCxnSpPr>
        <p:spPr>
          <a:xfrm>
            <a:off x="1227261" y="3119643"/>
            <a:ext cx="457200" cy="62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21" idx="0"/>
          </p:cNvCxnSpPr>
          <p:nvPr/>
        </p:nvCxnSpPr>
        <p:spPr>
          <a:xfrm>
            <a:off x="3903786" y="1981200"/>
            <a:ext cx="1971675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981200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8" idx="2"/>
            <a:endCxn id="41" idx="0"/>
          </p:cNvCxnSpPr>
          <p:nvPr/>
        </p:nvCxnSpPr>
        <p:spPr>
          <a:xfrm flipH="1">
            <a:off x="2192214" y="1981200"/>
            <a:ext cx="1711572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692772" y="2750311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8" idx="2"/>
            <a:endCxn id="48" idx="0"/>
          </p:cNvCxnSpPr>
          <p:nvPr/>
        </p:nvCxnSpPr>
        <p:spPr>
          <a:xfrm>
            <a:off x="3903786" y="1981200"/>
            <a:ext cx="0" cy="7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6172200" y="4050268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21" idx="2"/>
            <a:endCxn id="23" idx="0"/>
          </p:cNvCxnSpPr>
          <p:nvPr/>
        </p:nvCxnSpPr>
        <p:spPr>
          <a:xfrm flipH="1">
            <a:off x="5753101" y="3119643"/>
            <a:ext cx="12236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2"/>
            <a:endCxn id="54" idx="0"/>
          </p:cNvCxnSpPr>
          <p:nvPr/>
        </p:nvCxnSpPr>
        <p:spPr>
          <a:xfrm>
            <a:off x="5875461" y="3119643"/>
            <a:ext cx="507753" cy="93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  <a:endCxn id="13" idx="0"/>
          </p:cNvCxnSpPr>
          <p:nvPr/>
        </p:nvCxnSpPr>
        <p:spPr>
          <a:xfrm flipH="1">
            <a:off x="4580061" y="3119643"/>
            <a:ext cx="1295400" cy="1223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1" idx="2"/>
            <a:endCxn id="17" idx="0"/>
          </p:cNvCxnSpPr>
          <p:nvPr/>
        </p:nvCxnSpPr>
        <p:spPr>
          <a:xfrm>
            <a:off x="5875461" y="3119643"/>
            <a:ext cx="1507878" cy="1147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14" idx="0"/>
          </p:cNvCxnSpPr>
          <p:nvPr/>
        </p:nvCxnSpPr>
        <p:spPr>
          <a:xfrm flipH="1">
            <a:off x="3894261" y="4712732"/>
            <a:ext cx="6858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2"/>
            <a:endCxn id="15" idx="0"/>
          </p:cNvCxnSpPr>
          <p:nvPr/>
        </p:nvCxnSpPr>
        <p:spPr>
          <a:xfrm flipH="1">
            <a:off x="4411413" y="4712732"/>
            <a:ext cx="16864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3" idx="2"/>
            <a:endCxn id="16" idx="0"/>
          </p:cNvCxnSpPr>
          <p:nvPr/>
        </p:nvCxnSpPr>
        <p:spPr>
          <a:xfrm>
            <a:off x="4580061" y="4712732"/>
            <a:ext cx="457200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7" idx="2"/>
            <a:endCxn id="18" idx="0"/>
          </p:cNvCxnSpPr>
          <p:nvPr/>
        </p:nvCxnSpPr>
        <p:spPr>
          <a:xfrm flipH="1">
            <a:off x="6866061" y="4636532"/>
            <a:ext cx="517278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7" idx="2"/>
            <a:endCxn id="19" idx="0"/>
          </p:cNvCxnSpPr>
          <p:nvPr/>
        </p:nvCxnSpPr>
        <p:spPr>
          <a:xfrm>
            <a:off x="7383339" y="4636532"/>
            <a:ext cx="8439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2"/>
            <a:endCxn id="20" idx="0"/>
          </p:cNvCxnSpPr>
          <p:nvPr/>
        </p:nvCxnSpPr>
        <p:spPr>
          <a:xfrm>
            <a:off x="7383339" y="4636532"/>
            <a:ext cx="511422" cy="42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5"/>
          <p:cNvSpPr txBox="1">
            <a:spLocks noChangeArrowheads="1"/>
          </p:cNvSpPr>
          <p:nvPr/>
        </p:nvSpPr>
        <p:spPr bwMode="auto">
          <a:xfrm>
            <a:off x="3692772" y="3429000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48" idx="2"/>
            <a:endCxn id="91" idx="0"/>
          </p:cNvCxnSpPr>
          <p:nvPr/>
        </p:nvCxnSpPr>
        <p:spPr>
          <a:xfrm>
            <a:off x="3903786" y="3119643"/>
            <a:ext cx="0" cy="30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2519" y="4425416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100: if x&lt; 100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102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31581" y="196608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101}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97874" y="2365755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447800" y="5218068"/>
            <a:ext cx="2303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102: if x&gt; 200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66720" y="3990201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{102}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103}</a:t>
            </a:r>
            <a:endParaRPr lang="en-US" dirty="0"/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6172200" y="4652757"/>
            <a:ext cx="42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ym typeface="Symbol"/>
              </a:rPr>
              <a:t>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3" idx="0"/>
          </p:cNvCxnSpPr>
          <p:nvPr/>
        </p:nvCxnSpPr>
        <p:spPr>
          <a:xfrm>
            <a:off x="6383214" y="4419600"/>
            <a:ext cx="0" cy="23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42828" y="3693421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M.i</a:t>
            </a:r>
            <a:r>
              <a:rPr lang="en-US" dirty="0" smtClean="0"/>
              <a:t> = 104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378428" y="5325962"/>
            <a:ext cx="1479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104: if x!=y </a:t>
            </a:r>
            <a:r>
              <a:rPr lang="en-US" sz="1400" dirty="0" err="1" smtClean="0"/>
              <a:t>goto</a:t>
            </a:r>
            <a:r>
              <a:rPr lang="en-US" sz="1400" dirty="0" smtClean="0"/>
              <a:t> _</a:t>
            </a:r>
            <a:br>
              <a:rPr lang="en-US" sz="1400" dirty="0" smtClean="0"/>
            </a:br>
            <a:r>
              <a:rPr lang="en-US" sz="1400" dirty="0" smtClean="0"/>
              <a:t>105: </a:t>
            </a:r>
            <a:r>
              <a:rPr lang="en-US" sz="1400" dirty="0" err="1" smtClean="0"/>
              <a:t>goto</a:t>
            </a:r>
            <a:r>
              <a:rPr lang="en-US" sz="1400" dirty="0" smtClean="0"/>
              <a:t> _ 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7582215" y="4050268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{104}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smtClean="0"/>
              <a:t>105}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111893" y="2227255"/>
            <a:ext cx="152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{104}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{103,105}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80753"/>
              </p:ext>
            </p:extLst>
          </p:nvPr>
        </p:nvGraphicFramePr>
        <p:xfrm>
          <a:off x="1676400" y="5943600"/>
          <a:ext cx="5698539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8984"/>
                <a:gridCol w="40595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smtClean="0">
                          <a:sym typeface="Math C"/>
                        </a:rPr>
                        <a:t> B1</a:t>
                      </a:r>
                      <a:r>
                        <a:rPr lang="en-US" sz="1600" baseline="0" dirty="0" smtClean="0">
                          <a:sym typeface="Math C"/>
                        </a:rPr>
                        <a:t> or </a:t>
                      </a:r>
                      <a:r>
                        <a:rPr lang="en-US" sz="1600" b="1" baseline="0" dirty="0" smtClean="0">
                          <a:sym typeface="Math C"/>
                        </a:rPr>
                        <a:t>M</a:t>
                      </a:r>
                      <a:r>
                        <a:rPr lang="en-US" sz="1600" baseline="0" dirty="0" smtClean="0">
                          <a:sym typeface="Math C"/>
                        </a:rPr>
                        <a:t> 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backpatch</a:t>
                      </a:r>
                      <a:r>
                        <a:rPr lang="en-US" sz="1600" dirty="0" smtClean="0"/>
                        <a:t>(B1.falseList,M.instr);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B.trueList</a:t>
                      </a:r>
                      <a:r>
                        <a:rPr lang="en-US" sz="1600" baseline="0" dirty="0" smtClean="0"/>
                        <a:t> = merge(B1.trueList,B2.trueList);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B.falseList</a:t>
                      </a:r>
                      <a:r>
                        <a:rPr lang="en-US" sz="1600" baseline="0" dirty="0" smtClean="0"/>
                        <a:t> = B2.falseList;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4181120" y="1473368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B.t = {100,104}</a:t>
            </a:r>
          </a:p>
          <a:p>
            <a:r>
              <a:rPr lang="en-US" dirty="0" err="1" smtClean="0"/>
              <a:t>B.f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{103,105}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5800" y="1676400"/>
            <a:ext cx="2514600" cy="342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100: if x&lt;100 </a:t>
            </a:r>
            <a:r>
              <a:rPr lang="en-US" dirty="0" err="1" smtClean="0"/>
              <a:t>goto</a:t>
            </a:r>
            <a:r>
              <a:rPr lang="en-US" dirty="0"/>
              <a:t> </a:t>
            </a:r>
            <a:r>
              <a:rPr lang="en-US" dirty="0" smtClean="0"/>
              <a:t>_</a:t>
            </a:r>
          </a:p>
          <a:p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102: if x&gt;200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104: if x!=y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105: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390900" y="1676400"/>
            <a:ext cx="2514600" cy="342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100: if x&lt;100 </a:t>
            </a:r>
            <a:r>
              <a:rPr lang="en-US" dirty="0" err="1" smtClean="0"/>
              <a:t>goto</a:t>
            </a:r>
            <a:r>
              <a:rPr lang="en-US" dirty="0"/>
              <a:t> </a:t>
            </a:r>
            <a:r>
              <a:rPr lang="en-US" dirty="0" smtClean="0"/>
              <a:t>_</a:t>
            </a:r>
          </a:p>
          <a:p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102: if x&gt;200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104</a:t>
            </a:r>
          </a:p>
          <a:p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104: if x!=y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105: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0" y="1676400"/>
            <a:ext cx="2514600" cy="342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100: if x&lt;100 </a:t>
            </a:r>
            <a:r>
              <a:rPr lang="en-US" dirty="0" err="1" smtClean="0"/>
              <a:t>goto</a:t>
            </a:r>
            <a:r>
              <a:rPr lang="en-US" dirty="0"/>
              <a:t> </a:t>
            </a:r>
            <a:r>
              <a:rPr lang="en-US" dirty="0" smtClean="0"/>
              <a:t>_</a:t>
            </a:r>
          </a:p>
          <a:p>
            <a:r>
              <a:rPr lang="en-US" dirty="0" smtClean="0"/>
              <a:t>101: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102</a:t>
            </a:r>
          </a:p>
          <a:p>
            <a:r>
              <a:rPr lang="en-US" dirty="0" smtClean="0"/>
              <a:t>102: if x&gt;200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104</a:t>
            </a:r>
          </a:p>
          <a:p>
            <a:r>
              <a:rPr lang="en-US" dirty="0" smtClean="0"/>
              <a:t>103: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104: if x!=y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r>
              <a:rPr lang="en-US" dirty="0" smtClean="0"/>
              <a:t>105: </a:t>
            </a:r>
            <a:r>
              <a:rPr lang="en-US" dirty="0" err="1" smtClean="0"/>
              <a:t>goto</a:t>
            </a:r>
            <a:r>
              <a:rPr lang="en-US" dirty="0" smtClean="0"/>
              <a:t> _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3317" y="51816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</a:t>
            </a:r>
            <a:r>
              <a:rPr lang="en-US" dirty="0" err="1" smtClean="0"/>
              <a:t>backpatching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68417" y="5201752"/>
            <a:ext cx="2010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backpatching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the production</a:t>
            </a:r>
            <a:br>
              <a:rPr lang="en-US" dirty="0" smtClean="0"/>
            </a:br>
            <a:r>
              <a:rPr lang="en-US" dirty="0" smtClean="0"/>
              <a:t>B </a:t>
            </a:r>
            <a:r>
              <a:rPr lang="en-US" dirty="0" smtClean="0">
                <a:sym typeface="Math C"/>
              </a:rPr>
              <a:t> B1 and M B2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34288" y="5194195"/>
            <a:ext cx="2010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backpatching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the production</a:t>
            </a:r>
            <a:br>
              <a:rPr lang="en-US" dirty="0" smtClean="0"/>
            </a:br>
            <a:r>
              <a:rPr lang="en-US" dirty="0" smtClean="0"/>
              <a:t>B </a:t>
            </a:r>
            <a:r>
              <a:rPr lang="en-US" dirty="0" smtClean="0">
                <a:sym typeface="Math C"/>
              </a:rPr>
              <a:t> B1 or M B2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Backpatching</a:t>
            </a:r>
            <a:r>
              <a:rPr lang="en-US" dirty="0" smtClean="0"/>
              <a:t> for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499415"/>
              </p:ext>
            </p:extLst>
          </p:nvPr>
        </p:nvGraphicFramePr>
        <p:xfrm>
          <a:off x="304800" y="1219200"/>
          <a:ext cx="8610600" cy="5516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8984"/>
                <a:gridCol w="6971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semantic</a:t>
                      </a:r>
                      <a:r>
                        <a:rPr lang="en-US" sz="1600" baseline="0" dirty="0" smtClean="0"/>
                        <a:t> action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 </a:t>
                      </a:r>
                      <a:r>
                        <a:rPr lang="en-US" sz="1600" dirty="0" smtClean="0">
                          <a:sym typeface="Math C"/>
                        </a:rPr>
                        <a:t> if (B) M S1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backpatch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B.trueList,M.instr</a:t>
                      </a:r>
                      <a:r>
                        <a:rPr lang="en-US" sz="1600" dirty="0" smtClean="0"/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S.nextList</a:t>
                      </a:r>
                      <a:r>
                        <a:rPr lang="en-US" sz="1600" baseline="0" dirty="0" smtClean="0"/>
                        <a:t> = merge(B.falseList,S1.nextList);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dirty="0" smtClean="0"/>
                        <a:t>S </a:t>
                      </a:r>
                      <a:r>
                        <a:rPr lang="en-US" sz="1600" dirty="0" smtClean="0">
                          <a:sym typeface="Math C"/>
                        </a:rPr>
                        <a:t> if (B) M1 S1 N else M2 S2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backpatch</a:t>
                      </a:r>
                      <a:r>
                        <a:rPr lang="en-US" sz="1600" dirty="0" smtClean="0"/>
                        <a:t>(B.trueList,M1.instr);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backpatch</a:t>
                      </a:r>
                      <a:r>
                        <a:rPr lang="en-US" sz="1600" dirty="0" smtClean="0"/>
                        <a:t>(B.falseList,M2.instr);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temp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dirty="0" smtClean="0"/>
                        <a:t>merge(S1.nextList,N.nextList);</a:t>
                      </a:r>
                      <a:endParaRPr lang="en-US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S.nextList</a:t>
                      </a:r>
                      <a:r>
                        <a:rPr lang="en-US" sz="1600" baseline="0" dirty="0" smtClean="0"/>
                        <a:t> = merge(temp,S2.nextList);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 </a:t>
                      </a:r>
                      <a:r>
                        <a:rPr lang="en-US" sz="1600" dirty="0" smtClean="0">
                          <a:sym typeface="Math C"/>
                        </a:rPr>
                        <a:t> while M1 (B) M2 S1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backpatch</a:t>
                      </a:r>
                      <a:r>
                        <a:rPr lang="en-US" sz="1600" dirty="0" smtClean="0"/>
                        <a:t>(S1.nextList,M1.instr);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backpatch</a:t>
                      </a:r>
                      <a:r>
                        <a:rPr lang="en-US" sz="1600" dirty="0" smtClean="0"/>
                        <a:t>(B.trueList,M2.instr);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S.nextList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baseline="0" dirty="0" err="1" smtClean="0"/>
                        <a:t>B.falseList</a:t>
                      </a:r>
                      <a:r>
                        <a:rPr lang="en-US" sz="1600" baseline="0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emit(‘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’ M1.instr);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 </a:t>
                      </a:r>
                      <a:r>
                        <a:rPr lang="en-US" sz="1600" dirty="0" smtClean="0">
                          <a:sym typeface="Math C"/>
                        </a:rPr>
                        <a:t> { L 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S.nextList</a:t>
                      </a:r>
                      <a:r>
                        <a:rPr lang="en-US" sz="1600" dirty="0" smtClean="0"/>
                        <a:t> = </a:t>
                      </a:r>
                      <a:r>
                        <a:rPr lang="en-US" sz="1600" dirty="0" err="1" smtClean="0"/>
                        <a:t>L.nextList</a:t>
                      </a:r>
                      <a:r>
                        <a:rPr lang="en-US" sz="1600" dirty="0" smtClean="0"/>
                        <a:t>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 </a:t>
                      </a:r>
                      <a:r>
                        <a:rPr lang="en-US" sz="1600" dirty="0" smtClean="0">
                          <a:sym typeface="Math C"/>
                        </a:rPr>
                        <a:t>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S.nextList</a:t>
                      </a:r>
                      <a:r>
                        <a:rPr lang="en-US" sz="1600" dirty="0" smtClean="0"/>
                        <a:t> = null;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smtClean="0">
                          <a:sym typeface="Symbol"/>
                        </a:rPr>
                        <a:t>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M.instr</a:t>
                      </a:r>
                      <a:r>
                        <a:rPr lang="en-US" sz="1600" dirty="0" smtClean="0"/>
                        <a:t> =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nextinstr</a:t>
                      </a:r>
                      <a:r>
                        <a:rPr lang="en-US" sz="1600" baseline="0" dirty="0" smtClean="0"/>
                        <a:t>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smtClean="0">
                          <a:sym typeface="Symbol"/>
                        </a:rPr>
                        <a:t>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N.nextList</a:t>
                      </a:r>
                      <a:r>
                        <a:rPr lang="en-US" sz="1600" dirty="0" smtClean="0"/>
                        <a:t> = </a:t>
                      </a:r>
                      <a:r>
                        <a:rPr lang="en-US" sz="1600" dirty="0" err="1" smtClean="0"/>
                        <a:t>makeList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nextInstr</a:t>
                      </a:r>
                      <a:r>
                        <a:rPr lang="en-US" sz="1600" dirty="0" smtClean="0"/>
                        <a:t>);</a:t>
                      </a:r>
                      <a:r>
                        <a:rPr lang="en-US" sz="1600" baseline="0" dirty="0" smtClean="0"/>
                        <a:t> emit(‘</a:t>
                      </a:r>
                      <a:r>
                        <a:rPr lang="en-US" sz="1600" baseline="0" dirty="0" err="1" smtClean="0"/>
                        <a:t>goto</a:t>
                      </a:r>
                      <a:r>
                        <a:rPr lang="en-US" sz="1600" baseline="0" dirty="0" smtClean="0"/>
                        <a:t> _’);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L1</a:t>
                      </a:r>
                      <a:r>
                        <a:rPr lang="en-US" sz="1600" baseline="0" dirty="0" smtClean="0">
                          <a:sym typeface="Math C"/>
                        </a:rPr>
                        <a:t> M 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backpatch</a:t>
                      </a:r>
                      <a:r>
                        <a:rPr lang="en-US" sz="1600" dirty="0" smtClean="0"/>
                        <a:t>(L1.nextList,M.instr);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L.nextList</a:t>
                      </a:r>
                      <a:r>
                        <a:rPr lang="en-US" sz="1600" dirty="0" smtClean="0"/>
                        <a:t> = </a:t>
                      </a:r>
                      <a:r>
                        <a:rPr lang="en-US" sz="1600" dirty="0" err="1" smtClean="0"/>
                        <a:t>S.nextList</a:t>
                      </a:r>
                      <a:r>
                        <a:rPr lang="en-US" sz="1600" dirty="0" smtClean="0"/>
                        <a:t>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L.nextList</a:t>
                      </a:r>
                      <a:r>
                        <a:rPr lang="en-US" sz="1600" dirty="0" smtClean="0"/>
                        <a:t> = </a:t>
                      </a:r>
                      <a:r>
                        <a:rPr lang="en-US" sz="1600" dirty="0" err="1" smtClean="0"/>
                        <a:t>S.nextList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9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53000"/>
            <a:ext cx="7772400" cy="1569240"/>
          </a:xfrm>
        </p:spPr>
        <p:txBody>
          <a:bodyPr/>
          <a:lstStyle/>
          <a:p>
            <a:r>
              <a:rPr lang="en-US" dirty="0" smtClean="0"/>
              <a:t>we will see handling of procedure calls in much more detail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1905000"/>
            <a:ext cx="2514600" cy="2209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n = f(a[i]);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733800" y="1905000"/>
            <a:ext cx="4800600" cy="2209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t1 = i * 4</a:t>
            </a:r>
          </a:p>
          <a:p>
            <a:r>
              <a:rPr lang="en-US" dirty="0" smtClean="0"/>
              <a:t>t2 = a[t1] // could have expanded this as well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param</a:t>
            </a:r>
            <a:r>
              <a:rPr lang="en-US" dirty="0" smtClean="0"/>
              <a:t> t2</a:t>
            </a:r>
          </a:p>
          <a:p>
            <a:r>
              <a:rPr lang="en-US" dirty="0" smtClean="0"/>
              <a:t>t3 = </a:t>
            </a:r>
            <a:r>
              <a:rPr lang="en-US" dirty="0" smtClean="0">
                <a:solidFill>
                  <a:srgbClr val="FFFF00"/>
                </a:solidFill>
              </a:rPr>
              <a:t>call</a:t>
            </a:r>
            <a:r>
              <a:rPr lang="en-US" dirty="0" smtClean="0"/>
              <a:t> f, 1</a:t>
            </a:r>
          </a:p>
          <a:p>
            <a:r>
              <a:rPr lang="en-US" dirty="0" smtClean="0"/>
              <a:t>n = t3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4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Week: Creating 3AC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 bottom up parser</a:t>
            </a:r>
          </a:p>
          <a:p>
            <a:pPr lvl="1"/>
            <a:r>
              <a:rPr lang="en-US" dirty="0" smtClean="0"/>
              <a:t>Covers a wider range of grammars</a:t>
            </a:r>
          </a:p>
          <a:p>
            <a:pPr lvl="1"/>
            <a:r>
              <a:rPr lang="en-US" dirty="0" smtClean="0"/>
              <a:t>LALR sufficient to cover most programming languages</a:t>
            </a:r>
          </a:p>
          <a:p>
            <a:pPr lvl="1"/>
            <a:endParaRPr lang="en-US" dirty="0"/>
          </a:p>
          <a:p>
            <a:r>
              <a:rPr lang="en-US" dirty="0" smtClean="0"/>
              <a:t>Creating 3AC via syntax directed translation</a:t>
            </a:r>
          </a:p>
          <a:p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code – code generated for a nonterminal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– name of variable that stores result of nonterminal</a:t>
            </a:r>
          </a:p>
          <a:p>
            <a:r>
              <a:rPr lang="en-US" dirty="0" err="1" smtClean="0"/>
              <a:t>freshVar</a:t>
            </a:r>
            <a:r>
              <a:rPr lang="en-US" dirty="0" smtClean="0"/>
              <a:t>() – helper function that returns the name of a fresh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733800"/>
            <a:ext cx="7772400" cy="2621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type checking</a:t>
            </a:r>
          </a:p>
          <a:p>
            <a:pPr lvl="1"/>
            <a:r>
              <a:rPr lang="en-US" dirty="0" smtClean="0"/>
              <a:t>function type: return type, type of formal parameters</a:t>
            </a:r>
          </a:p>
          <a:p>
            <a:pPr lvl="1"/>
            <a:r>
              <a:rPr lang="en-US" dirty="0" smtClean="0"/>
              <a:t>within an expression function treated like any other operator</a:t>
            </a:r>
          </a:p>
          <a:p>
            <a:r>
              <a:rPr lang="en-US" dirty="0" smtClean="0"/>
              <a:t>symbol table</a:t>
            </a:r>
          </a:p>
          <a:p>
            <a:pPr lvl="1"/>
            <a:r>
              <a:rPr lang="en-US" dirty="0" smtClean="0"/>
              <a:t>parameter names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371600"/>
            <a:ext cx="45720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 define T id (F) { S } 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/>
              </a:rPr>
              <a:t> | T id, F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 return E; | …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 id (A) | … 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A  </a:t>
            </a:r>
            <a:r>
              <a:rPr lang="en-US" sz="2000" dirty="0">
                <a:latin typeface="Courier New" pitchFamily="49" charset="0"/>
                <a:cs typeface="Courier New" pitchFamily="49" charset="0"/>
                <a:sym typeface="Symbol"/>
              </a:rPr>
              <a:t>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/>
              </a:rPr>
              <a:t>| E, A</a:t>
            </a:r>
            <a:endParaRPr lang="en-US" sz="2000" dirty="0" smtClean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248400" y="2895600"/>
            <a:ext cx="1905000" cy="609600"/>
          </a:xfrm>
          <a:prstGeom prst="wedgeRectCallout">
            <a:avLst>
              <a:gd name="adj1" fmla="val -196965"/>
              <a:gd name="adj2" fmla="val -61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6248400" y="2133600"/>
            <a:ext cx="1905000" cy="609600"/>
          </a:xfrm>
          <a:prstGeom prst="wedgeRectCallout">
            <a:avLst>
              <a:gd name="adj1" fmla="val -173560"/>
              <a:gd name="adj2" fmla="val 11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82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pick an intermediate representation</a:t>
            </a:r>
          </a:p>
          <a:p>
            <a:r>
              <a:rPr lang="en-US" dirty="0" smtClean="0"/>
              <a:t>translate expressions</a:t>
            </a:r>
          </a:p>
          <a:p>
            <a:r>
              <a:rPr lang="en-US" dirty="0" smtClean="0"/>
              <a:t>use a symbol table to implement </a:t>
            </a:r>
            <a:r>
              <a:rPr lang="en-US" dirty="0" err="1" smtClean="0"/>
              <a:t>delcarations</a:t>
            </a:r>
            <a:endParaRPr lang="en-US" dirty="0" smtClean="0"/>
          </a:p>
          <a:p>
            <a:r>
              <a:rPr lang="en-US" dirty="0" smtClean="0"/>
              <a:t>generate jumping code for </a:t>
            </a:r>
            <a:r>
              <a:rPr lang="en-US" dirty="0" err="1" smtClean="0"/>
              <a:t>boolean</a:t>
            </a:r>
            <a:r>
              <a:rPr lang="en-US" dirty="0" smtClean="0"/>
              <a:t> expressions</a:t>
            </a:r>
          </a:p>
          <a:p>
            <a:pPr lvl="1"/>
            <a:r>
              <a:rPr lang="en-US" dirty="0" smtClean="0"/>
              <a:t>value of the expression is implicit in the control location</a:t>
            </a:r>
          </a:p>
          <a:p>
            <a:r>
              <a:rPr lang="en-US" dirty="0" err="1" smtClean="0"/>
              <a:t>backpatching</a:t>
            </a:r>
            <a:endParaRPr lang="en-US" dirty="0" smtClean="0"/>
          </a:p>
          <a:p>
            <a:pPr lvl="1"/>
            <a:r>
              <a:rPr lang="en-US" dirty="0" smtClean="0"/>
              <a:t>a technique for generating code for </a:t>
            </a:r>
            <a:r>
              <a:rPr lang="en-US" dirty="0" err="1" smtClean="0"/>
              <a:t>boolean</a:t>
            </a:r>
            <a:r>
              <a:rPr lang="en-US" dirty="0" smtClean="0"/>
              <a:t> expressions and statements in one pass </a:t>
            </a:r>
          </a:p>
          <a:p>
            <a:pPr lvl="1"/>
            <a:r>
              <a:rPr lang="en-US" dirty="0" smtClean="0"/>
              <a:t>idea: maintain lists of incomplete jumps, where all jumps in a list have the same target.  When the target becomes known, all instructions on its list are “filled in”.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70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Lexical analysis</a:t>
            </a:r>
          </a:p>
          <a:p>
            <a:pPr lvl="1"/>
            <a:r>
              <a:rPr lang="en-US" dirty="0" smtClean="0"/>
              <a:t>regular expressions identify tokens (“words”)</a:t>
            </a:r>
          </a:p>
          <a:p>
            <a:r>
              <a:rPr lang="en-US" dirty="0" smtClean="0"/>
              <a:t>Syntax analysis</a:t>
            </a:r>
          </a:p>
          <a:p>
            <a:pPr lvl="1"/>
            <a:r>
              <a:rPr lang="en-US" dirty="0" smtClean="0"/>
              <a:t>context-free grammars identify the structure of the program (“sentences”)</a:t>
            </a:r>
          </a:p>
          <a:p>
            <a:r>
              <a:rPr lang="en-US" dirty="0" smtClean="0"/>
              <a:t>Contextual (semantic) analysis</a:t>
            </a:r>
          </a:p>
          <a:p>
            <a:pPr lvl="1"/>
            <a:r>
              <a:rPr lang="en-US" dirty="0" smtClean="0"/>
              <a:t>type checking defined via typing </a:t>
            </a:r>
            <a:r>
              <a:rPr lang="en-US" dirty="0" err="1" smtClean="0"/>
              <a:t>judgements</a:t>
            </a:r>
            <a:endParaRPr lang="en-US" dirty="0" smtClean="0"/>
          </a:p>
          <a:p>
            <a:pPr lvl="1"/>
            <a:r>
              <a:rPr lang="en-US" dirty="0" smtClean="0"/>
              <a:t>can be encoded via attribute grammars</a:t>
            </a:r>
          </a:p>
          <a:p>
            <a:r>
              <a:rPr lang="en-US" dirty="0" smtClean="0"/>
              <a:t>Syntax directed translation</a:t>
            </a:r>
          </a:p>
          <a:p>
            <a:pPr lvl="1"/>
            <a:r>
              <a:rPr lang="en-US" dirty="0" smtClean="0"/>
              <a:t>attribute grammars</a:t>
            </a:r>
          </a:p>
          <a:p>
            <a:r>
              <a:rPr lang="en-US" dirty="0" smtClean="0"/>
              <a:t>Intermediate representation </a:t>
            </a:r>
          </a:p>
          <a:p>
            <a:pPr lvl="1"/>
            <a:r>
              <a:rPr lang="en-US" dirty="0" smtClean="0"/>
              <a:t>many possible IRs</a:t>
            </a:r>
          </a:p>
          <a:p>
            <a:pPr lvl="1"/>
            <a:r>
              <a:rPr lang="en-US" dirty="0" smtClean="0"/>
              <a:t>generation of intermediate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118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inside a compiler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974640" y="6362700"/>
            <a:ext cx="762000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Lexical</a:t>
            </a:r>
            <a:br>
              <a:rPr lang="en-US" sz="1200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Analysis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9433" y="6362700"/>
            <a:ext cx="779462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Syntax </a:t>
            </a: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Sem.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 Gen.</a:t>
            </a:r>
            <a:endParaRPr lang="en-US" sz="1200" dirty="0">
              <a:latin typeface="Tahoma" pitchFamily="34" charset="0"/>
            </a:endParaRPr>
          </a:p>
        </p:txBody>
      </p: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250824" y="2481266"/>
            <a:ext cx="1806575" cy="1023939"/>
            <a:chOff x="149" y="1503"/>
            <a:chExt cx="877" cy="645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64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 dirty="0" smtClean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dirty="0" smtClean="0"/>
                <a:t>position = initial + rate * 60</a:t>
              </a:r>
            </a:p>
            <a:p>
              <a:pPr algn="ctr">
                <a:spcBef>
                  <a:spcPct val="50000"/>
                </a:spcBef>
              </a:pPr>
              <a:endParaRPr lang="en-US" dirty="0">
                <a:latin typeface="Tahoma" pitchFamily="34" charset="0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2362200" y="2824167"/>
            <a:ext cx="457200" cy="30003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71800" y="3010242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&lt;ID,1&gt; &lt;=&gt; &lt;ID,2&gt; &lt;+&gt; &lt;ID,3&gt; &lt;*&gt; &lt;60&gt;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40448" y="2195649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Token</a:t>
            </a:r>
            <a:br>
              <a:rPr lang="en-US" dirty="0" smtClean="0"/>
            </a:br>
            <a:r>
              <a:rPr lang="en-US" dirty="0" smtClean="0"/>
              <a:t>Stream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124200" y="2234985"/>
            <a:ext cx="5536585" cy="15750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inside a compiler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Syntax </a:t>
            </a: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Analysis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Sem.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 Gen.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88" y="1290915"/>
            <a:ext cx="9014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&lt;ID,1&gt; &lt;=&gt; &lt;ID,2&gt; &lt;+&gt; &lt;ID,3&gt; &lt;*&gt; &lt;60&gt;</a:t>
            </a:r>
          </a:p>
        </p:txBody>
      </p:sp>
      <p:sp>
        <p:nvSpPr>
          <p:cNvPr id="3" name="Down Arrow 2"/>
          <p:cNvSpPr/>
          <p:nvPr/>
        </p:nvSpPr>
        <p:spPr>
          <a:xfrm>
            <a:off x="4517200" y="1640775"/>
            <a:ext cx="295275" cy="3048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52084" y="5334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894249" y="360201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&lt;id,1&gt;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501549" y="22860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77" name="Straight Connector 76"/>
          <p:cNvCxnSpPr>
            <a:stCxn id="76" idx="2"/>
            <a:endCxn id="71" idx="0"/>
          </p:cNvCxnSpPr>
          <p:nvPr/>
        </p:nvCxnSpPr>
        <p:spPr>
          <a:xfrm flipH="1">
            <a:off x="3275925" y="2655332"/>
            <a:ext cx="1377268" cy="946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033817" y="534566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&lt;id,3&gt;</a:t>
            </a:r>
            <a:endParaRPr lang="en-US" dirty="0"/>
          </a:p>
        </p:txBody>
      </p:sp>
      <p:cxnSp>
        <p:nvCxnSpPr>
          <p:cNvPr id="89" name="Straight Connector 88"/>
          <p:cNvCxnSpPr>
            <a:stCxn id="111" idx="2"/>
            <a:endCxn id="83" idx="0"/>
          </p:cNvCxnSpPr>
          <p:nvPr/>
        </p:nvCxnSpPr>
        <p:spPr>
          <a:xfrm flipH="1">
            <a:off x="6415493" y="4591280"/>
            <a:ext cx="907105" cy="754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979545" y="422194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&lt;id,2&gt;</a:t>
            </a:r>
            <a:endParaRPr lang="en-US" dirty="0"/>
          </a:p>
        </p:txBody>
      </p:sp>
      <p:cxnSp>
        <p:nvCxnSpPr>
          <p:cNvPr id="93" name="Straight Connector 92"/>
          <p:cNvCxnSpPr>
            <a:stCxn id="76" idx="2"/>
            <a:endCxn id="101" idx="0"/>
          </p:cNvCxnSpPr>
          <p:nvPr/>
        </p:nvCxnSpPr>
        <p:spPr>
          <a:xfrm>
            <a:off x="4653193" y="2655332"/>
            <a:ext cx="1864012" cy="946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365561" y="360201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103" name="Straight Connector 102"/>
          <p:cNvCxnSpPr>
            <a:stCxn id="101" idx="2"/>
            <a:endCxn id="90" idx="0"/>
          </p:cNvCxnSpPr>
          <p:nvPr/>
        </p:nvCxnSpPr>
        <p:spPr>
          <a:xfrm flipH="1">
            <a:off x="5368434" y="3971347"/>
            <a:ext cx="1148771" cy="250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168549" y="422194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112" name="Straight Connector 111"/>
          <p:cNvCxnSpPr>
            <a:stCxn id="111" idx="2"/>
            <a:endCxn id="25" idx="0"/>
          </p:cNvCxnSpPr>
          <p:nvPr/>
        </p:nvCxnSpPr>
        <p:spPr>
          <a:xfrm>
            <a:off x="7322598" y="4591280"/>
            <a:ext cx="542044" cy="742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1" idx="2"/>
            <a:endCxn id="111" idx="0"/>
          </p:cNvCxnSpPr>
          <p:nvPr/>
        </p:nvCxnSpPr>
        <p:spPr>
          <a:xfrm>
            <a:off x="6517205" y="3971347"/>
            <a:ext cx="805393" cy="250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0" y="206906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743200" y="1981200"/>
            <a:ext cx="59489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524220"/>
              </p:ext>
            </p:extLst>
          </p:nvPr>
        </p:nvGraphicFramePr>
        <p:xfrm>
          <a:off x="304800" y="2923254"/>
          <a:ext cx="2150428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03605"/>
                <a:gridCol w="622618"/>
                <a:gridCol w="6242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float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initial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float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float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inside a compiler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Syntax </a:t>
            </a: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Sem.</a:t>
            </a:r>
            <a:br>
              <a:rPr lang="en-US" sz="1200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Analysis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 Gen.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9600" y="1447800"/>
            <a:ext cx="8082500" cy="457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63539" y="50408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89204" y="18288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44" name="Straight Connector 43"/>
          <p:cNvCxnSpPr>
            <a:stCxn id="43" idx="2"/>
          </p:cNvCxnSpPr>
          <p:nvPr/>
        </p:nvCxnSpPr>
        <p:spPr>
          <a:xfrm flipH="1">
            <a:off x="2058076" y="2198132"/>
            <a:ext cx="1882772" cy="946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321472" y="488846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&lt;id,3&gt;</a:t>
            </a:r>
            <a:endParaRPr lang="en-US" dirty="0"/>
          </a:p>
        </p:txBody>
      </p:sp>
      <p:cxnSp>
        <p:nvCxnSpPr>
          <p:cNvPr id="46" name="Straight Connector 45"/>
          <p:cNvCxnSpPr>
            <a:stCxn id="51" idx="2"/>
            <a:endCxn id="45" idx="0"/>
          </p:cNvCxnSpPr>
          <p:nvPr/>
        </p:nvCxnSpPr>
        <p:spPr>
          <a:xfrm flipH="1">
            <a:off x="5703148" y="4134080"/>
            <a:ext cx="520356" cy="754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67200" y="376474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&lt;id,2&gt;</a:t>
            </a:r>
            <a:endParaRPr lang="en-US" dirty="0"/>
          </a:p>
        </p:txBody>
      </p:sp>
      <p:cxnSp>
        <p:nvCxnSpPr>
          <p:cNvPr id="48" name="Straight Connector 47"/>
          <p:cNvCxnSpPr>
            <a:stCxn id="43" idx="2"/>
            <a:endCxn id="49" idx="0"/>
          </p:cNvCxnSpPr>
          <p:nvPr/>
        </p:nvCxnSpPr>
        <p:spPr>
          <a:xfrm>
            <a:off x="3940848" y="2198132"/>
            <a:ext cx="1443563" cy="316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32767" y="25146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50" name="Straight Connector 49"/>
          <p:cNvCxnSpPr>
            <a:stCxn id="49" idx="2"/>
            <a:endCxn id="47" idx="0"/>
          </p:cNvCxnSpPr>
          <p:nvPr/>
        </p:nvCxnSpPr>
        <p:spPr>
          <a:xfrm flipH="1">
            <a:off x="4656089" y="2883932"/>
            <a:ext cx="728322" cy="880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69455" y="376474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52" name="Straight Connector 51"/>
          <p:cNvCxnSpPr>
            <a:stCxn id="55" idx="2"/>
            <a:endCxn id="42" idx="0"/>
          </p:cNvCxnSpPr>
          <p:nvPr/>
        </p:nvCxnSpPr>
        <p:spPr>
          <a:xfrm>
            <a:off x="7070234" y="4800600"/>
            <a:ext cx="5863" cy="240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9" idx="2"/>
            <a:endCxn id="51" idx="0"/>
          </p:cNvCxnSpPr>
          <p:nvPr/>
        </p:nvCxnSpPr>
        <p:spPr>
          <a:xfrm>
            <a:off x="5384411" y="2883932"/>
            <a:ext cx="839093" cy="880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676400" y="314481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&lt;id,1&gt;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526655" y="443126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inttofloat</a:t>
            </a:r>
            <a:endParaRPr lang="en-US" dirty="0"/>
          </a:p>
        </p:txBody>
      </p:sp>
      <p:cxnSp>
        <p:nvCxnSpPr>
          <p:cNvPr id="57" name="Straight Connector 56"/>
          <p:cNvCxnSpPr>
            <a:stCxn id="51" idx="2"/>
            <a:endCxn id="55" idx="0"/>
          </p:cNvCxnSpPr>
          <p:nvPr/>
        </p:nvCxnSpPr>
        <p:spPr>
          <a:xfrm>
            <a:off x="6223504" y="4134080"/>
            <a:ext cx="846730" cy="297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9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inside a compiler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Syntax </a:t>
            </a: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Sem.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Inter.</a:t>
            </a:r>
            <a:br>
              <a:rPr lang="en-US" sz="1200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Rep</a:t>
            </a: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.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 Gen.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638800" y="1580046"/>
            <a:ext cx="0" cy="443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3599" y="2500745"/>
            <a:ext cx="2803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t1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inttofloat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(60)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t2 = id3 * t1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t3 = id2 + t2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id1 = t3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90189" y="1482318"/>
            <a:ext cx="1488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Intermediate</a:t>
            </a:r>
            <a:br>
              <a:rPr lang="en-US" sz="1600" dirty="0" smtClean="0"/>
            </a:br>
            <a:r>
              <a:rPr lang="en-US" sz="1600" dirty="0" smtClean="0"/>
              <a:t>Representation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4495800" y="51054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463535" y="1552803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43" name="Straight Connector 42"/>
          <p:cNvCxnSpPr>
            <a:stCxn id="42" idx="2"/>
            <a:endCxn id="53" idx="0"/>
          </p:cNvCxnSpPr>
          <p:nvPr/>
        </p:nvCxnSpPr>
        <p:spPr>
          <a:xfrm flipH="1">
            <a:off x="1296076" y="1922135"/>
            <a:ext cx="1319103" cy="1823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67000" y="504086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&lt;id,3&gt;</a:t>
            </a:r>
            <a:endParaRPr lang="en-US" dirty="0"/>
          </a:p>
        </p:txBody>
      </p:sp>
      <p:cxnSp>
        <p:nvCxnSpPr>
          <p:cNvPr id="45" name="Straight Connector 44"/>
          <p:cNvCxnSpPr>
            <a:stCxn id="50" idx="2"/>
            <a:endCxn id="44" idx="0"/>
          </p:cNvCxnSpPr>
          <p:nvPr/>
        </p:nvCxnSpPr>
        <p:spPr>
          <a:xfrm flipH="1">
            <a:off x="3048676" y="4134080"/>
            <a:ext cx="965028" cy="906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57400" y="376474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&lt;id,2&gt;</a:t>
            </a:r>
            <a:endParaRPr lang="en-US" dirty="0"/>
          </a:p>
        </p:txBody>
      </p:sp>
      <p:cxnSp>
        <p:nvCxnSpPr>
          <p:cNvPr id="47" name="Straight Connector 46"/>
          <p:cNvCxnSpPr>
            <a:stCxn id="42" idx="2"/>
            <a:endCxn id="48" idx="0"/>
          </p:cNvCxnSpPr>
          <p:nvPr/>
        </p:nvCxnSpPr>
        <p:spPr>
          <a:xfrm>
            <a:off x="2615179" y="1922135"/>
            <a:ext cx="559432" cy="592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022967" y="25146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49" name="Straight Connector 48"/>
          <p:cNvCxnSpPr>
            <a:stCxn id="48" idx="2"/>
            <a:endCxn id="46" idx="0"/>
          </p:cNvCxnSpPr>
          <p:nvPr/>
        </p:nvCxnSpPr>
        <p:spPr>
          <a:xfrm flipH="1">
            <a:off x="2446289" y="2883932"/>
            <a:ext cx="728322" cy="880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859655" y="376474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cxnSp>
        <p:nvCxnSpPr>
          <p:cNvPr id="51" name="Straight Connector 50"/>
          <p:cNvCxnSpPr>
            <a:stCxn id="54" idx="2"/>
            <a:endCxn id="41" idx="0"/>
          </p:cNvCxnSpPr>
          <p:nvPr/>
        </p:nvCxnSpPr>
        <p:spPr>
          <a:xfrm>
            <a:off x="4409422" y="4800600"/>
            <a:ext cx="298936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8" idx="2"/>
            <a:endCxn id="50" idx="0"/>
          </p:cNvCxnSpPr>
          <p:nvPr/>
        </p:nvCxnSpPr>
        <p:spPr>
          <a:xfrm>
            <a:off x="3174611" y="2883932"/>
            <a:ext cx="839093" cy="880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14400" y="374546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&lt;id,1&gt;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865843" y="443126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inttofloat</a:t>
            </a:r>
            <a:endParaRPr lang="en-US" dirty="0"/>
          </a:p>
        </p:txBody>
      </p:sp>
      <p:cxnSp>
        <p:nvCxnSpPr>
          <p:cNvPr id="55" name="Straight Connector 54"/>
          <p:cNvCxnSpPr>
            <a:stCxn id="50" idx="2"/>
            <a:endCxn id="54" idx="0"/>
          </p:cNvCxnSpPr>
          <p:nvPr/>
        </p:nvCxnSpPr>
        <p:spPr>
          <a:xfrm>
            <a:off x="4013704" y="4134080"/>
            <a:ext cx="395718" cy="297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inside a compiler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Code Gen.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Syntax </a:t>
            </a: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Sem.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17840" y="2067093"/>
            <a:ext cx="1488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Intermediate</a:t>
            </a:r>
            <a:br>
              <a:rPr lang="en-US" sz="1600" dirty="0" smtClean="0"/>
            </a:br>
            <a:r>
              <a:rPr lang="en-US" sz="1600" dirty="0" smtClean="0"/>
              <a:t>Representation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6763046" y="2098148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Optimized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067093"/>
            <a:ext cx="3520524" cy="31907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t1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inttofloat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(60)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t2 = id3 * t1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t3 = id2 + t2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id1 = t3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4519513" y="2098148"/>
            <a:ext cx="3520524" cy="31907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t1 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id3 * 60.0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id1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id2 + t1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inside a compiler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Code Gen.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Syntax </a:t>
            </a: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Sem.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72046" y="2098148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Optimized</a:t>
            </a:r>
            <a:endParaRPr lang="en-US" sz="1600" dirty="0"/>
          </a:p>
        </p:txBody>
      </p:sp>
      <p:sp>
        <p:nvSpPr>
          <p:cNvPr id="51" name="Rounded Rectangle 50"/>
          <p:cNvSpPr/>
          <p:nvPr/>
        </p:nvSpPr>
        <p:spPr>
          <a:xfrm>
            <a:off x="441876" y="2098148"/>
            <a:ext cx="3520524" cy="31907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t1 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id3 * 60.0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id1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id2 + t1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0770" y="2102742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Code Gen</a:t>
            </a:r>
            <a:endParaRPr 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4800600" y="2102742"/>
            <a:ext cx="3520524" cy="31907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LDF R2, id3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MULF R2, R2, #60.0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LDF R1, id2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ADDF R1,R1,R2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STF id1,R1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Runtime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3AC: expressions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68868"/>
              </p:ext>
            </p:extLst>
          </p:nvPr>
        </p:nvGraphicFramePr>
        <p:xfrm>
          <a:off x="304800" y="1981200"/>
          <a:ext cx="8626031" cy="3672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0805"/>
                <a:gridCol w="72652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 </a:t>
                      </a:r>
                      <a:r>
                        <a:rPr lang="en-US" dirty="0" smtClean="0">
                          <a:sym typeface="Math C"/>
                        </a:rPr>
                        <a:t></a:t>
                      </a:r>
                      <a:r>
                        <a:rPr lang="en-US" baseline="0" dirty="0" smtClean="0">
                          <a:sym typeface="Math C"/>
                        </a:rPr>
                        <a:t> id :=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S.code</a:t>
                      </a:r>
                      <a:r>
                        <a:rPr lang="en-US" dirty="0" smtClean="0"/>
                        <a:t> := E. code || gen(</a:t>
                      </a:r>
                      <a:r>
                        <a:rPr lang="en-US" dirty="0" err="1" smtClean="0"/>
                        <a:t>id.var</a:t>
                      </a:r>
                      <a:r>
                        <a:rPr lang="en-US" dirty="0" smtClean="0"/>
                        <a:t> ‘:=‘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 +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E.var</a:t>
                      </a:r>
                      <a:r>
                        <a:rPr lang="en-US" baseline="0" dirty="0" smtClean="0"/>
                        <a:t> :=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</a:p>
                    <a:p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= E1.code || E2.code || gen(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E1.var ‘+’ E2.var)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 *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E.var</a:t>
                      </a:r>
                      <a:r>
                        <a:rPr lang="en-US" baseline="0" dirty="0" smtClean="0"/>
                        <a:t> :=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</a:p>
                    <a:p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= E1.code || E2.code || gen(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E1.var ‘*’ E2.var)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- 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E.var</a:t>
                      </a:r>
                      <a:r>
                        <a:rPr lang="en-US" baseline="0" dirty="0" smtClean="0"/>
                        <a:t> :=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</a:p>
                    <a:p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= E1.code || gen(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‘</a:t>
                      </a:r>
                      <a:r>
                        <a:rPr lang="en-US" baseline="0" dirty="0" err="1" smtClean="0"/>
                        <a:t>uminu</a:t>
                      </a:r>
                      <a:r>
                        <a:rPr lang="en-US" baseline="0" dirty="0" smtClean="0"/>
                        <a:t>’ E1.var)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(E1)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E.var</a:t>
                      </a:r>
                      <a:r>
                        <a:rPr lang="en-US" baseline="0" dirty="0" smtClean="0"/>
                        <a:t> := E1.var</a:t>
                      </a:r>
                    </a:p>
                    <a:p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= ‘(‘ || E1.code || ‘)’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E.var</a:t>
                      </a:r>
                      <a:r>
                        <a:rPr lang="en-US" baseline="0" dirty="0" smtClean="0"/>
                        <a:t> := </a:t>
                      </a:r>
                      <a:r>
                        <a:rPr lang="en-US" baseline="0" dirty="0" err="1" smtClean="0"/>
                        <a:t>id.var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= ‘’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6096000"/>
            <a:ext cx="667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(we use || to denote concatenation of intermediate code fragments)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57903" y="1750874"/>
            <a:ext cx="8382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assign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41768" y="2512874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95700" y="2322374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+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15742" y="3957251"/>
            <a:ext cx="435576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*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5579" y="498732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b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51318" y="4945101"/>
            <a:ext cx="997986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dk1"/>
                </a:solidFill>
              </a:rPr>
              <a:t>uminus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34514" y="563502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c</a:t>
            </a:r>
          </a:p>
        </p:txBody>
      </p:sp>
      <p:cxnSp>
        <p:nvCxnSpPr>
          <p:cNvPr id="13" name="Straight Arrow Connector 12"/>
          <p:cNvCxnSpPr>
            <a:stCxn id="9" idx="2"/>
            <a:endCxn id="10" idx="0"/>
          </p:cNvCxnSpPr>
          <p:nvPr/>
        </p:nvCxnSpPr>
        <p:spPr>
          <a:xfrm flipH="1">
            <a:off x="1035129" y="4338251"/>
            <a:ext cx="698401" cy="649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11" idx="0"/>
          </p:cNvCxnSpPr>
          <p:nvPr/>
        </p:nvCxnSpPr>
        <p:spPr>
          <a:xfrm>
            <a:off x="1733530" y="4338251"/>
            <a:ext cx="716781" cy="60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  <a:endCxn id="12" idx="0"/>
          </p:cNvCxnSpPr>
          <p:nvPr/>
        </p:nvCxnSpPr>
        <p:spPr>
          <a:xfrm flipH="1">
            <a:off x="2444064" y="5326101"/>
            <a:ext cx="6247" cy="308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 flipH="1">
            <a:off x="1951318" y="2131874"/>
            <a:ext cx="825685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8" idx="0"/>
          </p:cNvCxnSpPr>
          <p:nvPr/>
        </p:nvCxnSpPr>
        <p:spPr>
          <a:xfrm>
            <a:off x="2777003" y="2131874"/>
            <a:ext cx="1128247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9" idx="0"/>
          </p:cNvCxnSpPr>
          <p:nvPr/>
        </p:nvCxnSpPr>
        <p:spPr>
          <a:xfrm flipH="1">
            <a:off x="1733530" y="2703374"/>
            <a:ext cx="2171720" cy="1253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176563" y="3957251"/>
            <a:ext cx="435576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*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86400" y="498732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b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12139" y="4945101"/>
            <a:ext cx="997986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dk1"/>
                </a:solidFill>
              </a:rPr>
              <a:t>uminus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19690" y="563502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c</a:t>
            </a:r>
          </a:p>
        </p:txBody>
      </p:sp>
      <p:cxnSp>
        <p:nvCxnSpPr>
          <p:cNvPr id="23" name="Straight Arrow Connector 22"/>
          <p:cNvCxnSpPr>
            <a:stCxn id="19" idx="2"/>
            <a:endCxn id="20" idx="0"/>
          </p:cNvCxnSpPr>
          <p:nvPr/>
        </p:nvCxnSpPr>
        <p:spPr>
          <a:xfrm flipH="1">
            <a:off x="5695950" y="4338251"/>
            <a:ext cx="698401" cy="649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2"/>
            <a:endCxn id="21" idx="0"/>
          </p:cNvCxnSpPr>
          <p:nvPr/>
        </p:nvCxnSpPr>
        <p:spPr>
          <a:xfrm>
            <a:off x="6394351" y="4338251"/>
            <a:ext cx="716781" cy="60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  <a:endCxn id="22" idx="0"/>
          </p:cNvCxnSpPr>
          <p:nvPr/>
        </p:nvCxnSpPr>
        <p:spPr>
          <a:xfrm>
            <a:off x="7111132" y="5326101"/>
            <a:ext cx="18108" cy="308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19" idx="0"/>
          </p:cNvCxnSpPr>
          <p:nvPr/>
        </p:nvCxnSpPr>
        <p:spPr>
          <a:xfrm>
            <a:off x="3905250" y="2703374"/>
            <a:ext cx="2489101" cy="1253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04800" y="1524000"/>
            <a:ext cx="8382000" cy="518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02717" y="6059269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E.var</a:t>
            </a:r>
            <a:r>
              <a:rPr lang="en-US" dirty="0" smtClean="0"/>
              <a:t> = c</a:t>
            </a:r>
          </a:p>
          <a:p>
            <a:pPr algn="ctr"/>
            <a:r>
              <a:rPr lang="en-US" dirty="0" err="1" smtClean="0"/>
              <a:t>E.code</a:t>
            </a:r>
            <a:r>
              <a:rPr lang="en-US" dirty="0" smtClean="0"/>
              <a:t> =‘’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099" y="5376787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E.var</a:t>
            </a:r>
            <a:r>
              <a:rPr lang="en-US" dirty="0" smtClean="0"/>
              <a:t> = b</a:t>
            </a:r>
          </a:p>
          <a:p>
            <a:r>
              <a:rPr lang="en-US" dirty="0" err="1"/>
              <a:t>E.code</a:t>
            </a:r>
            <a:r>
              <a:rPr lang="en-US" dirty="0"/>
              <a:t> </a:t>
            </a:r>
            <a:r>
              <a:rPr lang="en-US" dirty="0" smtClean="0"/>
              <a:t>=‘’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35793" y="3886200"/>
            <a:ext cx="1960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E.var</a:t>
            </a:r>
            <a:r>
              <a:rPr lang="en-US" dirty="0" smtClean="0"/>
              <a:t> = t2</a:t>
            </a:r>
          </a:p>
          <a:p>
            <a:r>
              <a:rPr lang="en-US" dirty="0" err="1" smtClean="0"/>
              <a:t>E.code</a:t>
            </a:r>
            <a:r>
              <a:rPr lang="en-US" dirty="0" smtClean="0"/>
              <a:t> =‘t1 = -c</a:t>
            </a:r>
            <a:br>
              <a:rPr lang="en-US" dirty="0" smtClean="0"/>
            </a:br>
            <a:r>
              <a:rPr lang="en-US" dirty="0" smtClean="0"/>
              <a:t>                   t2 = b*t1’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1253" y="4945101"/>
            <a:ext cx="168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E.var</a:t>
            </a:r>
            <a:r>
              <a:rPr lang="en-US" dirty="0" smtClean="0"/>
              <a:t> = t1</a:t>
            </a:r>
          </a:p>
          <a:p>
            <a:pPr algn="ctr"/>
            <a:r>
              <a:rPr lang="en-US" dirty="0" err="1" smtClean="0"/>
              <a:t>E.code</a:t>
            </a:r>
            <a:r>
              <a:rPr lang="en-US" dirty="0" smtClean="0"/>
              <a:t> =‘t1 = -c’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44356" y="5407747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E.var</a:t>
            </a:r>
            <a:r>
              <a:rPr lang="en-US" dirty="0" smtClean="0"/>
              <a:t> = b</a:t>
            </a:r>
          </a:p>
          <a:p>
            <a:r>
              <a:rPr lang="en-US" dirty="0" err="1"/>
              <a:t>E.code</a:t>
            </a:r>
            <a:r>
              <a:rPr lang="en-US" dirty="0"/>
              <a:t> </a:t>
            </a:r>
            <a:r>
              <a:rPr lang="en-US" dirty="0" smtClean="0"/>
              <a:t>=‘’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12139" y="6054078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E.var</a:t>
            </a:r>
            <a:r>
              <a:rPr lang="en-US" dirty="0" smtClean="0"/>
              <a:t> = c</a:t>
            </a:r>
          </a:p>
          <a:p>
            <a:pPr algn="ctr"/>
            <a:r>
              <a:rPr lang="en-US" dirty="0" err="1" smtClean="0"/>
              <a:t>E.code</a:t>
            </a:r>
            <a:r>
              <a:rPr lang="en-US" dirty="0" smtClean="0"/>
              <a:t> =‘’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06917" y="4307804"/>
            <a:ext cx="168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E.var</a:t>
            </a:r>
            <a:r>
              <a:rPr lang="en-US" dirty="0" smtClean="0"/>
              <a:t> = t3</a:t>
            </a:r>
          </a:p>
          <a:p>
            <a:pPr algn="ctr"/>
            <a:r>
              <a:rPr lang="en-US" dirty="0" err="1" smtClean="0"/>
              <a:t>E.code</a:t>
            </a:r>
            <a:r>
              <a:rPr lang="en-US" dirty="0" smtClean="0"/>
              <a:t> =‘t3 = -c’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3586" y="3293987"/>
            <a:ext cx="1960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E.var</a:t>
            </a:r>
            <a:r>
              <a:rPr lang="en-US" dirty="0" smtClean="0"/>
              <a:t> = t4</a:t>
            </a:r>
          </a:p>
          <a:p>
            <a:r>
              <a:rPr lang="en-US" dirty="0" err="1" smtClean="0"/>
              <a:t>E.code</a:t>
            </a:r>
            <a:r>
              <a:rPr lang="en-US" dirty="0" smtClean="0"/>
              <a:t> =‘t3 = -c</a:t>
            </a:r>
            <a:br>
              <a:rPr lang="en-US" dirty="0" smtClean="0"/>
            </a:br>
            <a:r>
              <a:rPr lang="en-US" dirty="0" smtClean="0"/>
              <a:t>                   t4 = b*t3’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62400" y="1674674"/>
            <a:ext cx="20890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E.var</a:t>
            </a:r>
            <a:r>
              <a:rPr lang="en-US" dirty="0" smtClean="0"/>
              <a:t> = t5</a:t>
            </a:r>
          </a:p>
          <a:p>
            <a:r>
              <a:rPr lang="en-US" dirty="0" err="1" smtClean="0"/>
              <a:t>E.code</a:t>
            </a:r>
            <a:r>
              <a:rPr lang="en-US" dirty="0" smtClean="0"/>
              <a:t> =‘t1 = -c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t2 = b*t1</a:t>
            </a:r>
          </a:p>
          <a:p>
            <a:r>
              <a:rPr lang="en-US" dirty="0" smtClean="0"/>
              <a:t>                   t3 = -c</a:t>
            </a:r>
            <a:br>
              <a:rPr lang="en-US" dirty="0" smtClean="0"/>
            </a:br>
            <a:r>
              <a:rPr lang="en-US" dirty="0" smtClean="0"/>
              <a:t>                   t4 = b*t3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t5 = </a:t>
            </a:r>
            <a:r>
              <a:rPr lang="en-US" dirty="0" smtClean="0"/>
              <a:t>t2+t4</a:t>
            </a:r>
            <a:r>
              <a:rPr lang="en-US" dirty="0" smtClean="0"/>
              <a:t>’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15205" y="990600"/>
            <a:ext cx="8382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= b*-c + b*-c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address code: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0" y="1524000"/>
            <a:ext cx="76200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int main(void) {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int i;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int b[10];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for (i = 0; i &lt; 10; ++i)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b[i] = i*i; 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3733800"/>
            <a:ext cx="7620000" cy="27343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i := 0                      ; assignment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L1: if i &gt;= 10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L2      ; conditional jump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t0 := i*i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t1 := &amp;b                ; address-of operation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t2 := t1 + i            ; t2 holds the address of b[i]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*t2 := t0               ; store through pointer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i := i + 1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L2: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5468" y="6553200"/>
            <a:ext cx="2244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(example source: </a:t>
            </a:r>
            <a:r>
              <a:rPr lang="en-US" sz="1400" dirty="0" err="1" smtClean="0"/>
              <a:t>wikipedia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07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Static Single-Assignment Form (SSA)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645440"/>
          </a:xfrm>
        </p:spPr>
        <p:txBody>
          <a:bodyPr/>
          <a:lstStyle/>
          <a:p>
            <a:r>
              <a:rPr lang="en-US" dirty="0" smtClean="0"/>
              <a:t>Every assignment writes to a distinct variable</a:t>
            </a:r>
          </a:p>
          <a:p>
            <a:r>
              <a:rPr lang="en-US" dirty="0" smtClean="0"/>
              <a:t>Every variable is </a:t>
            </a:r>
            <a:r>
              <a:rPr lang="en-US" dirty="0" smtClean="0">
                <a:solidFill>
                  <a:srgbClr val="FFFF00"/>
                </a:solidFill>
              </a:rPr>
              <a:t>only assigned once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68843" y="3878643"/>
            <a:ext cx="17526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= a + b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q = p – c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p = q * d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p = e – p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q = p + q</a:t>
            </a:r>
            <a:endParaRPr lang="en-US" sz="1600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62400" y="3895646"/>
            <a:ext cx="26670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p1 = a + b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q1 = p1 – c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p2 = q1 * d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p3 = e – p2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q2 = p3 + q1</a:t>
            </a:r>
            <a:endParaRPr lang="en-US" sz="1600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8599</TotalTime>
  <Words>3948</Words>
  <Application>Microsoft Office PowerPoint</Application>
  <PresentationFormat>On-screen Show (4:3)</PresentationFormat>
  <Paragraphs>1060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Arial</vt:lpstr>
      <vt:lpstr>Math C</vt:lpstr>
      <vt:lpstr>Courier New</vt:lpstr>
      <vt:lpstr>Math A</vt:lpstr>
      <vt:lpstr>Symbol</vt:lpstr>
      <vt:lpstr>Wingdings 2</vt:lpstr>
      <vt:lpstr>Wingdings</vt:lpstr>
      <vt:lpstr>Consolas</vt:lpstr>
      <vt:lpstr>Wingdings 3</vt:lpstr>
      <vt:lpstr>Corbel</vt:lpstr>
      <vt:lpstr>Arial Unicode MS</vt:lpstr>
      <vt:lpstr>Calibri</vt:lpstr>
      <vt:lpstr>Tahoma</vt:lpstr>
      <vt:lpstr>Metro</vt:lpstr>
      <vt:lpstr>Theory of Compilation</vt:lpstr>
      <vt:lpstr>You are here</vt:lpstr>
      <vt:lpstr>Last Week: Attribute Grammars</vt:lpstr>
      <vt:lpstr>Last Week: Three Address Code (3AC)</vt:lpstr>
      <vt:lpstr>Last Week: Creating 3AC</vt:lpstr>
      <vt:lpstr>Creating 3AC: expressions </vt:lpstr>
      <vt:lpstr>example</vt:lpstr>
      <vt:lpstr>Three address code: example</vt:lpstr>
      <vt:lpstr>Static Single-Assignment Form (SSA)</vt:lpstr>
      <vt:lpstr>SSA</vt:lpstr>
      <vt:lpstr>SSA why should we care?</vt:lpstr>
      <vt:lpstr>Creating 3AC: control statements</vt:lpstr>
      <vt:lpstr>Creating 3AC: control statements</vt:lpstr>
      <vt:lpstr>Allocating Memory</vt:lpstr>
      <vt:lpstr>Allocating Memory</vt:lpstr>
      <vt:lpstr>Allocating Memory</vt:lpstr>
      <vt:lpstr>Adjusting to bottom-up</vt:lpstr>
      <vt:lpstr>Generating IR code</vt:lpstr>
      <vt:lpstr>Expressions and assignments</vt:lpstr>
      <vt:lpstr>Boolean Expressions</vt:lpstr>
      <vt:lpstr>Boolean expressions via jumps</vt:lpstr>
      <vt:lpstr>Example</vt:lpstr>
      <vt:lpstr>Short circuit evaluation</vt:lpstr>
      <vt:lpstr>example</vt:lpstr>
      <vt:lpstr>More examples</vt:lpstr>
      <vt:lpstr>Control Structures</vt:lpstr>
      <vt:lpstr>Control Structures: next</vt:lpstr>
      <vt:lpstr>Control Structures: conditional</vt:lpstr>
      <vt:lpstr>Control Structures: conditional</vt:lpstr>
      <vt:lpstr>Control Structures: conditional</vt:lpstr>
      <vt:lpstr>Boolean expressions</vt:lpstr>
      <vt:lpstr>Boolean expressions</vt:lpstr>
      <vt:lpstr>Example</vt:lpstr>
      <vt:lpstr>Computing labels</vt:lpstr>
      <vt:lpstr>Backpatching</vt:lpstr>
      <vt:lpstr>Backpatching</vt:lpstr>
      <vt:lpstr>Backpatching</vt:lpstr>
      <vt:lpstr>Backpatching Boolean expressions</vt:lpstr>
      <vt:lpstr>Marker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Backpatching for statements</vt:lpstr>
      <vt:lpstr>Procedures</vt:lpstr>
      <vt:lpstr>Procedures</vt:lpstr>
      <vt:lpstr>Summary</vt:lpstr>
      <vt:lpstr>Recap</vt:lpstr>
      <vt:lpstr>Journey inside a compiler</vt:lpstr>
      <vt:lpstr>Journey inside a compiler</vt:lpstr>
      <vt:lpstr>Journey inside a compiler</vt:lpstr>
      <vt:lpstr>Journey inside a compiler</vt:lpstr>
      <vt:lpstr>Journey inside a compiler</vt:lpstr>
      <vt:lpstr>Journey inside a compiler</vt:lpstr>
      <vt:lpstr>Next time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</dc:title>
  <dc:creator>yahave</dc:creator>
  <cp:lastModifiedBy>yahave</cp:lastModifiedBy>
  <cp:revision>766</cp:revision>
  <cp:lastPrinted>2011-03-07T09:23:23Z</cp:lastPrinted>
  <dcterms:created xsi:type="dcterms:W3CDTF">2006-08-16T00:00:00Z</dcterms:created>
  <dcterms:modified xsi:type="dcterms:W3CDTF">2011-04-22T13:04:18Z</dcterms:modified>
</cp:coreProperties>
</file>