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365" r:id="rId3"/>
    <p:sldId id="570" r:id="rId4"/>
    <p:sldId id="571" r:id="rId5"/>
    <p:sldId id="601" r:id="rId6"/>
    <p:sldId id="568" r:id="rId7"/>
    <p:sldId id="502" r:id="rId8"/>
    <p:sldId id="503" r:id="rId9"/>
    <p:sldId id="504" r:id="rId10"/>
    <p:sldId id="505" r:id="rId11"/>
    <p:sldId id="512" r:id="rId12"/>
    <p:sldId id="507" r:id="rId13"/>
    <p:sldId id="511" r:id="rId14"/>
    <p:sldId id="510" r:id="rId15"/>
    <p:sldId id="513" r:id="rId16"/>
    <p:sldId id="515" r:id="rId17"/>
    <p:sldId id="516" r:id="rId18"/>
    <p:sldId id="518" r:id="rId19"/>
    <p:sldId id="517" r:id="rId20"/>
    <p:sldId id="519" r:id="rId21"/>
    <p:sldId id="508" r:id="rId22"/>
    <p:sldId id="509" r:id="rId23"/>
    <p:sldId id="520" r:id="rId24"/>
    <p:sldId id="521" r:id="rId25"/>
    <p:sldId id="522" r:id="rId26"/>
    <p:sldId id="530" r:id="rId27"/>
    <p:sldId id="603" r:id="rId28"/>
    <p:sldId id="602" r:id="rId29"/>
    <p:sldId id="531" r:id="rId30"/>
    <p:sldId id="573" r:id="rId31"/>
    <p:sldId id="572" r:id="rId32"/>
    <p:sldId id="574" r:id="rId33"/>
    <p:sldId id="575" r:id="rId34"/>
    <p:sldId id="576" r:id="rId35"/>
    <p:sldId id="578" r:id="rId36"/>
    <p:sldId id="579" r:id="rId37"/>
    <p:sldId id="593" r:id="rId38"/>
    <p:sldId id="577" r:id="rId39"/>
    <p:sldId id="580" r:id="rId40"/>
    <p:sldId id="581" r:id="rId41"/>
    <p:sldId id="582" r:id="rId42"/>
    <p:sldId id="604" r:id="rId43"/>
    <p:sldId id="583" r:id="rId44"/>
    <p:sldId id="584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4" r:id="rId54"/>
    <p:sldId id="595" r:id="rId55"/>
    <p:sldId id="596" r:id="rId56"/>
    <p:sldId id="597" r:id="rId57"/>
    <p:sldId id="598" r:id="rId58"/>
    <p:sldId id="599" r:id="rId59"/>
    <p:sldId id="600" r:id="rId60"/>
    <p:sldId id="542" r:id="rId61"/>
  </p:sldIdLst>
  <p:sldSz cx="9144000" cy="6858000" type="screen4x3"/>
  <p:notesSz cx="7315200" cy="9601200"/>
  <p:embeddedFontLst>
    <p:embeddedFont>
      <p:font typeface="Math B" pitchFamily="2" charset="2"/>
      <p:regular r:id="rId64"/>
    </p:embeddedFont>
    <p:embeddedFont>
      <p:font typeface="Calibri" pitchFamily="34" charset="0"/>
      <p:regular r:id="rId65"/>
      <p:bold r:id="rId66"/>
      <p:italic r:id="rId67"/>
      <p:boldItalic r:id="rId68"/>
    </p:embeddedFont>
    <p:embeddedFont>
      <p:font typeface="Math C" pitchFamily="2" charset="2"/>
      <p:regular r:id="rId69"/>
    </p:embeddedFont>
    <p:embeddedFont>
      <p:font typeface="Tahoma" pitchFamily="34" charset="0"/>
      <p:regular r:id="rId70"/>
      <p:bold r:id="rId71"/>
    </p:embeddedFont>
    <p:embeddedFont>
      <p:font typeface="Wingdings 2" pitchFamily="18" charset="2"/>
      <p:regular r:id="rId72"/>
    </p:embeddedFont>
    <p:embeddedFont>
      <p:font typeface="Consolas" pitchFamily="49" charset="0"/>
      <p:regular r:id="rId73"/>
      <p:bold r:id="rId74"/>
      <p:italic r:id="rId75"/>
      <p:boldItalic r:id="rId76"/>
    </p:embeddedFont>
    <p:embeddedFont>
      <p:font typeface="Wingdings 3" pitchFamily="18" charset="2"/>
      <p:regular r:id="rId77"/>
    </p:embeddedFont>
    <p:embeddedFont>
      <p:font typeface="Corbel" pitchFamily="34" charset="0"/>
      <p:regular r:id="rId78"/>
      <p:bold r:id="rId79"/>
      <p:italic r:id="rId80"/>
      <p:boldItalic r:id="rId81"/>
    </p:embeddedFont>
    <p:embeddedFont>
      <p:font typeface="Miriam" pitchFamily="34" charset="-79"/>
      <p:regular r:id="rId82"/>
    </p:embeddedFont>
    <p:embeddedFont>
      <p:font typeface="Arial Unicode MS" pitchFamily="34" charset="-128"/>
      <p:regular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65"/>
            <p14:sldId id="570"/>
            <p14:sldId id="571"/>
            <p14:sldId id="601"/>
            <p14:sldId id="568"/>
            <p14:sldId id="502"/>
            <p14:sldId id="503"/>
            <p14:sldId id="504"/>
            <p14:sldId id="505"/>
            <p14:sldId id="512"/>
            <p14:sldId id="507"/>
            <p14:sldId id="511"/>
            <p14:sldId id="510"/>
            <p14:sldId id="513"/>
            <p14:sldId id="515"/>
            <p14:sldId id="516"/>
            <p14:sldId id="518"/>
            <p14:sldId id="517"/>
            <p14:sldId id="519"/>
            <p14:sldId id="508"/>
            <p14:sldId id="509"/>
            <p14:sldId id="520"/>
            <p14:sldId id="521"/>
            <p14:sldId id="522"/>
            <p14:sldId id="530"/>
            <p14:sldId id="603"/>
            <p14:sldId id="602"/>
            <p14:sldId id="531"/>
            <p14:sldId id="573"/>
            <p14:sldId id="572"/>
            <p14:sldId id="574"/>
            <p14:sldId id="575"/>
            <p14:sldId id="576"/>
            <p14:sldId id="578"/>
            <p14:sldId id="579"/>
            <p14:sldId id="593"/>
            <p14:sldId id="577"/>
            <p14:sldId id="580"/>
            <p14:sldId id="581"/>
            <p14:sldId id="582"/>
            <p14:sldId id="604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4"/>
            <p14:sldId id="595"/>
            <p14:sldId id="596"/>
            <p14:sldId id="597"/>
            <p14:sldId id="598"/>
            <p14:sldId id="599"/>
            <p14:sldId id="600"/>
            <p14:sldId id="5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18" autoAdjust="0"/>
    <p:restoredTop sz="94711" autoAdjust="0"/>
  </p:normalViewPr>
  <p:slideViewPr>
    <p:cSldViewPr>
      <p:cViewPr varScale="1">
        <p:scale>
          <a:sx n="126" d="100"/>
          <a:sy n="126" d="100"/>
        </p:scale>
        <p:origin x="-96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9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font" Target="fonts/font18.fntdata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04-Apr-11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04-Apr-11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04-Apr-11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04-Apr-11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04-Apr-11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04-Apr-11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04-Apr-11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04-Apr-11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04-Apr-11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04-Apr-11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04-Apr-11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04-Apr-11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04-Apr-11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04-Apr-11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467600" cy="1508760"/>
          </a:xfrm>
        </p:spPr>
        <p:txBody>
          <a:bodyPr/>
          <a:lstStyle/>
          <a:p>
            <a:r>
              <a:rPr lang="en-US" dirty="0" smtClean="0"/>
              <a:t>Lecture 07 – attribute grammars + intro to 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81955"/>
              </p:ext>
            </p:extLst>
          </p:nvPr>
        </p:nvGraphicFramePr>
        <p:xfrm>
          <a:off x="5181600" y="3049259"/>
          <a:ext cx="3637788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2705"/>
                <a:gridCol w="23150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T L</a:t>
                      </a:r>
                      <a:r>
                        <a:rPr lang="en-US" baseline="0" dirty="0" smtClean="0">
                          <a:sym typeface="Math C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L.in = </a:t>
                      </a:r>
                      <a:r>
                        <a:rPr lang="en-US" dirty="0" err="1" smtClean="0"/>
                        <a:t>T.type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</a:t>
                      </a:r>
                      <a:r>
                        <a:rPr lang="en-US" dirty="0" err="1" smtClean="0">
                          <a:sym typeface="Math C"/>
                        </a:rPr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integer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float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L1,</a:t>
                      </a:r>
                      <a:r>
                        <a:rPr lang="en-US" baseline="0" dirty="0" smtClean="0">
                          <a:sym typeface="Math C"/>
                        </a:rPr>
                        <a:t> 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L1.in = L.in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381000" y="2362200"/>
            <a:ext cx="41148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619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6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4"/>
            <a:endCxn id="32" idx="0"/>
          </p:cNvCxnSpPr>
          <p:nvPr/>
        </p:nvCxnSpPr>
        <p:spPr>
          <a:xfrm flipH="1">
            <a:off x="1102425" y="2954144"/>
            <a:ext cx="12023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2" idx="4"/>
            <a:endCxn id="24" idx="0"/>
          </p:cNvCxnSpPr>
          <p:nvPr/>
        </p:nvCxnSpPr>
        <p:spPr>
          <a:xfrm>
            <a:off x="1102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480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4384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5052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27" idx="4"/>
            <a:endCxn id="28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4"/>
            <a:endCxn id="29" idx="0"/>
          </p:cNvCxnSpPr>
          <p:nvPr/>
        </p:nvCxnSpPr>
        <p:spPr>
          <a:xfrm>
            <a:off x="3450099" y="3962400"/>
            <a:ext cx="39800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09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23" idx="4"/>
            <a:endCxn id="27" idx="0"/>
          </p:cNvCxnSpPr>
          <p:nvPr/>
        </p:nvCxnSpPr>
        <p:spPr>
          <a:xfrm>
            <a:off x="23048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8001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28" idx="4"/>
            <a:endCxn id="34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895600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37" name="Straight Arrow Connector 36"/>
          <p:cNvCxnSpPr>
            <a:stCxn id="28" idx="4"/>
            <a:endCxn id="36" idx="0"/>
          </p:cNvCxnSpPr>
          <p:nvPr/>
        </p:nvCxnSpPr>
        <p:spPr>
          <a:xfrm>
            <a:off x="2781300" y="4876800"/>
            <a:ext cx="457200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286000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34" idx="4"/>
            <a:endCxn id="38" idx="0"/>
          </p:cNvCxnSpPr>
          <p:nvPr/>
        </p:nvCxnSpPr>
        <p:spPr>
          <a:xfrm>
            <a:off x="2143048" y="5823160"/>
            <a:ext cx="485852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73727" y="318690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352800" y="315352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48760" y="41264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20062" y="504484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the AST</a:t>
            </a:r>
          </a:p>
          <a:p>
            <a:r>
              <a:rPr lang="en-US" dirty="0" smtClean="0"/>
              <a:t>Fill attributes of terminals with values derived from their representation</a:t>
            </a:r>
          </a:p>
          <a:p>
            <a:r>
              <a:rPr lang="en-US" dirty="0" smtClean="0"/>
              <a:t>Execute evaluation rules of the nodes to assign values until no new values can be assigned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 the right order</a:t>
            </a:r>
            <a:r>
              <a:rPr lang="en-US" dirty="0" smtClean="0"/>
              <a:t> such that </a:t>
            </a:r>
          </a:p>
          <a:p>
            <a:pPr lvl="2"/>
            <a:r>
              <a:rPr lang="en-US" dirty="0" smtClean="0"/>
              <a:t>No attribute value is used before its available</a:t>
            </a:r>
          </a:p>
          <a:p>
            <a:pPr lvl="2"/>
            <a:r>
              <a:rPr lang="en-US" dirty="0" smtClean="0"/>
              <a:t>Each attribute will get a value only once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semantic equation a = b1,…,</a:t>
            </a:r>
            <a:r>
              <a:rPr lang="en-US" dirty="0" err="1" smtClean="0"/>
              <a:t>bm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requires computation of b1,…,</a:t>
            </a:r>
            <a:r>
              <a:rPr lang="en-US" dirty="0" err="1" smtClean="0"/>
              <a:t>bm</a:t>
            </a:r>
            <a:r>
              <a:rPr lang="en-US" dirty="0" smtClean="0"/>
              <a:t> to determine the value of a</a:t>
            </a:r>
          </a:p>
          <a:p>
            <a:endParaRPr lang="en-US" dirty="0" smtClean="0"/>
          </a:p>
          <a:p>
            <a:r>
              <a:rPr lang="en-US" dirty="0" smtClean="0"/>
              <a:t>The value of a depends on </a:t>
            </a:r>
            <a:r>
              <a:rPr lang="en-US" dirty="0"/>
              <a:t>b1,…,</a:t>
            </a:r>
            <a:r>
              <a:rPr lang="en-US" dirty="0" err="1" smtClean="0"/>
              <a:t>bm</a:t>
            </a:r>
            <a:endParaRPr lang="en-US" dirty="0" smtClean="0"/>
          </a:p>
          <a:p>
            <a:pPr lvl="1"/>
            <a:r>
              <a:rPr lang="en-US" dirty="0" smtClean="0"/>
              <a:t>We write a </a:t>
            </a:r>
            <a:r>
              <a:rPr lang="en-US" dirty="0" smtClean="0">
                <a:sym typeface="Math C"/>
              </a:rPr>
              <a:t> </a:t>
            </a:r>
            <a:r>
              <a:rPr lang="en-US" dirty="0" smtClean="0"/>
              <a:t>bi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950240"/>
          </a:xfrm>
        </p:spPr>
        <p:txBody>
          <a:bodyPr/>
          <a:lstStyle/>
          <a:p>
            <a:r>
              <a:rPr lang="en-US" dirty="0" smtClean="0"/>
              <a:t>Cycle in the dependence graph</a:t>
            </a:r>
          </a:p>
          <a:p>
            <a:r>
              <a:rPr lang="en-US" dirty="0" smtClean="0"/>
              <a:t>May not be able to compute attribute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8327" y="4894456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4"/>
            <a:endCxn id="6" idx="0"/>
          </p:cNvCxnSpPr>
          <p:nvPr/>
        </p:nvCxnSpPr>
        <p:spPr>
          <a:xfrm>
            <a:off x="1864425" y="4361056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71600" y="3921512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294908"/>
            <a:ext cx="121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E.S = </a:t>
            </a:r>
            <a:r>
              <a:rPr lang="en-US" dirty="0" err="1" smtClean="0"/>
              <a:t>T.i</a:t>
            </a:r>
            <a:endParaRPr lang="en-US" dirty="0" smtClean="0"/>
          </a:p>
          <a:p>
            <a:r>
              <a:rPr lang="en-US" dirty="0" err="1" smtClean="0"/>
              <a:t>T.i</a:t>
            </a:r>
            <a:r>
              <a:rPr lang="en-US" dirty="0" smtClean="0"/>
              <a:t> = E.s + 1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41927" y="4894456"/>
            <a:ext cx="7620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T.i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05200" y="3921512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E.s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914400" y="3505200"/>
            <a:ext cx="17907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0" y="3542037"/>
            <a:ext cx="17145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0" y="59436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09986" y="5943600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Dependence </a:t>
            </a:r>
            <a:br>
              <a:rPr lang="en-US" dirty="0" smtClean="0"/>
            </a:br>
            <a:r>
              <a:rPr lang="en-US" dirty="0" smtClean="0"/>
              <a:t>graph</a:t>
            </a:r>
            <a:endParaRPr lang="en-US" dirty="0"/>
          </a:p>
        </p:txBody>
      </p:sp>
      <p:cxnSp>
        <p:nvCxnSpPr>
          <p:cNvPr id="20" name="Curved Connector 19"/>
          <p:cNvCxnSpPr>
            <a:stCxn id="12" idx="2"/>
            <a:endCxn id="10" idx="2"/>
          </p:cNvCxnSpPr>
          <p:nvPr/>
        </p:nvCxnSpPr>
        <p:spPr>
          <a:xfrm rot="10800000" flipH="1" flipV="1">
            <a:off x="3505199" y="4141284"/>
            <a:ext cx="36727" cy="972944"/>
          </a:xfrm>
          <a:prstGeom prst="curvedConnector3">
            <a:avLst>
              <a:gd name="adj1" fmla="val -62243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0" idx="6"/>
            <a:endCxn id="12" idx="6"/>
          </p:cNvCxnSpPr>
          <p:nvPr/>
        </p:nvCxnSpPr>
        <p:spPr>
          <a:xfrm flipV="1">
            <a:off x="4303927" y="4141284"/>
            <a:ext cx="12700" cy="972944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the AST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Build dependency graph</a:t>
            </a:r>
          </a:p>
          <a:p>
            <a:r>
              <a:rPr lang="en-US" dirty="0" smtClean="0"/>
              <a:t>Compute evaluation order using topological ordering</a:t>
            </a:r>
          </a:p>
          <a:p>
            <a:r>
              <a:rPr lang="en-US" dirty="0" smtClean="0"/>
              <a:t>Execute </a:t>
            </a:r>
            <a:r>
              <a:rPr lang="en-US" dirty="0"/>
              <a:t>evaluation rules </a:t>
            </a:r>
            <a:r>
              <a:rPr lang="en-US" dirty="0" smtClean="0">
                <a:solidFill>
                  <a:srgbClr val="FFFF00"/>
                </a:solidFill>
              </a:rPr>
              <a:t>based on topological ordering</a:t>
            </a:r>
          </a:p>
          <a:p>
            <a:endParaRPr lang="en-US" dirty="0"/>
          </a:p>
          <a:p>
            <a:r>
              <a:rPr lang="en-US" dirty="0" smtClean="0"/>
              <a:t>Works as long as there are no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Dependency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semantic equations take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attr1 = func1(attr1.1, attr1.2,…)</a:t>
            </a:r>
            <a:br>
              <a:rPr lang="en-US" dirty="0" smtClean="0"/>
            </a:br>
            <a:r>
              <a:rPr lang="en-US" dirty="0" smtClean="0"/>
              <a:t>attr2 </a:t>
            </a:r>
            <a:r>
              <a:rPr lang="en-US" dirty="0"/>
              <a:t>= </a:t>
            </a:r>
            <a:r>
              <a:rPr lang="en-US" dirty="0" smtClean="0"/>
              <a:t>func2(attr2.1</a:t>
            </a:r>
            <a:r>
              <a:rPr lang="en-US" dirty="0"/>
              <a:t>, </a:t>
            </a:r>
            <a:r>
              <a:rPr lang="en-US" dirty="0" smtClean="0"/>
              <a:t>attr2.2,…)</a:t>
            </a:r>
          </a:p>
          <a:p>
            <a:endParaRPr lang="en-US" dirty="0" smtClean="0"/>
          </a:p>
          <a:p>
            <a:r>
              <a:rPr lang="en-US" dirty="0" smtClean="0"/>
              <a:t>Actions with side effects use a dummy attribute</a:t>
            </a:r>
            <a:endParaRPr lang="en-US" dirty="0"/>
          </a:p>
          <a:p>
            <a:r>
              <a:rPr lang="en-US" dirty="0" smtClean="0"/>
              <a:t>Build a directed dependency graph G</a:t>
            </a:r>
          </a:p>
          <a:p>
            <a:pPr lvl="1"/>
            <a:r>
              <a:rPr lang="en-US" dirty="0" smtClean="0"/>
              <a:t>For every attribute a of a node n in the AST create a node </a:t>
            </a:r>
            <a:r>
              <a:rPr lang="en-US" dirty="0" err="1" smtClean="0"/>
              <a:t>n.a</a:t>
            </a:r>
            <a:endParaRPr lang="en-US" dirty="0" smtClean="0"/>
          </a:p>
          <a:p>
            <a:pPr lvl="1"/>
            <a:r>
              <a:rPr lang="en-US" dirty="0" smtClean="0"/>
              <a:t>For every node n in the AST and a semantic action of the form b = f(c1,c2,…</a:t>
            </a:r>
            <a:r>
              <a:rPr lang="en-US" dirty="0" err="1" smtClean="0"/>
              <a:t>ck</a:t>
            </a:r>
            <a:r>
              <a:rPr lang="en-US" dirty="0" smtClean="0"/>
              <a:t>) add edges of the form (</a:t>
            </a:r>
            <a:r>
              <a:rPr lang="en-US" dirty="0" err="1" smtClean="0"/>
              <a:t>ci,b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62476"/>
              </p:ext>
            </p:extLst>
          </p:nvPr>
        </p:nvGraphicFramePr>
        <p:xfrm>
          <a:off x="5791200" y="2389909"/>
          <a:ext cx="3281392" cy="243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6805"/>
                <a:gridCol w="2174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Rule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 </a:t>
                      </a:r>
                      <a:r>
                        <a:rPr lang="en-US" sz="1600" dirty="0" smtClean="0">
                          <a:sym typeface="Math C"/>
                        </a:rPr>
                        <a:t> T L</a:t>
                      </a:r>
                      <a:r>
                        <a:rPr lang="en-US" sz="1600" baseline="0" dirty="0" smtClean="0">
                          <a:sym typeface="Math C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L.in = </a:t>
                      </a:r>
                      <a:r>
                        <a:rPr lang="en-US" sz="1600" dirty="0" err="1" smtClean="0"/>
                        <a:t>T.type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err="1" smtClean="0">
                          <a:sym typeface="Math C"/>
                        </a:rPr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integer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float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L1,</a:t>
                      </a:r>
                      <a:r>
                        <a:rPr lang="en-US" sz="1600" baseline="0" dirty="0" smtClean="0">
                          <a:sym typeface="Math C"/>
                        </a:rPr>
                        <a:t> id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L1.in = L.in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152400" y="2362200"/>
            <a:ext cx="54864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7333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265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721425" y="2954144"/>
            <a:ext cx="13547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721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8194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22098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791637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5527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221499" y="3962400"/>
            <a:ext cx="91303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228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0762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5715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19144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182037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552700" y="4876800"/>
            <a:ext cx="972237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572437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1914448" y="5823160"/>
            <a:ext cx="1000889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66800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type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2157374" y="35228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3524517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4477437" y="44958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3905518" y="53237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3200400" y="61898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1587712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992098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2667000" y="44406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2076217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18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86332"/>
              </p:ext>
            </p:extLst>
          </p:nvPr>
        </p:nvGraphicFramePr>
        <p:xfrm>
          <a:off x="5791200" y="2389909"/>
          <a:ext cx="3191163" cy="2433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576"/>
                <a:gridCol w="21745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Semantic</a:t>
                      </a:r>
                      <a:r>
                        <a:rPr lang="en-US" sz="1600" baseline="0" dirty="0" smtClean="0"/>
                        <a:t> Rule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 </a:t>
                      </a:r>
                      <a:r>
                        <a:rPr lang="en-US" sz="1600" dirty="0" smtClean="0">
                          <a:sym typeface="Math C"/>
                        </a:rPr>
                        <a:t> T L</a:t>
                      </a:r>
                      <a:r>
                        <a:rPr lang="en-US" sz="1600" baseline="0" dirty="0" smtClean="0">
                          <a:sym typeface="Math C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L.in = </a:t>
                      </a:r>
                      <a:r>
                        <a:rPr lang="en-US" sz="1600" dirty="0" err="1" smtClean="0"/>
                        <a:t>T.type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</a:t>
                      </a:r>
                      <a:r>
                        <a:rPr lang="en-US" sz="1600" dirty="0" err="1" smtClean="0">
                          <a:sym typeface="Math C"/>
                        </a:rPr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integer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 </a:t>
                      </a:r>
                      <a:r>
                        <a:rPr lang="en-US" sz="1600" dirty="0" smtClean="0">
                          <a:sym typeface="Math C"/>
                        </a:rPr>
                        <a:t> float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T.type</a:t>
                      </a:r>
                      <a:r>
                        <a:rPr lang="en-US" sz="1600" dirty="0" smtClean="0"/>
                        <a:t> = float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L1,</a:t>
                      </a:r>
                      <a:r>
                        <a:rPr lang="en-US" sz="1600" baseline="0" dirty="0" smtClean="0">
                          <a:sym typeface="Math C"/>
                        </a:rPr>
                        <a:t> id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L1.in = L.in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 </a:t>
                      </a:r>
                      <a:r>
                        <a:rPr lang="en-US" sz="1600" dirty="0" smtClean="0">
                          <a:sym typeface="Math C"/>
                        </a:rPr>
                        <a:t>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addType</a:t>
                      </a:r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id.entry,L.in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152400" y="2362200"/>
            <a:ext cx="54864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7333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265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721425" y="2954144"/>
            <a:ext cx="13547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721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28194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22098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791637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5527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221499" y="3962400"/>
            <a:ext cx="91303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228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0762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5715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19144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182037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552700" y="4876800"/>
            <a:ext cx="972237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572437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1914448" y="5823160"/>
            <a:ext cx="1000889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66800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type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2157374" y="35228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3524517" y="35052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4477437" y="44958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3905518" y="53237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3200400" y="61898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1587712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992098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2667000" y="44406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2076217" y="53836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cxnSp>
        <p:nvCxnSpPr>
          <p:cNvPr id="34" name="Curved Connector 33"/>
          <p:cNvCxnSpPr>
            <a:endCxn id="52" idx="4"/>
          </p:cNvCxnSpPr>
          <p:nvPr/>
        </p:nvCxnSpPr>
        <p:spPr>
          <a:xfrm rot="10800000">
            <a:off x="2475582" y="5823160"/>
            <a:ext cx="724819" cy="58646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0" idx="6"/>
            <a:endCxn id="52" idx="2"/>
          </p:cNvCxnSpPr>
          <p:nvPr/>
        </p:nvCxnSpPr>
        <p:spPr>
          <a:xfrm>
            <a:off x="1790825" y="5603388"/>
            <a:ext cx="285392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47" idx="2"/>
            <a:endCxn id="51" idx="4"/>
          </p:cNvCxnSpPr>
          <p:nvPr/>
        </p:nvCxnSpPr>
        <p:spPr>
          <a:xfrm rot="10800000">
            <a:off x="3066364" y="4880159"/>
            <a:ext cx="839154" cy="663380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9" idx="6"/>
            <a:endCxn id="51" idx="2"/>
          </p:cNvCxnSpPr>
          <p:nvPr/>
        </p:nvCxnSpPr>
        <p:spPr>
          <a:xfrm>
            <a:off x="2386439" y="4657028"/>
            <a:ext cx="280561" cy="335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6" idx="2"/>
            <a:endCxn id="44" idx="4"/>
          </p:cNvCxnSpPr>
          <p:nvPr/>
        </p:nvCxnSpPr>
        <p:spPr>
          <a:xfrm rot="10800000">
            <a:off x="3923881" y="39447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3" idx="6"/>
            <a:endCxn id="44" idx="2"/>
          </p:cNvCxnSpPr>
          <p:nvPr/>
        </p:nvCxnSpPr>
        <p:spPr>
          <a:xfrm flipV="1">
            <a:off x="2956101" y="3724972"/>
            <a:ext cx="568416" cy="1765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2" idx="0"/>
            <a:endCxn id="43" idx="0"/>
          </p:cNvCxnSpPr>
          <p:nvPr/>
        </p:nvCxnSpPr>
        <p:spPr>
          <a:xfrm rot="16200000" flipH="1">
            <a:off x="2002623" y="29687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3" idx="2"/>
            <a:endCxn id="49" idx="0"/>
          </p:cNvCxnSpPr>
          <p:nvPr/>
        </p:nvCxnSpPr>
        <p:spPr>
          <a:xfrm rot="10800000" flipV="1">
            <a:off x="1987076" y="3742628"/>
            <a:ext cx="170298" cy="6946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9" idx="2"/>
            <a:endCxn id="50" idx="0"/>
          </p:cNvCxnSpPr>
          <p:nvPr/>
        </p:nvCxnSpPr>
        <p:spPr>
          <a:xfrm rot="10800000" flipV="1">
            <a:off x="1391462" y="4657028"/>
            <a:ext cx="196250" cy="72658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1" grpId="0" animBg="1"/>
      <p:bldP spid="125" grpId="0" animBg="1"/>
      <p:bldP spid="126" grpId="0" animBg="1"/>
      <p:bldP spid="127" grpId="0" animBg="1"/>
      <p:bldP spid="130" grpId="0" animBg="1"/>
      <p:bldP spid="141" grpId="0" animBg="1"/>
      <p:bldP spid="155" grpId="0" animBg="1"/>
      <p:bldP spid="1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graph G=(V,E), |V|=k</a:t>
            </a:r>
          </a:p>
          <a:p>
            <a:endParaRPr lang="en-US" dirty="0" smtClean="0"/>
          </a:p>
          <a:p>
            <a:r>
              <a:rPr lang="en-US" dirty="0" smtClean="0"/>
              <a:t>Ordering of the nodes v1,v2,…</a:t>
            </a:r>
            <a:r>
              <a:rPr lang="en-US" dirty="0" err="1" smtClean="0"/>
              <a:t>vk</a:t>
            </a:r>
            <a:r>
              <a:rPr lang="en-US" dirty="0" smtClean="0"/>
              <a:t> such that for every edge (</a:t>
            </a:r>
            <a:r>
              <a:rPr lang="en-US" dirty="0" err="1" smtClean="0"/>
              <a:t>vi,vj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 E, i &lt; 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4419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3452774" y="4437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4819917" y="4419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5772837" y="54102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3962400" y="53550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5</a:t>
            </a:r>
            <a:endParaRPr lang="en-US" sz="1600" dirty="0"/>
          </a:p>
        </p:txBody>
      </p:sp>
      <p:cxnSp>
        <p:nvCxnSpPr>
          <p:cNvPr id="10" name="Curved Connector 9"/>
          <p:cNvCxnSpPr>
            <a:stCxn id="8" idx="2"/>
            <a:endCxn id="7" idx="4"/>
          </p:cNvCxnSpPr>
          <p:nvPr/>
        </p:nvCxnSpPr>
        <p:spPr>
          <a:xfrm rot="10800000">
            <a:off x="5219281" y="48591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6"/>
            <a:endCxn id="7" idx="2"/>
          </p:cNvCxnSpPr>
          <p:nvPr/>
        </p:nvCxnSpPr>
        <p:spPr>
          <a:xfrm flipV="1">
            <a:off x="4251501" y="4639372"/>
            <a:ext cx="568416" cy="17656"/>
          </a:xfrm>
          <a:prstGeom prst="curvedConnector3">
            <a:avLst>
              <a:gd name="adj1" fmla="val 47911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" idx="0"/>
            <a:endCxn id="6" idx="0"/>
          </p:cNvCxnSpPr>
          <p:nvPr/>
        </p:nvCxnSpPr>
        <p:spPr>
          <a:xfrm rot="16200000" flipH="1">
            <a:off x="3298023" y="38831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4"/>
            <a:endCxn id="9" idx="0"/>
          </p:cNvCxnSpPr>
          <p:nvPr/>
        </p:nvCxnSpPr>
        <p:spPr>
          <a:xfrm rot="16200000" flipH="1">
            <a:off x="3867844" y="4861094"/>
            <a:ext cx="478215" cy="50962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8800" y="6248400"/>
            <a:ext cx="477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topological orderings: 1 4 3 2 5, 4 1 3 5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676400" y="2133600"/>
            <a:ext cx="57150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>
            <a:off x="1905000" y="1483047"/>
            <a:ext cx="51816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590800" y="3276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type</a:t>
            </a:r>
            <a:endParaRPr lang="en-US" sz="1600" dirty="0"/>
          </a:p>
        </p:txBody>
      </p:sp>
      <p:sp>
        <p:nvSpPr>
          <p:cNvPr id="43" name="Oval 42"/>
          <p:cNvSpPr/>
          <p:nvPr/>
        </p:nvSpPr>
        <p:spPr>
          <a:xfrm>
            <a:off x="3681374" y="32942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5048517" y="3276600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>
            <a:off x="6001437" y="4267200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5429518" y="5095167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4724400" y="5961256"/>
            <a:ext cx="932763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entry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3111712" y="420865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2516098" y="51550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</a:t>
            </a:r>
            <a:endParaRPr lang="en-US" sz="1600" dirty="0"/>
          </a:p>
        </p:txBody>
      </p:sp>
      <p:sp>
        <p:nvSpPr>
          <p:cNvPr id="51" name="Oval 50"/>
          <p:cNvSpPr/>
          <p:nvPr/>
        </p:nvSpPr>
        <p:spPr>
          <a:xfrm>
            <a:off x="4191000" y="4212015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3600217" y="5155016"/>
            <a:ext cx="798727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dmy</a:t>
            </a:r>
            <a:endParaRPr lang="en-US" sz="1600" dirty="0"/>
          </a:p>
        </p:txBody>
      </p:sp>
      <p:cxnSp>
        <p:nvCxnSpPr>
          <p:cNvPr id="34" name="Curved Connector 33"/>
          <p:cNvCxnSpPr>
            <a:endCxn id="52" idx="4"/>
          </p:cNvCxnSpPr>
          <p:nvPr/>
        </p:nvCxnSpPr>
        <p:spPr>
          <a:xfrm rot="10800000">
            <a:off x="3999582" y="5594560"/>
            <a:ext cx="724819" cy="58646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50" idx="6"/>
            <a:endCxn id="52" idx="2"/>
          </p:cNvCxnSpPr>
          <p:nvPr/>
        </p:nvCxnSpPr>
        <p:spPr>
          <a:xfrm>
            <a:off x="3314825" y="5374788"/>
            <a:ext cx="285392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47" idx="2"/>
            <a:endCxn id="51" idx="4"/>
          </p:cNvCxnSpPr>
          <p:nvPr/>
        </p:nvCxnSpPr>
        <p:spPr>
          <a:xfrm rot="10800000">
            <a:off x="4590364" y="4651559"/>
            <a:ext cx="839154" cy="663380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9" idx="6"/>
            <a:endCxn id="51" idx="2"/>
          </p:cNvCxnSpPr>
          <p:nvPr/>
        </p:nvCxnSpPr>
        <p:spPr>
          <a:xfrm>
            <a:off x="3910439" y="4428428"/>
            <a:ext cx="280561" cy="3359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6" idx="2"/>
            <a:endCxn id="44" idx="4"/>
          </p:cNvCxnSpPr>
          <p:nvPr/>
        </p:nvCxnSpPr>
        <p:spPr>
          <a:xfrm rot="10800000">
            <a:off x="5447881" y="3716144"/>
            <a:ext cx="553556" cy="7708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3" idx="6"/>
            <a:endCxn id="44" idx="2"/>
          </p:cNvCxnSpPr>
          <p:nvPr/>
        </p:nvCxnSpPr>
        <p:spPr>
          <a:xfrm flipV="1">
            <a:off x="4480101" y="3496372"/>
            <a:ext cx="568416" cy="17656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2" idx="0"/>
            <a:endCxn id="43" idx="0"/>
          </p:cNvCxnSpPr>
          <p:nvPr/>
        </p:nvCxnSpPr>
        <p:spPr>
          <a:xfrm rot="16200000" flipH="1">
            <a:off x="3526623" y="2740141"/>
            <a:ext cx="17656" cy="1090574"/>
          </a:xfrm>
          <a:prstGeom prst="curvedConnector3">
            <a:avLst>
              <a:gd name="adj1" fmla="val -1294744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3" idx="2"/>
          </p:cNvCxnSpPr>
          <p:nvPr/>
        </p:nvCxnSpPr>
        <p:spPr>
          <a:xfrm rot="10800000" flipV="1">
            <a:off x="3511076" y="3514028"/>
            <a:ext cx="170298" cy="69462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9" idx="2"/>
          </p:cNvCxnSpPr>
          <p:nvPr/>
        </p:nvCxnSpPr>
        <p:spPr>
          <a:xfrm rot="10800000" flipV="1">
            <a:off x="2915462" y="4428428"/>
            <a:ext cx="196250" cy="726588"/>
          </a:xfrm>
          <a:prstGeom prst="curvedConnector2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90800" y="289135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30912" y="393844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66035" y="48164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0227" y="577659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8802" y="292492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4858" y="393844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437553" y="489910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18651" y="48164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54531" y="393844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80227" y="29249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99238" y="27066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25145" y="26968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04540" y="367667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ent1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9828" y="501815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ent2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31871" y="5959837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ent3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21508" y="267523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14469" y="40239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05000" y="51302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39053" y="47985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37937" y="38373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float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9" grpId="0"/>
      <p:bldP spid="40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Parsing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Semantic</a:t>
            </a:r>
            <a:b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Inter.</a:t>
            </a:r>
            <a:br>
              <a:rPr lang="en-US" sz="1200">
                <a:latin typeface="Tahoma" pitchFamily="34" charset="0"/>
              </a:rPr>
            </a:br>
            <a:r>
              <a:rPr lang="en-US" sz="1200"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about cycles?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attribute grammar hard to detect if it has cyclic dependencies</a:t>
            </a:r>
          </a:p>
          <a:p>
            <a:pPr lvl="1"/>
            <a:r>
              <a:rPr lang="en-US" dirty="0" smtClean="0"/>
              <a:t>Exponential cost</a:t>
            </a:r>
          </a:p>
          <a:p>
            <a:pPr lvl="1"/>
            <a:endParaRPr lang="en-US" dirty="0"/>
          </a:p>
          <a:p>
            <a:r>
              <a:rPr lang="en-US" dirty="0" smtClean="0"/>
              <a:t>Special classes of attribute grammars</a:t>
            </a:r>
          </a:p>
          <a:p>
            <a:pPr lvl="1"/>
            <a:r>
              <a:rPr lang="en-US" dirty="0" smtClean="0"/>
              <a:t>Our “usual trick”</a:t>
            </a:r>
          </a:p>
          <a:p>
            <a:pPr lvl="1"/>
            <a:r>
              <a:rPr lang="en-US" dirty="0" smtClean="0"/>
              <a:t> sacrifice generality for predictable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Inherited vs. Synthesized Attributes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Synthesized attributes</a:t>
            </a:r>
          </a:p>
          <a:p>
            <a:pPr lvl="1"/>
            <a:r>
              <a:rPr lang="en-US" dirty="0" smtClean="0"/>
              <a:t>Computed from children of a node</a:t>
            </a:r>
          </a:p>
          <a:p>
            <a:r>
              <a:rPr lang="en-US" dirty="0" smtClean="0"/>
              <a:t>Inherited attributes</a:t>
            </a:r>
          </a:p>
          <a:p>
            <a:pPr lvl="1"/>
            <a:r>
              <a:rPr lang="en-US" dirty="0" smtClean="0"/>
              <a:t>Computed from parents and siblings of a node</a:t>
            </a:r>
          </a:p>
          <a:p>
            <a:pPr lvl="1"/>
            <a:endParaRPr lang="en-US" dirty="0"/>
          </a:p>
          <a:p>
            <a:r>
              <a:rPr lang="en-US" sz="2800" dirty="0" smtClean="0"/>
              <a:t>Attributes of tokens are technically considered as synthesized attributes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76197"/>
              </p:ext>
            </p:extLst>
          </p:nvPr>
        </p:nvGraphicFramePr>
        <p:xfrm>
          <a:off x="5128491" y="2468773"/>
          <a:ext cx="3637788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2705"/>
                <a:gridCol w="23150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T L</a:t>
                      </a:r>
                      <a:r>
                        <a:rPr lang="en-US" baseline="0" dirty="0" smtClean="0">
                          <a:sym typeface="Math C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L.in = </a:t>
                      </a:r>
                      <a:r>
                        <a:rPr lang="en-US" dirty="0" err="1" smtClean="0"/>
                        <a:t>T.type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</a:t>
                      </a:r>
                      <a:r>
                        <a:rPr lang="en-US" dirty="0" err="1" smtClean="0">
                          <a:sym typeface="Math C"/>
                        </a:rPr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integer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float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float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L1,</a:t>
                      </a:r>
                      <a:r>
                        <a:rPr lang="en-US" baseline="0" dirty="0" smtClean="0">
                          <a:sym typeface="Math C"/>
                        </a:rPr>
                        <a:t> 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L1.in = L.in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addType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id.entry,L.in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" name="Rounded Rectangle 117"/>
          <p:cNvSpPr/>
          <p:nvPr/>
        </p:nvSpPr>
        <p:spPr>
          <a:xfrm>
            <a:off x="381000" y="2362200"/>
            <a:ext cx="4114800" cy="434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961917" y="2514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46327" y="4495800"/>
            <a:ext cx="912196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19" idx="4"/>
            <a:endCxn id="130" idx="0"/>
          </p:cNvCxnSpPr>
          <p:nvPr/>
        </p:nvCxnSpPr>
        <p:spPr>
          <a:xfrm flipH="1">
            <a:off x="1102425" y="2954144"/>
            <a:ext cx="120239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0" idx="4"/>
            <a:endCxn id="121" idx="0"/>
          </p:cNvCxnSpPr>
          <p:nvPr/>
        </p:nvCxnSpPr>
        <p:spPr>
          <a:xfrm>
            <a:off x="1102425" y="39624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3048000" y="3522856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2438400" y="44372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35052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id1</a:t>
            </a:r>
            <a:endParaRPr lang="en-US" sz="1200" dirty="0"/>
          </a:p>
        </p:txBody>
      </p:sp>
      <p:cxnSp>
        <p:nvCxnSpPr>
          <p:cNvPr id="128" name="Straight Arrow Connector 127"/>
          <p:cNvCxnSpPr>
            <a:stCxn id="125" idx="4"/>
            <a:endCxn id="126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4"/>
            <a:endCxn id="127" idx="0"/>
          </p:cNvCxnSpPr>
          <p:nvPr/>
        </p:nvCxnSpPr>
        <p:spPr>
          <a:xfrm>
            <a:off x="3450099" y="3962400"/>
            <a:ext cx="398001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609600" y="3522856"/>
            <a:ext cx="98565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19" idx="4"/>
            <a:endCxn id="125" idx="0"/>
          </p:cNvCxnSpPr>
          <p:nvPr/>
        </p:nvCxnSpPr>
        <p:spPr>
          <a:xfrm>
            <a:off x="2304817" y="2954144"/>
            <a:ext cx="1145282" cy="568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/>
          <p:nvPr/>
        </p:nvSpPr>
        <p:spPr>
          <a:xfrm>
            <a:off x="1800148" y="538361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42" name="Straight Arrow Connector 141"/>
          <p:cNvCxnSpPr>
            <a:stCxn id="126" idx="4"/>
            <a:endCxn id="141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2895600" y="5323767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id2</a:t>
            </a:r>
            <a:endParaRPr lang="en-US" sz="1200" dirty="0"/>
          </a:p>
        </p:txBody>
      </p:sp>
      <p:cxnSp>
        <p:nvCxnSpPr>
          <p:cNvPr id="156" name="Straight Arrow Connector 155"/>
          <p:cNvCxnSpPr>
            <a:stCxn id="126" idx="4"/>
            <a:endCxn id="155" idx="0"/>
          </p:cNvCxnSpPr>
          <p:nvPr/>
        </p:nvCxnSpPr>
        <p:spPr>
          <a:xfrm>
            <a:off x="2781300" y="4876800"/>
            <a:ext cx="457200" cy="446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2286000" y="61898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id3</a:t>
            </a:r>
            <a:endParaRPr lang="en-US" sz="1200" dirty="0"/>
          </a:p>
        </p:txBody>
      </p:sp>
      <p:cxnSp>
        <p:nvCxnSpPr>
          <p:cNvPr id="158" name="Straight Arrow Connector 157"/>
          <p:cNvCxnSpPr>
            <a:stCxn id="141" idx="4"/>
            <a:endCxn id="157" idx="0"/>
          </p:cNvCxnSpPr>
          <p:nvPr/>
        </p:nvCxnSpPr>
        <p:spPr>
          <a:xfrm>
            <a:off x="2143048" y="5823160"/>
            <a:ext cx="485852" cy="36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381000" y="1711647"/>
            <a:ext cx="4114800" cy="5743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float </a:t>
            </a:r>
            <a:r>
              <a:rPr lang="en-US" dirty="0" err="1" smtClean="0"/>
              <a:t>x,y,z</a:t>
            </a:r>
            <a:endParaRPr lang="en-US" dirty="0"/>
          </a:p>
        </p:txBody>
      </p:sp>
      <p:cxnSp>
        <p:nvCxnSpPr>
          <p:cNvPr id="170" name="Straight Arrow Connector 169"/>
          <p:cNvCxnSpPr>
            <a:stCxn id="130" idx="6"/>
            <a:endCxn id="125" idx="2"/>
          </p:cNvCxnSpPr>
          <p:nvPr/>
        </p:nvCxnSpPr>
        <p:spPr>
          <a:xfrm>
            <a:off x="1595250" y="3742628"/>
            <a:ext cx="145275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25" idx="4"/>
            <a:endCxn id="126" idx="0"/>
          </p:cNvCxnSpPr>
          <p:nvPr/>
        </p:nvCxnSpPr>
        <p:spPr>
          <a:xfrm flipH="1">
            <a:off x="2781300" y="3962400"/>
            <a:ext cx="668799" cy="47485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26" idx="4"/>
            <a:endCxn id="141" idx="0"/>
          </p:cNvCxnSpPr>
          <p:nvPr/>
        </p:nvCxnSpPr>
        <p:spPr>
          <a:xfrm flipH="1">
            <a:off x="2143048" y="4876800"/>
            <a:ext cx="638252" cy="506816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21" idx="0"/>
            <a:endCxn id="130" idx="4"/>
          </p:cNvCxnSpPr>
          <p:nvPr/>
        </p:nvCxnSpPr>
        <p:spPr>
          <a:xfrm flipV="1">
            <a:off x="1102425" y="3962400"/>
            <a:ext cx="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57" idx="0"/>
            <a:endCxn id="141" idx="4"/>
          </p:cNvCxnSpPr>
          <p:nvPr/>
        </p:nvCxnSpPr>
        <p:spPr>
          <a:xfrm flipH="1" flipV="1">
            <a:off x="2143048" y="5823160"/>
            <a:ext cx="485852" cy="3666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55" idx="0"/>
            <a:endCxn id="126" idx="4"/>
          </p:cNvCxnSpPr>
          <p:nvPr/>
        </p:nvCxnSpPr>
        <p:spPr>
          <a:xfrm flipH="1" flipV="1">
            <a:off x="2781300" y="4876800"/>
            <a:ext cx="457200" cy="44696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27" idx="0"/>
            <a:endCxn id="125" idx="4"/>
          </p:cNvCxnSpPr>
          <p:nvPr/>
        </p:nvCxnSpPr>
        <p:spPr>
          <a:xfrm flipH="1" flipV="1">
            <a:off x="3450099" y="3962400"/>
            <a:ext cx="398001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473727" y="318690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3352800" y="3153524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2248760" y="41264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1620062" y="504484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float</a:t>
            </a:r>
            <a:endParaRPr lang="en-US" dirty="0"/>
          </a:p>
        </p:txBody>
      </p:sp>
      <p:grpSp>
        <p:nvGrpSpPr>
          <p:cNvPr id="198" name="Group 197"/>
          <p:cNvGrpSpPr/>
          <p:nvPr/>
        </p:nvGrpSpPr>
        <p:grpSpPr>
          <a:xfrm>
            <a:off x="5227578" y="5562600"/>
            <a:ext cx="2037682" cy="369332"/>
            <a:chOff x="5105400" y="5793515"/>
            <a:chExt cx="2037682" cy="369332"/>
          </a:xfrm>
        </p:grpSpPr>
        <p:cxnSp>
          <p:nvCxnSpPr>
            <p:cNvPr id="193" name="Straight Arrow Connector 192"/>
            <p:cNvCxnSpPr/>
            <p:nvPr/>
          </p:nvCxnSpPr>
          <p:spPr>
            <a:xfrm>
              <a:off x="5105400" y="5978181"/>
              <a:ext cx="914400" cy="0"/>
            </a:xfrm>
            <a:prstGeom prst="straightConnector1">
              <a:avLst/>
            </a:prstGeom>
            <a:ln w="508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extBox 195"/>
            <p:cNvSpPr txBox="1"/>
            <p:nvPr/>
          </p:nvSpPr>
          <p:spPr>
            <a:xfrm>
              <a:off x="6096000" y="5793515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inherited</a:t>
              </a:r>
              <a:endParaRPr lang="en-US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227578" y="6029153"/>
            <a:ext cx="2316222" cy="369332"/>
            <a:chOff x="5105400" y="6260068"/>
            <a:chExt cx="2316222" cy="369332"/>
          </a:xfrm>
        </p:grpSpPr>
        <p:cxnSp>
          <p:nvCxnSpPr>
            <p:cNvPr id="195" name="Straight Arrow Connector 194"/>
            <p:cNvCxnSpPr/>
            <p:nvPr/>
          </p:nvCxnSpPr>
          <p:spPr>
            <a:xfrm>
              <a:off x="5105400" y="6444734"/>
              <a:ext cx="9144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6105236" y="6260068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synthesized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98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  <p:bldP spid="1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S-attributed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Special class of attribute grammars </a:t>
            </a:r>
          </a:p>
          <a:p>
            <a:r>
              <a:rPr lang="en-US" dirty="0" smtClean="0"/>
              <a:t>Only uses synthesized attributes (S-attributed)</a:t>
            </a:r>
          </a:p>
          <a:p>
            <a:r>
              <a:rPr lang="en-US" dirty="0" smtClean="0"/>
              <a:t>No use of inherited attributes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Can be computed by any bottom-up parser </a:t>
            </a:r>
            <a:r>
              <a:rPr lang="en-US" b="1" dirty="0" smtClean="0">
                <a:solidFill>
                  <a:srgbClr val="FFFF00"/>
                </a:solidFill>
              </a:rPr>
              <a:t>during parsing</a:t>
            </a:r>
          </a:p>
          <a:p>
            <a:r>
              <a:rPr lang="en-US" dirty="0" smtClean="0"/>
              <a:t>Attributes can be stored on the parsing stack</a:t>
            </a:r>
          </a:p>
          <a:p>
            <a:r>
              <a:rPr lang="en-US" dirty="0" smtClean="0"/>
              <a:t>Reduce operation computes the (synthesized) attribute from attributes of children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S-attributed Grammar: 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80447"/>
              </p:ext>
            </p:extLst>
          </p:nvPr>
        </p:nvGraphicFramePr>
        <p:xfrm>
          <a:off x="2895600" y="2590800"/>
          <a:ext cx="3390202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2705"/>
                <a:gridCol w="20674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dirty="0" smtClean="0">
                          <a:sym typeface="Math C"/>
                        </a:rPr>
                        <a:t> E</a:t>
                      </a:r>
                      <a:r>
                        <a:rPr lang="en-US" baseline="0" dirty="0" smtClean="0">
                          <a:sym typeface="Math C"/>
                        </a:rPr>
                        <a:t> 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print(</a:t>
                      </a:r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</a:t>
                      </a:r>
                      <a:r>
                        <a:rPr lang="en-US" baseline="0" dirty="0" smtClean="0">
                          <a:sym typeface="Math C"/>
                        </a:rPr>
                        <a:t> +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 = E1.val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T.val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T.val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T1 *</a:t>
                      </a:r>
                      <a:r>
                        <a:rPr lang="en-US" baseline="0" dirty="0" smtClean="0">
                          <a:sym typeface="Math C"/>
                        </a:rPr>
                        <a:t>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T.val</a:t>
                      </a:r>
                      <a:r>
                        <a:rPr lang="en-US" dirty="0" smtClean="0"/>
                        <a:t> = T1.val * </a:t>
                      </a:r>
                      <a:r>
                        <a:rPr lang="en-US" dirty="0" err="1" smtClean="0"/>
                        <a:t>F.val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F.val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 </a:t>
                      </a:r>
                      <a:r>
                        <a:rPr lang="en-US" dirty="0" smtClean="0">
                          <a:sym typeface="Math C"/>
                        </a:rPr>
                        <a:t> 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F.val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E.val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 </a:t>
                      </a:r>
                      <a:r>
                        <a:rPr lang="en-US" dirty="0" smtClean="0">
                          <a:sym typeface="Math C"/>
                        </a:rPr>
                        <a:t> digit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F.val</a:t>
                      </a:r>
                      <a:r>
                        <a:rPr lang="en-US" dirty="0" smtClean="0"/>
                        <a:t>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digit.lexval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1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381000" y="1981200"/>
            <a:ext cx="8458200" cy="472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324600" y="608727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88" name="Straight Arrow Connector 87"/>
          <p:cNvCxnSpPr>
            <a:stCxn id="105" idx="4"/>
            <a:endCxn id="86" idx="0"/>
          </p:cNvCxnSpPr>
          <p:nvPr/>
        </p:nvCxnSpPr>
        <p:spPr>
          <a:xfrm>
            <a:off x="6667500" y="5789895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324600" y="5350351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6324600" y="44958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09" name="Straight Arrow Connector 108"/>
          <p:cNvCxnSpPr>
            <a:stCxn id="108" idx="4"/>
            <a:endCxn id="105" idx="0"/>
          </p:cNvCxnSpPr>
          <p:nvPr/>
        </p:nvCxnSpPr>
        <p:spPr>
          <a:xfrm>
            <a:off x="6667500" y="4935344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4572000" y="2971800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+</a:t>
            </a:r>
            <a:endParaRPr lang="en-US" dirty="0"/>
          </a:p>
        </p:txBody>
      </p:sp>
      <p:cxnSp>
        <p:nvCxnSpPr>
          <p:cNvPr id="115" name="Straight Arrow Connector 114"/>
          <p:cNvCxnSpPr>
            <a:stCxn id="114" idx="4"/>
            <a:endCxn id="108" idx="0"/>
          </p:cNvCxnSpPr>
          <p:nvPr/>
        </p:nvCxnSpPr>
        <p:spPr>
          <a:xfrm>
            <a:off x="4974099" y="3411344"/>
            <a:ext cx="1693401" cy="1084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114800" y="61136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19" name="Straight Arrow Connector 118"/>
          <p:cNvCxnSpPr>
            <a:stCxn id="120" idx="4"/>
            <a:endCxn id="118" idx="0"/>
          </p:cNvCxnSpPr>
          <p:nvPr/>
        </p:nvCxnSpPr>
        <p:spPr>
          <a:xfrm>
            <a:off x="4457700" y="5816278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114800" y="537673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4114800" y="452218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2" name="Straight Arrow Connector 121"/>
          <p:cNvCxnSpPr>
            <a:stCxn id="121" idx="4"/>
            <a:endCxn id="120" idx="0"/>
          </p:cNvCxnSpPr>
          <p:nvPr/>
        </p:nvCxnSpPr>
        <p:spPr>
          <a:xfrm>
            <a:off x="4457700" y="4961727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3124200" y="3754792"/>
            <a:ext cx="804197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*</a:t>
            </a:r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43000" y="6113656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26" name="Straight Arrow Connector 125"/>
          <p:cNvCxnSpPr>
            <a:stCxn id="127" idx="4"/>
            <a:endCxn id="125" idx="0"/>
          </p:cNvCxnSpPr>
          <p:nvPr/>
        </p:nvCxnSpPr>
        <p:spPr>
          <a:xfrm>
            <a:off x="1485900" y="5816278"/>
            <a:ext cx="0" cy="297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1143000" y="5376734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1143000" y="4522183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29" name="Straight Arrow Connector 128"/>
          <p:cNvCxnSpPr>
            <a:stCxn id="128" idx="4"/>
            <a:endCxn id="127" idx="0"/>
          </p:cNvCxnSpPr>
          <p:nvPr/>
        </p:nvCxnSpPr>
        <p:spPr>
          <a:xfrm>
            <a:off x="1485900" y="4961727"/>
            <a:ext cx="0" cy="415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4636325" y="2133600"/>
            <a:ext cx="685800" cy="4395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32" name="Straight Arrow Connector 131"/>
          <p:cNvCxnSpPr>
            <a:stCxn id="131" idx="4"/>
            <a:endCxn id="114" idx="0"/>
          </p:cNvCxnSpPr>
          <p:nvPr/>
        </p:nvCxnSpPr>
        <p:spPr>
          <a:xfrm flipH="1">
            <a:off x="4974099" y="2573144"/>
            <a:ext cx="5126" cy="398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4" idx="4"/>
            <a:endCxn id="121" idx="0"/>
          </p:cNvCxnSpPr>
          <p:nvPr/>
        </p:nvCxnSpPr>
        <p:spPr>
          <a:xfrm>
            <a:off x="3526299" y="4194336"/>
            <a:ext cx="931401" cy="32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24" idx="4"/>
            <a:endCxn id="128" idx="0"/>
          </p:cNvCxnSpPr>
          <p:nvPr/>
        </p:nvCxnSpPr>
        <p:spPr>
          <a:xfrm flipH="1">
            <a:off x="1485900" y="4194336"/>
            <a:ext cx="2040399" cy="327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14" idx="4"/>
            <a:endCxn id="124" idx="0"/>
          </p:cNvCxnSpPr>
          <p:nvPr/>
        </p:nvCxnSpPr>
        <p:spPr>
          <a:xfrm flipH="1">
            <a:off x="3526299" y="3411344"/>
            <a:ext cx="1447800" cy="343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6934200" y="60960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Lexval</a:t>
            </a:r>
            <a:r>
              <a:rPr lang="en-US" sz="1600" dirty="0" smtClean="0"/>
              <a:t>=3</a:t>
            </a:r>
            <a:endParaRPr lang="en-US" sz="1600" dirty="0"/>
          </a:p>
        </p:txBody>
      </p:sp>
      <p:sp>
        <p:nvSpPr>
          <p:cNvPr id="149" name="Oval 148"/>
          <p:cNvSpPr/>
          <p:nvPr/>
        </p:nvSpPr>
        <p:spPr>
          <a:xfrm>
            <a:off x="4672940" y="60960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Lexval</a:t>
            </a:r>
            <a:r>
              <a:rPr lang="en-US" sz="1600" dirty="0" smtClean="0"/>
              <a:t>=4</a:t>
            </a:r>
            <a:endParaRPr lang="en-US" sz="1600" dirty="0"/>
          </a:p>
        </p:txBody>
      </p:sp>
      <p:sp>
        <p:nvSpPr>
          <p:cNvPr id="150" name="Oval 149"/>
          <p:cNvSpPr/>
          <p:nvPr/>
        </p:nvSpPr>
        <p:spPr>
          <a:xfrm>
            <a:off x="1702041" y="6113656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Lexval</a:t>
            </a:r>
            <a:r>
              <a:rPr lang="en-US" sz="1600" dirty="0" smtClean="0"/>
              <a:t>=7</a:t>
            </a:r>
            <a:endParaRPr lang="en-US" sz="1600" dirty="0"/>
          </a:p>
        </p:txBody>
      </p:sp>
      <p:sp>
        <p:nvSpPr>
          <p:cNvPr id="151" name="Oval 150"/>
          <p:cNvSpPr/>
          <p:nvPr/>
        </p:nvSpPr>
        <p:spPr>
          <a:xfrm>
            <a:off x="1662545" y="5350351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=7</a:t>
            </a:r>
            <a:endParaRPr lang="en-US" sz="1600" dirty="0"/>
          </a:p>
        </p:txBody>
      </p:sp>
      <p:sp>
        <p:nvSpPr>
          <p:cNvPr id="152" name="Oval 151"/>
          <p:cNvSpPr/>
          <p:nvPr/>
        </p:nvSpPr>
        <p:spPr>
          <a:xfrm>
            <a:off x="1662545" y="44958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=7</a:t>
            </a:r>
            <a:endParaRPr lang="en-US" sz="1600" dirty="0"/>
          </a:p>
        </p:txBody>
      </p:sp>
      <p:sp>
        <p:nvSpPr>
          <p:cNvPr id="153" name="Oval 152"/>
          <p:cNvSpPr/>
          <p:nvPr/>
        </p:nvSpPr>
        <p:spPr>
          <a:xfrm>
            <a:off x="4710545" y="5376734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=4</a:t>
            </a:r>
            <a:endParaRPr lang="en-US" sz="1600" dirty="0"/>
          </a:p>
        </p:txBody>
      </p:sp>
      <p:sp>
        <p:nvSpPr>
          <p:cNvPr id="154" name="Oval 153"/>
          <p:cNvSpPr/>
          <p:nvPr/>
        </p:nvSpPr>
        <p:spPr>
          <a:xfrm>
            <a:off x="4672940" y="4522183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=4</a:t>
            </a:r>
            <a:endParaRPr lang="en-US" sz="1600" dirty="0"/>
          </a:p>
        </p:txBody>
      </p:sp>
      <p:sp>
        <p:nvSpPr>
          <p:cNvPr id="155" name="Oval 154"/>
          <p:cNvSpPr/>
          <p:nvPr/>
        </p:nvSpPr>
        <p:spPr>
          <a:xfrm>
            <a:off x="3733800" y="3754792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=28</a:t>
            </a:r>
            <a:endParaRPr lang="en-US" sz="1600" dirty="0"/>
          </a:p>
        </p:txBody>
      </p:sp>
      <p:sp>
        <p:nvSpPr>
          <p:cNvPr id="156" name="Oval 155"/>
          <p:cNvSpPr/>
          <p:nvPr/>
        </p:nvSpPr>
        <p:spPr>
          <a:xfrm>
            <a:off x="6934200" y="5350351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=3</a:t>
            </a:r>
            <a:endParaRPr lang="en-US" sz="1600" dirty="0"/>
          </a:p>
        </p:txBody>
      </p:sp>
      <p:sp>
        <p:nvSpPr>
          <p:cNvPr id="157" name="Oval 156"/>
          <p:cNvSpPr/>
          <p:nvPr/>
        </p:nvSpPr>
        <p:spPr>
          <a:xfrm>
            <a:off x="6934200" y="4522183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=3</a:t>
            </a:r>
            <a:endParaRPr lang="en-US" sz="1600" dirty="0"/>
          </a:p>
        </p:txBody>
      </p:sp>
      <p:sp>
        <p:nvSpPr>
          <p:cNvPr id="158" name="Oval 157"/>
          <p:cNvSpPr/>
          <p:nvPr/>
        </p:nvSpPr>
        <p:spPr>
          <a:xfrm>
            <a:off x="5223658" y="2971800"/>
            <a:ext cx="1447800" cy="4395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val</a:t>
            </a:r>
            <a:r>
              <a:rPr lang="en-US" sz="1600" dirty="0" smtClean="0"/>
              <a:t>=31</a:t>
            </a:r>
            <a:endParaRPr lang="en-US" sz="16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449289" y="211147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31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L-attributed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L-attributed attribute grammar when every attribute in a production A </a:t>
            </a:r>
            <a:r>
              <a:rPr lang="en-US" dirty="0" smtClean="0">
                <a:sym typeface="Math C"/>
              </a:rPr>
              <a:t> X1…</a:t>
            </a:r>
            <a:r>
              <a:rPr lang="en-US" dirty="0" err="1" smtClean="0">
                <a:sym typeface="Math C"/>
              </a:rPr>
              <a:t>Xn</a:t>
            </a:r>
            <a:r>
              <a:rPr lang="en-US" dirty="0" smtClean="0">
                <a:sym typeface="Math C"/>
              </a:rPr>
              <a:t> is</a:t>
            </a:r>
          </a:p>
          <a:p>
            <a:pPr lvl="1"/>
            <a:r>
              <a:rPr lang="en-US" dirty="0" smtClean="0"/>
              <a:t>A synthesized attribute, or</a:t>
            </a:r>
          </a:p>
          <a:p>
            <a:pPr lvl="1"/>
            <a:r>
              <a:rPr lang="en-US" dirty="0" smtClean="0"/>
              <a:t>An inherited attribute of </a:t>
            </a:r>
            <a:r>
              <a:rPr lang="en-US" dirty="0" err="1" smtClean="0"/>
              <a:t>Xj</a:t>
            </a:r>
            <a:r>
              <a:rPr lang="en-US" dirty="0" smtClean="0"/>
              <a:t>, 1 &lt;= j &lt;=n that only depends on </a:t>
            </a:r>
          </a:p>
          <a:p>
            <a:pPr lvl="2"/>
            <a:r>
              <a:rPr lang="en-US" dirty="0" smtClean="0"/>
              <a:t>Attributes of X1…Xj-1 to the left of </a:t>
            </a:r>
            <a:r>
              <a:rPr lang="en-US" dirty="0" err="1" smtClean="0"/>
              <a:t>Xj</a:t>
            </a:r>
            <a:r>
              <a:rPr lang="en-US" dirty="0" smtClean="0"/>
              <a:t>, or</a:t>
            </a:r>
          </a:p>
          <a:p>
            <a:pPr lvl="2"/>
            <a:r>
              <a:rPr lang="en-US" dirty="0" smtClean="0"/>
              <a:t>Inherited attributes of 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76600"/>
            <a:ext cx="7772400" cy="3231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Vertical geometry</a:t>
            </a:r>
          </a:p>
          <a:p>
            <a:pPr lvl="1"/>
            <a:r>
              <a:rPr lang="en-US" dirty="0" err="1" smtClean="0"/>
              <a:t>pointsize</a:t>
            </a:r>
            <a:r>
              <a:rPr lang="en-US" dirty="0" smtClean="0"/>
              <a:t> (</a:t>
            </a:r>
            <a:r>
              <a:rPr lang="en-US" dirty="0" err="1" smtClean="0"/>
              <a:t>ps</a:t>
            </a:r>
            <a:r>
              <a:rPr lang="en-US" dirty="0" smtClean="0"/>
              <a:t>) – size of letters in a box. Subscript text has smaller point size of o.7p.</a:t>
            </a:r>
          </a:p>
          <a:p>
            <a:pPr lvl="1"/>
            <a:r>
              <a:rPr lang="en-US" dirty="0" smtClean="0"/>
              <a:t>baseline </a:t>
            </a:r>
          </a:p>
          <a:p>
            <a:pPr lvl="1"/>
            <a:r>
              <a:rPr lang="en-US" dirty="0" smtClean="0"/>
              <a:t>height (</a:t>
            </a:r>
            <a:r>
              <a:rPr lang="en-US" dirty="0" err="1" smtClean="0"/>
              <a:t>ht</a:t>
            </a:r>
            <a:r>
              <a:rPr lang="en-US" dirty="0" smtClean="0"/>
              <a:t>) – distance from top of the box to the baseline</a:t>
            </a:r>
          </a:p>
          <a:p>
            <a:pPr lvl="1"/>
            <a:r>
              <a:rPr lang="en-US" dirty="0" smtClean="0"/>
              <a:t>depth (</a:t>
            </a:r>
            <a:r>
              <a:rPr lang="en-US" dirty="0" err="1" smtClean="0"/>
              <a:t>dp</a:t>
            </a:r>
            <a:r>
              <a:rPr lang="en-US" dirty="0" smtClean="0"/>
              <a:t>) – distance from baseline to the bottom of the box.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96200" cy="13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9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typesetting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135860"/>
              </p:ext>
            </p:extLst>
          </p:nvPr>
        </p:nvGraphicFramePr>
        <p:xfrm>
          <a:off x="1061719" y="1529080"/>
          <a:ext cx="5262881" cy="375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0518"/>
                <a:gridCol w="36623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rules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B.ps =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r>
                        <a:rPr lang="en-US" dirty="0" smtClean="0">
                          <a:sym typeface="Math C"/>
                        </a:rPr>
                        <a:t> B1 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B1.ps = B.ps</a:t>
                      </a:r>
                    </a:p>
                    <a:p>
                      <a:r>
                        <a:rPr lang="en-US" dirty="0" smtClean="0"/>
                        <a:t>B2.ps</a:t>
                      </a:r>
                      <a:r>
                        <a:rPr lang="en-US" baseline="0" dirty="0" smtClean="0"/>
                        <a:t> = B.ps</a:t>
                      </a:r>
                    </a:p>
                    <a:p>
                      <a:r>
                        <a:rPr lang="en-US" baseline="0" dirty="0" smtClean="0"/>
                        <a:t>B.ht = max(B1.ht,B2.ht)</a:t>
                      </a:r>
                    </a:p>
                    <a:p>
                      <a:r>
                        <a:rPr lang="en-US" baseline="0" dirty="0" err="1" smtClean="0"/>
                        <a:t>B.dp</a:t>
                      </a:r>
                      <a:r>
                        <a:rPr lang="en-US" baseline="0" dirty="0" smtClean="0"/>
                        <a:t> = max(B1.dp,B2.dp)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r>
                        <a:rPr lang="en-US" dirty="0" smtClean="0">
                          <a:sym typeface="Math C"/>
                        </a:rPr>
                        <a:t> B1 sub 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B1.ps = B.ps</a:t>
                      </a:r>
                    </a:p>
                    <a:p>
                      <a:r>
                        <a:rPr lang="en-US" dirty="0" smtClean="0"/>
                        <a:t>B2.ps = 0.7*B.ps</a:t>
                      </a:r>
                    </a:p>
                    <a:p>
                      <a:r>
                        <a:rPr lang="en-US" dirty="0" smtClean="0"/>
                        <a:t>B.ht = max(B1.ht,B2.ht</a:t>
                      </a:r>
                      <a:r>
                        <a:rPr lang="en-US" baseline="0" dirty="0" smtClean="0"/>
                        <a:t> – 0.25*B.ps)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B.dp</a:t>
                      </a:r>
                      <a:r>
                        <a:rPr lang="en-US" dirty="0" smtClean="0"/>
                        <a:t> = max(B1.dp,B2.dp</a:t>
                      </a:r>
                      <a:r>
                        <a:rPr lang="en-US" baseline="0" dirty="0" smtClean="0"/>
                        <a:t>– 0.25*B.ps)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 </a:t>
                      </a:r>
                      <a:r>
                        <a:rPr lang="en-US" dirty="0" smtClean="0">
                          <a:sym typeface="Math C"/>
                        </a:rPr>
                        <a:t>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B.ht = </a:t>
                      </a:r>
                      <a:r>
                        <a:rPr lang="en-US" dirty="0" err="1" smtClean="0"/>
                        <a:t>getHt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B.ps,text.lexval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err="1" smtClean="0"/>
                        <a:t>B.dp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getDp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B.ps,text.lexval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3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Attribute grammars: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Contextual analysis can move information between nodes in the AST</a:t>
            </a:r>
          </a:p>
          <a:p>
            <a:pPr lvl="1"/>
            <a:r>
              <a:rPr lang="en-US" dirty="0" smtClean="0"/>
              <a:t>Even when they are not “local”</a:t>
            </a:r>
          </a:p>
          <a:p>
            <a:r>
              <a:rPr lang="en-US" dirty="0" smtClean="0"/>
              <a:t>Attribute grammars </a:t>
            </a:r>
          </a:p>
          <a:p>
            <a:pPr lvl="1"/>
            <a:r>
              <a:rPr lang="en-US" dirty="0" smtClean="0"/>
              <a:t>Attach attributes and semantic actions to grammar</a:t>
            </a:r>
          </a:p>
          <a:p>
            <a:r>
              <a:rPr lang="en-US" dirty="0" smtClean="0"/>
              <a:t>Attribute evaluation</a:t>
            </a:r>
          </a:p>
          <a:p>
            <a:pPr lvl="1"/>
            <a:r>
              <a:rPr lang="en-US" dirty="0" smtClean="0"/>
              <a:t>Build dependency graph, topological sort, evaluate</a:t>
            </a:r>
          </a:p>
          <a:p>
            <a:r>
              <a:rPr lang="en-US" dirty="0" smtClean="0"/>
              <a:t>Special classes with pre-determined evaluation order: S-attributed, L-attributed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Week: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a type?</a:t>
            </a:r>
          </a:p>
          <a:p>
            <a:pPr lvl="1"/>
            <a:r>
              <a:rPr lang="en-US" dirty="0" smtClean="0"/>
              <a:t>Simplest answer: a set of values</a:t>
            </a:r>
          </a:p>
          <a:p>
            <a:pPr lvl="1"/>
            <a:r>
              <a:rPr lang="en-US" dirty="0" smtClean="0"/>
              <a:t>Integers, real numbers, </a:t>
            </a:r>
            <a:r>
              <a:rPr lang="en-US" dirty="0" err="1" smtClean="0"/>
              <a:t>booleans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r>
              <a:rPr lang="en-US" dirty="0" smtClean="0"/>
              <a:t>Why do we care?</a:t>
            </a:r>
          </a:p>
          <a:p>
            <a:pPr lvl="1"/>
            <a:r>
              <a:rPr lang="en-US" dirty="0" smtClean="0"/>
              <a:t>Safety </a:t>
            </a:r>
          </a:p>
          <a:p>
            <a:pPr lvl="2"/>
            <a:r>
              <a:rPr lang="en-US" dirty="0" smtClean="0"/>
              <a:t>Guarantee that certain errors cannot occur at runtime</a:t>
            </a:r>
          </a:p>
          <a:p>
            <a:pPr lvl="1"/>
            <a:r>
              <a:rPr lang="en-US" dirty="0" smtClean="0"/>
              <a:t>Abstraction</a:t>
            </a:r>
          </a:p>
          <a:p>
            <a:pPr lvl="2"/>
            <a:r>
              <a:rPr lang="en-US" dirty="0" smtClean="0"/>
              <a:t>Hide implementation details 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Optimization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roup 1023"/>
          <p:cNvGrpSpPr/>
          <p:nvPr/>
        </p:nvGrpSpPr>
        <p:grpSpPr>
          <a:xfrm>
            <a:off x="3185922" y="4678725"/>
            <a:ext cx="2743200" cy="1776939"/>
            <a:chOff x="5867401" y="2590800"/>
            <a:chExt cx="2743200" cy="17769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1" y="2590800"/>
              <a:ext cx="2743200" cy="1776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6846416" y="2913888"/>
              <a:ext cx="982639" cy="839956"/>
            </a:xfrm>
            <a:prstGeom prst="rect">
              <a:avLst/>
            </a:pr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GENERIC</a:t>
              </a:r>
              <a:endParaRPr lang="en-US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3276600"/>
          </a:xfrm>
        </p:spPr>
        <p:txBody>
          <a:bodyPr>
            <a:normAutofit/>
          </a:bodyPr>
          <a:lstStyle/>
          <a:p>
            <a:r>
              <a:rPr lang="en-US" sz="2000" dirty="0"/>
              <a:t>“neutral” representation between the front-end and the back-end</a:t>
            </a:r>
          </a:p>
          <a:p>
            <a:pPr lvl="1"/>
            <a:r>
              <a:rPr lang="en-US" sz="1800" dirty="0"/>
              <a:t>Abstracts away details of the source language</a:t>
            </a:r>
          </a:p>
          <a:p>
            <a:pPr lvl="1"/>
            <a:r>
              <a:rPr lang="en-US" sz="1800" dirty="0"/>
              <a:t>Abstract away details of the target </a:t>
            </a:r>
            <a:r>
              <a:rPr lang="en-US" sz="1800" dirty="0" smtClean="0"/>
              <a:t>language</a:t>
            </a:r>
          </a:p>
          <a:p>
            <a:r>
              <a:rPr lang="en-US" sz="2000" dirty="0" smtClean="0"/>
              <a:t>A compiler may have multiple intermediate representations and move between them</a:t>
            </a:r>
          </a:p>
          <a:p>
            <a:r>
              <a:rPr lang="en-US" sz="2000" dirty="0" smtClean="0"/>
              <a:t>In practice, the IR may be biased toward a certain language (e.g., GENERIC in </a:t>
            </a:r>
            <a:r>
              <a:rPr lang="en-US" sz="2000" dirty="0" err="1" smtClean="0"/>
              <a:t>gcc</a:t>
            </a:r>
            <a:r>
              <a:rPr lang="en-US" sz="20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62200" y="4230106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454400" y="4220962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638800" y="4230106"/>
            <a:ext cx="1371600" cy="313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Objective C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546600" y="4220962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Ada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2133600" y="3962400"/>
            <a:ext cx="5486400" cy="28133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048000" y="6333744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140200" y="6324600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x86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5232400" y="6324600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ia64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248400" y="6096000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cxnSp>
        <p:nvCxnSpPr>
          <p:cNvPr id="43" name="Straight Arrow Connector 42"/>
          <p:cNvCxnSpPr>
            <a:stCxn id="35" idx="2"/>
          </p:cNvCxnSpPr>
          <p:nvPr/>
        </p:nvCxnSpPr>
        <p:spPr>
          <a:xfrm flipH="1">
            <a:off x="4864608" y="4525762"/>
            <a:ext cx="101092" cy="2931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2"/>
          </p:cNvCxnSpPr>
          <p:nvPr/>
        </p:nvCxnSpPr>
        <p:spPr>
          <a:xfrm flipH="1">
            <a:off x="5166360" y="4544050"/>
            <a:ext cx="1158240" cy="3205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3" idx="2"/>
          </p:cNvCxnSpPr>
          <p:nvPr/>
        </p:nvCxnSpPr>
        <p:spPr>
          <a:xfrm>
            <a:off x="3873500" y="4525762"/>
            <a:ext cx="597916" cy="3297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2"/>
          </p:cNvCxnSpPr>
          <p:nvPr/>
        </p:nvCxnSpPr>
        <p:spPr>
          <a:xfrm>
            <a:off x="2781300" y="4534906"/>
            <a:ext cx="1278636" cy="3662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8" idx="0"/>
          </p:cNvCxnSpPr>
          <p:nvPr/>
        </p:nvCxnSpPr>
        <p:spPr>
          <a:xfrm flipH="1">
            <a:off x="3467100" y="6083184"/>
            <a:ext cx="266700" cy="2505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9" idx="0"/>
          </p:cNvCxnSpPr>
          <p:nvPr/>
        </p:nvCxnSpPr>
        <p:spPr>
          <a:xfrm flipH="1">
            <a:off x="4559300" y="5841769"/>
            <a:ext cx="96956" cy="4828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40" idx="0"/>
          </p:cNvCxnSpPr>
          <p:nvPr/>
        </p:nvCxnSpPr>
        <p:spPr>
          <a:xfrm>
            <a:off x="5166360" y="5943600"/>
            <a:ext cx="48514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055512" y="4038600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33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Intermediate Representation(s)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Annotated abstract syntax tree</a:t>
            </a:r>
          </a:p>
          <a:p>
            <a:r>
              <a:rPr lang="en-US" dirty="0" smtClean="0"/>
              <a:t>Three address code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Annotated AST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4724400"/>
            <a:ext cx="7772400" cy="16311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makeNode</a:t>
            </a:r>
            <a:r>
              <a:rPr lang="en-US" sz="2400" dirty="0" smtClean="0"/>
              <a:t> – creates new node for unary/binary operator</a:t>
            </a:r>
          </a:p>
          <a:p>
            <a:r>
              <a:rPr lang="en-US" sz="2400" dirty="0" err="1" smtClean="0"/>
              <a:t>makeLeaf</a:t>
            </a:r>
            <a:r>
              <a:rPr lang="en-US" sz="2400" dirty="0" smtClean="0"/>
              <a:t> – creates a leaf</a:t>
            </a:r>
          </a:p>
          <a:p>
            <a:r>
              <a:rPr lang="en-US" sz="2400" dirty="0" err="1" smtClean="0"/>
              <a:t>id.place</a:t>
            </a:r>
            <a:r>
              <a:rPr lang="en-US" sz="2400" dirty="0" smtClean="0"/>
              <a:t> – pointer to symbol table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63916"/>
              </p:ext>
            </p:extLst>
          </p:nvPr>
        </p:nvGraphicFramePr>
        <p:xfrm>
          <a:off x="838200" y="1828800"/>
          <a:ext cx="777240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0694"/>
                <a:gridCol w="57117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 id :=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S.nptr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makeNode</a:t>
                      </a:r>
                      <a:r>
                        <a:rPr lang="en-US" baseline="0" dirty="0" smtClean="0"/>
                        <a:t>(‘assign’, </a:t>
                      </a:r>
                      <a:r>
                        <a:rPr lang="en-US" baseline="0" dirty="0" err="1" smtClean="0"/>
                        <a:t>makeLeaf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id,id.place</a:t>
                      </a:r>
                      <a:r>
                        <a:rPr lang="en-US" baseline="0" dirty="0" smtClean="0"/>
                        <a:t>), </a:t>
                      </a:r>
                      <a:r>
                        <a:rPr lang="en-US" baseline="0" dirty="0" err="1" smtClean="0"/>
                        <a:t>E.nptr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+ E2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E.nptr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makeNode</a:t>
                      </a:r>
                      <a:r>
                        <a:rPr lang="en-US" dirty="0" smtClean="0"/>
                        <a:t>(‘+’,E1.nptr,E2.nptr)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*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E.nptr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makeNode</a:t>
                      </a:r>
                      <a:r>
                        <a:rPr lang="en-US" dirty="0" smtClean="0"/>
                        <a:t>(‘*’,E1.nptr,E2.nptr)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-E1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E.nptr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makeNode</a:t>
                      </a:r>
                      <a:r>
                        <a:rPr lang="en-US" dirty="0" smtClean="0"/>
                        <a:t>(‘uminus’,E1.nptr)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(E1)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E.nptr</a:t>
                      </a:r>
                      <a:r>
                        <a:rPr lang="en-US" dirty="0" smtClean="0"/>
                        <a:t> = E1.nptr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E.nptr</a:t>
                      </a:r>
                      <a:r>
                        <a:rPr lang="en-US" dirty="0" smtClean="0"/>
                        <a:t> = </a:t>
                      </a:r>
                      <a:r>
                        <a:rPr lang="en-US" dirty="0" err="1" smtClean="0"/>
                        <a:t>makeLeaf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id,id.place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630238" y="4114800"/>
            <a:ext cx="1889125" cy="365125"/>
            <a:chOff x="960" y="1202"/>
            <a:chExt cx="1190" cy="230"/>
          </a:xfrm>
        </p:grpSpPr>
        <p:sp>
          <p:nvSpPr>
            <p:cNvPr id="110" name="Rectangle 21"/>
            <p:cNvSpPr>
              <a:spLocks noChangeArrowheads="1"/>
            </p:cNvSpPr>
            <p:nvPr/>
          </p:nvSpPr>
          <p:spPr bwMode="auto">
            <a:xfrm>
              <a:off x="1639" y="1202"/>
              <a:ext cx="255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1" name="Rectangle 8"/>
            <p:cNvSpPr>
              <a:spLocks noChangeArrowheads="1"/>
            </p:cNvSpPr>
            <p:nvPr/>
          </p:nvSpPr>
          <p:spPr bwMode="auto">
            <a:xfrm>
              <a:off x="1894" y="1202"/>
              <a:ext cx="256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2" name="Rectangle 6"/>
            <p:cNvSpPr>
              <a:spLocks noChangeArrowheads="1"/>
            </p:cNvSpPr>
            <p:nvPr/>
          </p:nvSpPr>
          <p:spPr bwMode="auto">
            <a:xfrm>
              <a:off x="960" y="1202"/>
              <a:ext cx="679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  <a:sym typeface="Math B" pitchFamily="2" charset="2"/>
                </a:rPr>
                <a:t>*</a:t>
              </a:r>
            </a:p>
          </p:txBody>
        </p:sp>
        <p:sp>
          <p:nvSpPr>
            <p:cNvPr id="113" name="Line 9"/>
            <p:cNvSpPr>
              <a:spLocks noChangeShapeType="1"/>
            </p:cNvSpPr>
            <p:nvPr/>
          </p:nvSpPr>
          <p:spPr bwMode="auto">
            <a:xfrm>
              <a:off x="960" y="1202"/>
              <a:ext cx="11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" name="Line 10"/>
            <p:cNvSpPr>
              <a:spLocks noChangeShapeType="1"/>
            </p:cNvSpPr>
            <p:nvPr/>
          </p:nvSpPr>
          <p:spPr bwMode="auto">
            <a:xfrm>
              <a:off x="960" y="1432"/>
              <a:ext cx="11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" name="Line 11"/>
            <p:cNvSpPr>
              <a:spLocks noChangeShapeType="1"/>
            </p:cNvSpPr>
            <p:nvPr/>
          </p:nvSpPr>
          <p:spPr bwMode="auto">
            <a:xfrm>
              <a:off x="960" y="120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" name="Line 12"/>
            <p:cNvSpPr>
              <a:spLocks noChangeShapeType="1"/>
            </p:cNvSpPr>
            <p:nvPr/>
          </p:nvSpPr>
          <p:spPr bwMode="auto">
            <a:xfrm>
              <a:off x="1639" y="120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" name="Line 14"/>
            <p:cNvSpPr>
              <a:spLocks noChangeShapeType="1"/>
            </p:cNvSpPr>
            <p:nvPr/>
          </p:nvSpPr>
          <p:spPr bwMode="auto">
            <a:xfrm>
              <a:off x="2150" y="120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" name="Line 22"/>
            <p:cNvSpPr>
              <a:spLocks noChangeShapeType="1"/>
            </p:cNvSpPr>
            <p:nvPr/>
          </p:nvSpPr>
          <p:spPr bwMode="auto">
            <a:xfrm>
              <a:off x="1894" y="120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3082925" y="4114800"/>
            <a:ext cx="1889125" cy="365125"/>
            <a:chOff x="960" y="1202"/>
            <a:chExt cx="1190" cy="230"/>
          </a:xfrm>
        </p:grpSpPr>
        <p:sp>
          <p:nvSpPr>
            <p:cNvPr id="101" name="Rectangle 73"/>
            <p:cNvSpPr>
              <a:spLocks noChangeArrowheads="1"/>
            </p:cNvSpPr>
            <p:nvPr/>
          </p:nvSpPr>
          <p:spPr bwMode="auto">
            <a:xfrm>
              <a:off x="1639" y="1202"/>
              <a:ext cx="255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02" name="Rectangle 74"/>
            <p:cNvSpPr>
              <a:spLocks noChangeArrowheads="1"/>
            </p:cNvSpPr>
            <p:nvPr/>
          </p:nvSpPr>
          <p:spPr bwMode="auto">
            <a:xfrm>
              <a:off x="1894" y="1202"/>
              <a:ext cx="256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03" name="Rectangle 75"/>
            <p:cNvSpPr>
              <a:spLocks noChangeArrowheads="1"/>
            </p:cNvSpPr>
            <p:nvPr/>
          </p:nvSpPr>
          <p:spPr bwMode="auto">
            <a:xfrm>
              <a:off x="960" y="1202"/>
              <a:ext cx="679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  <a:sym typeface="Math B" pitchFamily="2" charset="2"/>
                </a:rPr>
                <a:t>*</a:t>
              </a:r>
            </a:p>
          </p:txBody>
        </p:sp>
        <p:sp>
          <p:nvSpPr>
            <p:cNvPr id="104" name="Line 76"/>
            <p:cNvSpPr>
              <a:spLocks noChangeShapeType="1"/>
            </p:cNvSpPr>
            <p:nvPr/>
          </p:nvSpPr>
          <p:spPr bwMode="auto">
            <a:xfrm>
              <a:off x="960" y="1202"/>
              <a:ext cx="11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" name="Line 77"/>
            <p:cNvSpPr>
              <a:spLocks noChangeShapeType="1"/>
            </p:cNvSpPr>
            <p:nvPr/>
          </p:nvSpPr>
          <p:spPr bwMode="auto">
            <a:xfrm>
              <a:off x="960" y="1432"/>
              <a:ext cx="11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" name="Line 78"/>
            <p:cNvSpPr>
              <a:spLocks noChangeShapeType="1"/>
            </p:cNvSpPr>
            <p:nvPr/>
          </p:nvSpPr>
          <p:spPr bwMode="auto">
            <a:xfrm>
              <a:off x="960" y="120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" name="Line 79"/>
            <p:cNvSpPr>
              <a:spLocks noChangeShapeType="1"/>
            </p:cNvSpPr>
            <p:nvPr/>
          </p:nvSpPr>
          <p:spPr bwMode="auto">
            <a:xfrm>
              <a:off x="1639" y="120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" name="Line 80"/>
            <p:cNvSpPr>
              <a:spLocks noChangeShapeType="1"/>
            </p:cNvSpPr>
            <p:nvPr/>
          </p:nvSpPr>
          <p:spPr bwMode="auto">
            <a:xfrm>
              <a:off x="2150" y="120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" name="Line 81"/>
            <p:cNvSpPr>
              <a:spLocks noChangeShapeType="1"/>
            </p:cNvSpPr>
            <p:nvPr/>
          </p:nvSpPr>
          <p:spPr bwMode="auto">
            <a:xfrm>
              <a:off x="1894" y="120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630238" y="5372100"/>
            <a:ext cx="1889125" cy="365125"/>
            <a:chOff x="1133" y="2178"/>
            <a:chExt cx="1190" cy="230"/>
          </a:xfrm>
        </p:grpSpPr>
        <p:sp>
          <p:nvSpPr>
            <p:cNvPr id="92" name="Rectangle 37"/>
            <p:cNvSpPr>
              <a:spLocks noChangeArrowheads="1"/>
            </p:cNvSpPr>
            <p:nvPr/>
          </p:nvSpPr>
          <p:spPr bwMode="auto">
            <a:xfrm>
              <a:off x="1812" y="2178"/>
              <a:ext cx="255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93" name="Rectangle 38"/>
            <p:cNvSpPr>
              <a:spLocks noChangeArrowheads="1"/>
            </p:cNvSpPr>
            <p:nvPr/>
          </p:nvSpPr>
          <p:spPr bwMode="auto">
            <a:xfrm>
              <a:off x="2067" y="2178"/>
              <a:ext cx="256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94" name="Rectangle 39"/>
            <p:cNvSpPr>
              <a:spLocks noChangeArrowheads="1"/>
            </p:cNvSpPr>
            <p:nvPr/>
          </p:nvSpPr>
          <p:spPr bwMode="auto">
            <a:xfrm>
              <a:off x="1133" y="2178"/>
              <a:ext cx="679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  <a:sym typeface="Math B" pitchFamily="2" charset="2"/>
                </a:rPr>
                <a:t>uminus</a:t>
              </a:r>
            </a:p>
          </p:txBody>
        </p:sp>
        <p:sp>
          <p:nvSpPr>
            <p:cNvPr id="95" name="Line 40"/>
            <p:cNvSpPr>
              <a:spLocks noChangeShapeType="1"/>
            </p:cNvSpPr>
            <p:nvPr/>
          </p:nvSpPr>
          <p:spPr bwMode="auto">
            <a:xfrm>
              <a:off x="1133" y="2178"/>
              <a:ext cx="11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Line 41"/>
            <p:cNvSpPr>
              <a:spLocks noChangeShapeType="1"/>
            </p:cNvSpPr>
            <p:nvPr/>
          </p:nvSpPr>
          <p:spPr bwMode="auto">
            <a:xfrm>
              <a:off x="1133" y="2408"/>
              <a:ext cx="11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Line 42"/>
            <p:cNvSpPr>
              <a:spLocks noChangeShapeType="1"/>
            </p:cNvSpPr>
            <p:nvPr/>
          </p:nvSpPr>
          <p:spPr bwMode="auto">
            <a:xfrm>
              <a:off x="1133" y="217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Line 43"/>
            <p:cNvSpPr>
              <a:spLocks noChangeShapeType="1"/>
            </p:cNvSpPr>
            <p:nvPr/>
          </p:nvSpPr>
          <p:spPr bwMode="auto">
            <a:xfrm>
              <a:off x="1812" y="217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Line 44"/>
            <p:cNvSpPr>
              <a:spLocks noChangeShapeType="1"/>
            </p:cNvSpPr>
            <p:nvPr/>
          </p:nvSpPr>
          <p:spPr bwMode="auto">
            <a:xfrm>
              <a:off x="2323" y="217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Line 45"/>
            <p:cNvSpPr>
              <a:spLocks noChangeShapeType="1"/>
            </p:cNvSpPr>
            <p:nvPr/>
          </p:nvSpPr>
          <p:spPr bwMode="auto">
            <a:xfrm>
              <a:off x="2067" y="217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3082925" y="5372100"/>
            <a:ext cx="1889125" cy="365125"/>
            <a:chOff x="1133" y="2178"/>
            <a:chExt cx="1190" cy="230"/>
          </a:xfrm>
        </p:grpSpPr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1812" y="2178"/>
              <a:ext cx="255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2067" y="2178"/>
              <a:ext cx="256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1133" y="2178"/>
              <a:ext cx="679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  <a:sym typeface="Math B" pitchFamily="2" charset="2"/>
                </a:rPr>
                <a:t>uminus</a:t>
              </a: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1133" y="2178"/>
              <a:ext cx="11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1133" y="2408"/>
              <a:ext cx="11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1133" y="217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>
              <a:off x="1812" y="217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>
              <a:off x="2323" y="217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>
              <a:off x="2067" y="217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630238" y="6002338"/>
            <a:ext cx="1482725" cy="365125"/>
            <a:chOff x="1098" y="2667"/>
            <a:chExt cx="934" cy="230"/>
          </a:xfrm>
        </p:grpSpPr>
        <p:sp>
          <p:nvSpPr>
            <p:cNvPr id="76" name="Rectangle 47"/>
            <p:cNvSpPr>
              <a:spLocks noChangeArrowheads="1"/>
            </p:cNvSpPr>
            <p:nvPr/>
          </p:nvSpPr>
          <p:spPr bwMode="auto">
            <a:xfrm>
              <a:off x="1777" y="2667"/>
              <a:ext cx="255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7" name="Rectangle 49"/>
            <p:cNvSpPr>
              <a:spLocks noChangeArrowheads="1"/>
            </p:cNvSpPr>
            <p:nvPr/>
          </p:nvSpPr>
          <p:spPr bwMode="auto">
            <a:xfrm>
              <a:off x="1098" y="2667"/>
              <a:ext cx="679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  <a:sym typeface="Math B" pitchFamily="2" charset="2"/>
                </a:rPr>
                <a:t>id</a:t>
              </a:r>
            </a:p>
          </p:txBody>
        </p:sp>
        <p:sp>
          <p:nvSpPr>
            <p:cNvPr id="78" name="Line 50"/>
            <p:cNvSpPr>
              <a:spLocks noChangeShapeType="1"/>
            </p:cNvSpPr>
            <p:nvPr/>
          </p:nvSpPr>
          <p:spPr bwMode="auto">
            <a:xfrm>
              <a:off x="1098" y="2667"/>
              <a:ext cx="9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51"/>
            <p:cNvSpPr>
              <a:spLocks noChangeShapeType="1"/>
            </p:cNvSpPr>
            <p:nvPr/>
          </p:nvSpPr>
          <p:spPr bwMode="auto">
            <a:xfrm>
              <a:off x="1098" y="2897"/>
              <a:ext cx="9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52"/>
            <p:cNvSpPr>
              <a:spLocks noChangeShapeType="1"/>
            </p:cNvSpPr>
            <p:nvPr/>
          </p:nvSpPr>
          <p:spPr bwMode="auto">
            <a:xfrm>
              <a:off x="1098" y="2667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Line 53"/>
            <p:cNvSpPr>
              <a:spLocks noChangeShapeType="1"/>
            </p:cNvSpPr>
            <p:nvPr/>
          </p:nvSpPr>
          <p:spPr bwMode="auto">
            <a:xfrm>
              <a:off x="1777" y="2667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Line 54"/>
            <p:cNvSpPr>
              <a:spLocks noChangeShapeType="1"/>
            </p:cNvSpPr>
            <p:nvPr/>
          </p:nvSpPr>
          <p:spPr bwMode="auto">
            <a:xfrm>
              <a:off x="2032" y="2667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" name="Group 92"/>
          <p:cNvGrpSpPr>
            <a:grpSpLocks/>
          </p:cNvGrpSpPr>
          <p:nvPr/>
        </p:nvGrpSpPr>
        <p:grpSpPr bwMode="auto">
          <a:xfrm>
            <a:off x="3082925" y="6002338"/>
            <a:ext cx="1482725" cy="365125"/>
            <a:chOff x="1098" y="2667"/>
            <a:chExt cx="934" cy="230"/>
          </a:xfrm>
        </p:grpSpPr>
        <p:sp>
          <p:nvSpPr>
            <p:cNvPr id="69" name="Rectangle 93"/>
            <p:cNvSpPr>
              <a:spLocks noChangeArrowheads="1"/>
            </p:cNvSpPr>
            <p:nvPr/>
          </p:nvSpPr>
          <p:spPr bwMode="auto">
            <a:xfrm>
              <a:off x="1777" y="2667"/>
              <a:ext cx="255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0" name="Rectangle 94"/>
            <p:cNvSpPr>
              <a:spLocks noChangeArrowheads="1"/>
            </p:cNvSpPr>
            <p:nvPr/>
          </p:nvSpPr>
          <p:spPr bwMode="auto">
            <a:xfrm>
              <a:off x="1098" y="2667"/>
              <a:ext cx="679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 dirty="0">
                  <a:solidFill>
                    <a:schemeClr val="tx1"/>
                  </a:solidFill>
                  <a:sym typeface="Math B" pitchFamily="2" charset="2"/>
                </a:rPr>
                <a:t>id</a:t>
              </a:r>
            </a:p>
          </p:txBody>
        </p:sp>
        <p:sp>
          <p:nvSpPr>
            <p:cNvPr id="71" name="Line 95"/>
            <p:cNvSpPr>
              <a:spLocks noChangeShapeType="1"/>
            </p:cNvSpPr>
            <p:nvPr/>
          </p:nvSpPr>
          <p:spPr bwMode="auto">
            <a:xfrm>
              <a:off x="1098" y="2667"/>
              <a:ext cx="9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Line 96"/>
            <p:cNvSpPr>
              <a:spLocks noChangeShapeType="1"/>
            </p:cNvSpPr>
            <p:nvPr/>
          </p:nvSpPr>
          <p:spPr bwMode="auto">
            <a:xfrm>
              <a:off x="1098" y="2897"/>
              <a:ext cx="9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Line 97"/>
            <p:cNvSpPr>
              <a:spLocks noChangeShapeType="1"/>
            </p:cNvSpPr>
            <p:nvPr/>
          </p:nvSpPr>
          <p:spPr bwMode="auto">
            <a:xfrm>
              <a:off x="1098" y="2667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Line 98"/>
            <p:cNvSpPr>
              <a:spLocks noChangeShapeType="1"/>
            </p:cNvSpPr>
            <p:nvPr/>
          </p:nvSpPr>
          <p:spPr bwMode="auto">
            <a:xfrm>
              <a:off x="1777" y="2667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Line 99"/>
            <p:cNvSpPr>
              <a:spLocks noChangeShapeType="1"/>
            </p:cNvSpPr>
            <p:nvPr/>
          </p:nvSpPr>
          <p:spPr bwMode="auto">
            <a:xfrm>
              <a:off x="2032" y="2667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630238" y="4743450"/>
            <a:ext cx="1482725" cy="365125"/>
            <a:chOff x="1220" y="1552"/>
            <a:chExt cx="934" cy="230"/>
          </a:xfrm>
        </p:grpSpPr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1899" y="1552"/>
              <a:ext cx="255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1220" y="1552"/>
              <a:ext cx="679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  <a:sym typeface="Math B" pitchFamily="2" charset="2"/>
                </a:rPr>
                <a:t>id</a:t>
              </a:r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1220" y="1552"/>
              <a:ext cx="9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>
              <a:off x="1220" y="1782"/>
              <a:ext cx="9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>
              <a:off x="1220" y="155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1899" y="155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2154" y="155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3082925" y="4743450"/>
            <a:ext cx="1482725" cy="365125"/>
            <a:chOff x="1220" y="1552"/>
            <a:chExt cx="934" cy="230"/>
          </a:xfrm>
        </p:grpSpPr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>
              <a:off x="1899" y="1552"/>
              <a:ext cx="255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>
              <a:off x="1220" y="1552"/>
              <a:ext cx="679" cy="230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  <a:sym typeface="Math B" pitchFamily="2" charset="2"/>
                </a:rPr>
                <a:t>id</a:t>
              </a:r>
            </a:p>
          </p:txBody>
        </p:sp>
        <p:sp>
          <p:nvSpPr>
            <p:cNvPr id="57" name="Line 103"/>
            <p:cNvSpPr>
              <a:spLocks noChangeShapeType="1"/>
            </p:cNvSpPr>
            <p:nvPr/>
          </p:nvSpPr>
          <p:spPr bwMode="auto">
            <a:xfrm>
              <a:off x="1220" y="1552"/>
              <a:ext cx="9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104"/>
            <p:cNvSpPr>
              <a:spLocks noChangeShapeType="1"/>
            </p:cNvSpPr>
            <p:nvPr/>
          </p:nvSpPr>
          <p:spPr bwMode="auto">
            <a:xfrm>
              <a:off x="1220" y="1782"/>
              <a:ext cx="93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105"/>
            <p:cNvSpPr>
              <a:spLocks noChangeShapeType="1"/>
            </p:cNvSpPr>
            <p:nvPr/>
          </p:nvSpPr>
          <p:spPr bwMode="auto">
            <a:xfrm>
              <a:off x="1220" y="155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106"/>
            <p:cNvSpPr>
              <a:spLocks noChangeShapeType="1"/>
            </p:cNvSpPr>
            <p:nvPr/>
          </p:nvSpPr>
          <p:spPr bwMode="auto">
            <a:xfrm>
              <a:off x="1899" y="155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107"/>
            <p:cNvSpPr>
              <a:spLocks noChangeShapeType="1"/>
            </p:cNvSpPr>
            <p:nvPr/>
          </p:nvSpPr>
          <p:spPr bwMode="auto">
            <a:xfrm>
              <a:off x="2154" y="155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" name="Rectangle 110"/>
          <p:cNvSpPr>
            <a:spLocks noChangeArrowheads="1"/>
          </p:cNvSpPr>
          <p:nvPr/>
        </p:nvSpPr>
        <p:spPr bwMode="auto">
          <a:xfrm>
            <a:off x="2935288" y="1898650"/>
            <a:ext cx="404812" cy="365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/>
          <a:lstStyle/>
          <a:p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5" name="Rectangle 111"/>
          <p:cNvSpPr>
            <a:spLocks noChangeArrowheads="1"/>
          </p:cNvSpPr>
          <p:nvPr/>
        </p:nvSpPr>
        <p:spPr bwMode="auto">
          <a:xfrm>
            <a:off x="3340100" y="1898650"/>
            <a:ext cx="406400" cy="365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12"/>
          <p:cNvSpPr>
            <a:spLocks noChangeArrowheads="1"/>
          </p:cNvSpPr>
          <p:nvPr/>
        </p:nvSpPr>
        <p:spPr bwMode="auto">
          <a:xfrm>
            <a:off x="1857375" y="1898650"/>
            <a:ext cx="1077912" cy="365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solidFill>
                  <a:schemeClr val="tx1"/>
                </a:solidFill>
                <a:sym typeface="Math B" pitchFamily="2" charset="2"/>
              </a:rPr>
              <a:t>assign</a:t>
            </a:r>
          </a:p>
        </p:txBody>
      </p:sp>
      <p:sp>
        <p:nvSpPr>
          <p:cNvPr id="17" name="Line 113"/>
          <p:cNvSpPr>
            <a:spLocks noChangeShapeType="1"/>
          </p:cNvSpPr>
          <p:nvPr/>
        </p:nvSpPr>
        <p:spPr bwMode="auto">
          <a:xfrm>
            <a:off x="1857375" y="1898650"/>
            <a:ext cx="18891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Line 114"/>
          <p:cNvSpPr>
            <a:spLocks noChangeShapeType="1"/>
          </p:cNvSpPr>
          <p:nvPr/>
        </p:nvSpPr>
        <p:spPr bwMode="auto">
          <a:xfrm>
            <a:off x="1857375" y="2263775"/>
            <a:ext cx="18891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Line 115"/>
          <p:cNvSpPr>
            <a:spLocks noChangeShapeType="1"/>
          </p:cNvSpPr>
          <p:nvPr/>
        </p:nvSpPr>
        <p:spPr bwMode="auto">
          <a:xfrm>
            <a:off x="1857375" y="1898650"/>
            <a:ext cx="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Line 116"/>
          <p:cNvSpPr>
            <a:spLocks noChangeShapeType="1"/>
          </p:cNvSpPr>
          <p:nvPr/>
        </p:nvSpPr>
        <p:spPr bwMode="auto">
          <a:xfrm>
            <a:off x="2935288" y="1898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Line 117"/>
          <p:cNvSpPr>
            <a:spLocks noChangeShapeType="1"/>
          </p:cNvSpPr>
          <p:nvPr/>
        </p:nvSpPr>
        <p:spPr bwMode="auto">
          <a:xfrm>
            <a:off x="3746500" y="1898650"/>
            <a:ext cx="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Line 118"/>
          <p:cNvSpPr>
            <a:spLocks noChangeShapeType="1"/>
          </p:cNvSpPr>
          <p:nvPr/>
        </p:nvSpPr>
        <p:spPr bwMode="auto">
          <a:xfrm>
            <a:off x="3340100" y="1898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Rectangle 122"/>
          <p:cNvSpPr>
            <a:spLocks noChangeArrowheads="1"/>
          </p:cNvSpPr>
          <p:nvPr/>
        </p:nvSpPr>
        <p:spPr bwMode="auto">
          <a:xfrm>
            <a:off x="1857375" y="3155950"/>
            <a:ext cx="1077912" cy="365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solidFill>
                  <a:schemeClr val="tx1"/>
                </a:solidFill>
                <a:sym typeface="Math B" pitchFamily="2" charset="2"/>
              </a:rPr>
              <a:t>+</a:t>
            </a:r>
          </a:p>
        </p:txBody>
      </p:sp>
      <p:sp>
        <p:nvSpPr>
          <p:cNvPr id="24" name="Line 123"/>
          <p:cNvSpPr>
            <a:spLocks noChangeShapeType="1"/>
          </p:cNvSpPr>
          <p:nvPr/>
        </p:nvSpPr>
        <p:spPr bwMode="auto">
          <a:xfrm>
            <a:off x="1857375" y="3155950"/>
            <a:ext cx="18891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Line 124"/>
          <p:cNvSpPr>
            <a:spLocks noChangeShapeType="1"/>
          </p:cNvSpPr>
          <p:nvPr/>
        </p:nvSpPr>
        <p:spPr bwMode="auto">
          <a:xfrm>
            <a:off x="1857375" y="3521075"/>
            <a:ext cx="18891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Line 125"/>
          <p:cNvSpPr>
            <a:spLocks noChangeShapeType="1"/>
          </p:cNvSpPr>
          <p:nvPr/>
        </p:nvSpPr>
        <p:spPr bwMode="auto">
          <a:xfrm>
            <a:off x="1857375" y="3155950"/>
            <a:ext cx="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" name="Line 126"/>
          <p:cNvSpPr>
            <a:spLocks noChangeShapeType="1"/>
          </p:cNvSpPr>
          <p:nvPr/>
        </p:nvSpPr>
        <p:spPr bwMode="auto">
          <a:xfrm>
            <a:off x="2935288" y="31559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Line 127"/>
          <p:cNvSpPr>
            <a:spLocks noChangeShapeType="1"/>
          </p:cNvSpPr>
          <p:nvPr/>
        </p:nvSpPr>
        <p:spPr bwMode="auto">
          <a:xfrm>
            <a:off x="3746500" y="3155950"/>
            <a:ext cx="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Line 128"/>
          <p:cNvSpPr>
            <a:spLocks noChangeShapeType="1"/>
          </p:cNvSpPr>
          <p:nvPr/>
        </p:nvSpPr>
        <p:spPr bwMode="auto">
          <a:xfrm>
            <a:off x="3340100" y="31559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Rectangle 138"/>
          <p:cNvSpPr>
            <a:spLocks noChangeArrowheads="1"/>
          </p:cNvSpPr>
          <p:nvPr/>
        </p:nvSpPr>
        <p:spPr bwMode="auto">
          <a:xfrm>
            <a:off x="2935288" y="2527300"/>
            <a:ext cx="404812" cy="365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139"/>
          <p:cNvSpPr>
            <a:spLocks noChangeArrowheads="1"/>
          </p:cNvSpPr>
          <p:nvPr/>
        </p:nvSpPr>
        <p:spPr bwMode="auto">
          <a:xfrm>
            <a:off x="1857375" y="2527300"/>
            <a:ext cx="1077912" cy="365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0">
                <a:solidFill>
                  <a:schemeClr val="tx1"/>
                </a:solidFill>
                <a:sym typeface="Math B" pitchFamily="2" charset="2"/>
              </a:rPr>
              <a:t>id</a:t>
            </a:r>
          </a:p>
        </p:txBody>
      </p:sp>
      <p:sp>
        <p:nvSpPr>
          <p:cNvPr id="32" name="Line 140"/>
          <p:cNvSpPr>
            <a:spLocks noChangeShapeType="1"/>
          </p:cNvSpPr>
          <p:nvPr/>
        </p:nvSpPr>
        <p:spPr bwMode="auto">
          <a:xfrm>
            <a:off x="1857375" y="2527300"/>
            <a:ext cx="14827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Line 141"/>
          <p:cNvSpPr>
            <a:spLocks noChangeShapeType="1"/>
          </p:cNvSpPr>
          <p:nvPr/>
        </p:nvSpPr>
        <p:spPr bwMode="auto">
          <a:xfrm>
            <a:off x="1857375" y="2892425"/>
            <a:ext cx="14827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Line 142"/>
          <p:cNvSpPr>
            <a:spLocks noChangeShapeType="1"/>
          </p:cNvSpPr>
          <p:nvPr/>
        </p:nvSpPr>
        <p:spPr bwMode="auto">
          <a:xfrm>
            <a:off x="1857375" y="2527300"/>
            <a:ext cx="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Line 143"/>
          <p:cNvSpPr>
            <a:spLocks noChangeShapeType="1"/>
          </p:cNvSpPr>
          <p:nvPr/>
        </p:nvSpPr>
        <p:spPr bwMode="auto">
          <a:xfrm>
            <a:off x="2935288" y="25273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Line 144"/>
          <p:cNvSpPr>
            <a:spLocks noChangeShapeType="1"/>
          </p:cNvSpPr>
          <p:nvPr/>
        </p:nvSpPr>
        <p:spPr bwMode="auto">
          <a:xfrm>
            <a:off x="3340100" y="2527300"/>
            <a:ext cx="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7" name="AutoShape 154"/>
          <p:cNvCxnSpPr>
            <a:cxnSpLocks noChangeShapeType="1"/>
            <a:stCxn id="14" idx="2"/>
            <a:endCxn id="30" idx="0"/>
          </p:cNvCxnSpPr>
          <p:nvPr/>
        </p:nvCxnSpPr>
        <p:spPr bwMode="auto">
          <a:xfrm>
            <a:off x="3138488" y="2263775"/>
            <a:ext cx="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" name="AutoShape 155"/>
          <p:cNvCxnSpPr>
            <a:cxnSpLocks noChangeShapeType="1"/>
            <a:stCxn id="15" idx="2"/>
          </p:cNvCxnSpPr>
          <p:nvPr/>
        </p:nvCxnSpPr>
        <p:spPr bwMode="auto">
          <a:xfrm>
            <a:off x="3543300" y="2263775"/>
            <a:ext cx="0" cy="892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9" name="AutoShape 156"/>
          <p:cNvCxnSpPr>
            <a:cxnSpLocks noChangeShapeType="1"/>
            <a:stCxn id="51" idx="2"/>
            <a:endCxn id="93" idx="0"/>
          </p:cNvCxnSpPr>
          <p:nvPr/>
        </p:nvCxnSpPr>
        <p:spPr bwMode="auto">
          <a:xfrm rot="16200000" flipH="1">
            <a:off x="1830388" y="4886325"/>
            <a:ext cx="96202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AutoShape 157"/>
          <p:cNvCxnSpPr>
            <a:cxnSpLocks noChangeShapeType="1"/>
            <a:stCxn id="50" idx="2"/>
            <a:endCxn id="62" idx="0"/>
          </p:cNvCxnSpPr>
          <p:nvPr/>
        </p:nvCxnSpPr>
        <p:spPr bwMode="auto">
          <a:xfrm rot="16200000" flipH="1">
            <a:off x="1739900" y="4572000"/>
            <a:ext cx="3413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" name="AutoShape 158"/>
          <p:cNvCxnSpPr>
            <a:cxnSpLocks noChangeShapeType="1"/>
            <a:stCxn id="52" idx="2"/>
            <a:endCxn id="76" idx="0"/>
          </p:cNvCxnSpPr>
          <p:nvPr/>
        </p:nvCxnSpPr>
        <p:spPr bwMode="auto">
          <a:xfrm rot="16200000" flipH="1">
            <a:off x="1735138" y="5826125"/>
            <a:ext cx="347663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" name="AutoShape 159"/>
          <p:cNvCxnSpPr>
            <a:cxnSpLocks noChangeShapeType="1"/>
            <a:stCxn id="47" idx="2"/>
            <a:endCxn id="55" idx="0"/>
          </p:cNvCxnSpPr>
          <p:nvPr/>
        </p:nvCxnSpPr>
        <p:spPr bwMode="auto">
          <a:xfrm rot="16200000" flipH="1">
            <a:off x="4186238" y="4565650"/>
            <a:ext cx="349250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3" name="AutoShape 160"/>
          <p:cNvCxnSpPr>
            <a:cxnSpLocks noChangeShapeType="1"/>
            <a:stCxn id="48" idx="2"/>
            <a:endCxn id="69" idx="0"/>
          </p:cNvCxnSpPr>
          <p:nvPr/>
        </p:nvCxnSpPr>
        <p:spPr bwMode="auto">
          <a:xfrm rot="16200000" flipH="1">
            <a:off x="4186238" y="5826125"/>
            <a:ext cx="344488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4" name="AutoShape 161"/>
          <p:cNvCxnSpPr>
            <a:cxnSpLocks noChangeShapeType="1"/>
            <a:stCxn id="49" idx="2"/>
            <a:endCxn id="84" idx="0"/>
          </p:cNvCxnSpPr>
          <p:nvPr/>
        </p:nvCxnSpPr>
        <p:spPr bwMode="auto">
          <a:xfrm rot="16200000" flipH="1">
            <a:off x="4276725" y="4879975"/>
            <a:ext cx="969963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7" name="Text Box 164"/>
          <p:cNvSpPr txBox="1">
            <a:spLocks noChangeArrowheads="1"/>
          </p:cNvSpPr>
          <p:nvPr/>
        </p:nvSpPr>
        <p:spPr bwMode="auto">
          <a:xfrm>
            <a:off x="4208463" y="4148138"/>
            <a:ext cx="2984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  <a:sym typeface="Math B" pitchFamily="2" charset="2"/>
              </a:rPr>
              <a:t></a:t>
            </a:r>
          </a:p>
        </p:txBody>
      </p:sp>
      <p:sp>
        <p:nvSpPr>
          <p:cNvPr id="48" name="Text Box 165"/>
          <p:cNvSpPr txBox="1">
            <a:spLocks noChangeArrowheads="1"/>
          </p:cNvSpPr>
          <p:nvPr/>
        </p:nvSpPr>
        <p:spPr bwMode="auto">
          <a:xfrm>
            <a:off x="4205288" y="5411788"/>
            <a:ext cx="2984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  <a:sym typeface="Math B" pitchFamily="2" charset="2"/>
              </a:rPr>
              <a:t></a:t>
            </a:r>
          </a:p>
        </p:txBody>
      </p:sp>
      <p:sp>
        <p:nvSpPr>
          <p:cNvPr id="49" name="Text Box 166"/>
          <p:cNvSpPr txBox="1">
            <a:spLocks noChangeArrowheads="1"/>
          </p:cNvSpPr>
          <p:nvPr/>
        </p:nvSpPr>
        <p:spPr bwMode="auto">
          <a:xfrm>
            <a:off x="4605338" y="4156075"/>
            <a:ext cx="2984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  <a:sym typeface="Math B" pitchFamily="2" charset="2"/>
              </a:rPr>
              <a:t></a:t>
            </a:r>
          </a:p>
        </p:txBody>
      </p:sp>
      <p:sp>
        <p:nvSpPr>
          <p:cNvPr id="50" name="Text Box 167"/>
          <p:cNvSpPr txBox="1">
            <a:spLocks noChangeArrowheads="1"/>
          </p:cNvSpPr>
          <p:nvPr/>
        </p:nvSpPr>
        <p:spPr bwMode="auto">
          <a:xfrm>
            <a:off x="1760538" y="4156075"/>
            <a:ext cx="2984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  <a:sym typeface="Math B" pitchFamily="2" charset="2"/>
              </a:rPr>
              <a:t></a:t>
            </a:r>
          </a:p>
        </p:txBody>
      </p:sp>
      <p:sp>
        <p:nvSpPr>
          <p:cNvPr id="51" name="Text Box 168"/>
          <p:cNvSpPr txBox="1">
            <a:spLocks noChangeArrowheads="1"/>
          </p:cNvSpPr>
          <p:nvPr/>
        </p:nvSpPr>
        <p:spPr bwMode="auto">
          <a:xfrm>
            <a:off x="2157413" y="4164013"/>
            <a:ext cx="2984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  <a:sym typeface="Math B" pitchFamily="2" charset="2"/>
              </a:rPr>
              <a:t></a:t>
            </a:r>
          </a:p>
        </p:txBody>
      </p:sp>
      <p:sp>
        <p:nvSpPr>
          <p:cNvPr id="52" name="Text Box 169"/>
          <p:cNvSpPr txBox="1">
            <a:spLocks noChangeArrowheads="1"/>
          </p:cNvSpPr>
          <p:nvPr/>
        </p:nvSpPr>
        <p:spPr bwMode="auto">
          <a:xfrm>
            <a:off x="1757363" y="5408613"/>
            <a:ext cx="2984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  <a:sym typeface="Math B" pitchFamily="2" charset="2"/>
              </a:rPr>
              <a:t></a:t>
            </a:r>
          </a:p>
        </p:txBody>
      </p:sp>
      <p:sp>
        <p:nvSpPr>
          <p:cNvPr id="53" name="Text Box 170"/>
          <p:cNvSpPr txBox="1">
            <a:spLocks noChangeArrowheads="1"/>
          </p:cNvSpPr>
          <p:nvPr/>
        </p:nvSpPr>
        <p:spPr bwMode="auto">
          <a:xfrm>
            <a:off x="2982913" y="3181350"/>
            <a:ext cx="2984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  <a:sym typeface="Math B" pitchFamily="2" charset="2"/>
              </a:rPr>
              <a:t></a:t>
            </a:r>
          </a:p>
        </p:txBody>
      </p:sp>
      <p:sp>
        <p:nvSpPr>
          <p:cNvPr id="54" name="Text Box 171"/>
          <p:cNvSpPr txBox="1">
            <a:spLocks noChangeArrowheads="1"/>
          </p:cNvSpPr>
          <p:nvPr/>
        </p:nvSpPr>
        <p:spPr bwMode="auto">
          <a:xfrm>
            <a:off x="3379788" y="3189288"/>
            <a:ext cx="2984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  <a:sym typeface="Math B" pitchFamily="2" charset="2"/>
              </a:rPr>
              <a:t></a:t>
            </a:r>
          </a:p>
        </p:txBody>
      </p:sp>
      <p:graphicFrame>
        <p:nvGraphicFramePr>
          <p:cNvPr id="119" name="Group 6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55980"/>
              </p:ext>
            </p:extLst>
          </p:nvPr>
        </p:nvGraphicFramePr>
        <p:xfrm>
          <a:off x="5902325" y="1912938"/>
          <a:ext cx="2571750" cy="4389120"/>
        </p:xfrm>
        <a:graphic>
          <a:graphicData uri="http://schemas.openxmlformats.org/drawingml/2006/table">
            <a:tbl>
              <a:tblPr rtl="1"/>
              <a:tblGrid>
                <a:gridCol w="482600"/>
                <a:gridCol w="482600"/>
                <a:gridCol w="1038225"/>
                <a:gridCol w="568325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uminus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Math B" pitchFamily="2" charset="2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uminus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Math B" pitchFamily="2" charset="2"/>
                        </a:rPr>
                        <a:t>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assign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· · 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7" name="AutoShape 155"/>
          <p:cNvCxnSpPr>
            <a:cxnSpLocks noChangeShapeType="1"/>
            <a:stCxn id="54" idx="2"/>
          </p:cNvCxnSpPr>
          <p:nvPr/>
        </p:nvCxnSpPr>
        <p:spPr bwMode="auto">
          <a:xfrm>
            <a:off x="3529013" y="3435351"/>
            <a:ext cx="631825" cy="6794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0" name="AutoShape 155"/>
          <p:cNvCxnSpPr>
            <a:cxnSpLocks noChangeShapeType="1"/>
            <a:stCxn id="53" idx="2"/>
          </p:cNvCxnSpPr>
          <p:nvPr/>
        </p:nvCxnSpPr>
        <p:spPr bwMode="auto">
          <a:xfrm flipH="1">
            <a:off x="1708151" y="3427413"/>
            <a:ext cx="1423987" cy="687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" name="Rounded Rectangle 132"/>
          <p:cNvSpPr/>
          <p:nvPr/>
        </p:nvSpPr>
        <p:spPr>
          <a:xfrm>
            <a:off x="304800" y="1676400"/>
            <a:ext cx="5105400" cy="495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5771578" y="1676400"/>
            <a:ext cx="3143822" cy="495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1285589" y="1216152"/>
            <a:ext cx="3143822" cy="463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= b * -c + b* 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Address </a:t>
            </a:r>
            <a:r>
              <a:rPr lang="en-US" dirty="0" smtClean="0"/>
              <a:t>Code (3AC)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instruction operates on three addresses</a:t>
            </a:r>
          </a:p>
          <a:p>
            <a:pPr lvl="1"/>
            <a:r>
              <a:rPr lang="en-US" dirty="0" smtClean="0"/>
              <a:t>result = operand1 operator operand2</a:t>
            </a:r>
          </a:p>
          <a:p>
            <a:r>
              <a:rPr lang="en-US" dirty="0" smtClean="0"/>
              <a:t>Close to low-level operations in the machine language </a:t>
            </a:r>
          </a:p>
          <a:p>
            <a:pPr lvl="1"/>
            <a:r>
              <a:rPr lang="en-US" dirty="0" smtClean="0"/>
              <a:t>Operator is a basic operation</a:t>
            </a:r>
          </a:p>
          <a:p>
            <a:r>
              <a:rPr lang="en-US" dirty="0" smtClean="0"/>
              <a:t>Statements in the source language may be mapped to multiple instructions in three address code</a:t>
            </a: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address code: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1113118" y="1937951"/>
            <a:ext cx="8382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assign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16029" y="2537254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a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450915" y="2509451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+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515742" y="3271451"/>
            <a:ext cx="43557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*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825579" y="4033451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951318" y="3991232"/>
            <a:ext cx="99798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uminus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2234514" y="4681151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</a:t>
            </a:r>
          </a:p>
        </p:txBody>
      </p:sp>
      <p:cxnSp>
        <p:nvCxnSpPr>
          <p:cNvPr id="110" name="Straight Arrow Connector 109"/>
          <p:cNvCxnSpPr>
            <a:stCxn id="104" idx="2"/>
            <a:endCxn id="106" idx="0"/>
          </p:cNvCxnSpPr>
          <p:nvPr/>
        </p:nvCxnSpPr>
        <p:spPr>
          <a:xfrm flipH="1">
            <a:off x="1035129" y="3652451"/>
            <a:ext cx="69840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4" idx="2"/>
            <a:endCxn id="107" idx="0"/>
          </p:cNvCxnSpPr>
          <p:nvPr/>
        </p:nvCxnSpPr>
        <p:spPr>
          <a:xfrm>
            <a:off x="1733530" y="3652451"/>
            <a:ext cx="716781" cy="338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7" idx="2"/>
            <a:endCxn id="108" idx="0"/>
          </p:cNvCxnSpPr>
          <p:nvPr/>
        </p:nvCxnSpPr>
        <p:spPr>
          <a:xfrm flipH="1">
            <a:off x="2444064" y="4372232"/>
            <a:ext cx="6247" cy="30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1" idx="2"/>
            <a:endCxn id="102" idx="0"/>
          </p:cNvCxnSpPr>
          <p:nvPr/>
        </p:nvCxnSpPr>
        <p:spPr>
          <a:xfrm flipH="1">
            <a:off x="825579" y="2318951"/>
            <a:ext cx="706639" cy="2183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1" idx="2"/>
            <a:endCxn id="103" idx="0"/>
          </p:cNvCxnSpPr>
          <p:nvPr/>
        </p:nvCxnSpPr>
        <p:spPr>
          <a:xfrm>
            <a:off x="1532218" y="2318951"/>
            <a:ext cx="1128247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3" idx="2"/>
            <a:endCxn id="104" idx="0"/>
          </p:cNvCxnSpPr>
          <p:nvPr/>
        </p:nvCxnSpPr>
        <p:spPr>
          <a:xfrm flipH="1">
            <a:off x="1733530" y="2890451"/>
            <a:ext cx="926935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ounded Rectangle 128"/>
          <p:cNvSpPr/>
          <p:nvPr/>
        </p:nvSpPr>
        <p:spPr>
          <a:xfrm>
            <a:off x="3822515" y="3271451"/>
            <a:ext cx="43557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*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132352" y="4033451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4258091" y="3991232"/>
            <a:ext cx="99798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uminus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4565642" y="4681151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</a:t>
            </a:r>
          </a:p>
        </p:txBody>
      </p:sp>
      <p:cxnSp>
        <p:nvCxnSpPr>
          <p:cNvPr id="133" name="Straight Arrow Connector 132"/>
          <p:cNvCxnSpPr>
            <a:stCxn id="129" idx="2"/>
            <a:endCxn id="130" idx="0"/>
          </p:cNvCxnSpPr>
          <p:nvPr/>
        </p:nvCxnSpPr>
        <p:spPr>
          <a:xfrm flipH="1">
            <a:off x="3341902" y="3652451"/>
            <a:ext cx="69840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9" idx="2"/>
            <a:endCxn id="131" idx="0"/>
          </p:cNvCxnSpPr>
          <p:nvPr/>
        </p:nvCxnSpPr>
        <p:spPr>
          <a:xfrm>
            <a:off x="4040303" y="3652451"/>
            <a:ext cx="716781" cy="338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31" idx="2"/>
            <a:endCxn id="132" idx="0"/>
          </p:cNvCxnSpPr>
          <p:nvPr/>
        </p:nvCxnSpPr>
        <p:spPr>
          <a:xfrm>
            <a:off x="4757084" y="4372232"/>
            <a:ext cx="18108" cy="30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03" idx="2"/>
            <a:endCxn id="129" idx="0"/>
          </p:cNvCxnSpPr>
          <p:nvPr/>
        </p:nvCxnSpPr>
        <p:spPr>
          <a:xfrm>
            <a:off x="2660465" y="2890451"/>
            <a:ext cx="137983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304800" y="1524000"/>
            <a:ext cx="5257800" cy="45613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5804272" y="1517821"/>
            <a:ext cx="3111128" cy="4567538"/>
            <a:chOff x="5804272" y="1517821"/>
            <a:chExt cx="3111128" cy="4567538"/>
          </a:xfrm>
        </p:grpSpPr>
        <p:grpSp>
          <p:nvGrpSpPr>
            <p:cNvPr id="7" name="Group 73"/>
            <p:cNvGrpSpPr>
              <a:grpSpLocks/>
            </p:cNvGrpSpPr>
            <p:nvPr/>
          </p:nvGrpSpPr>
          <p:grpSpPr bwMode="auto">
            <a:xfrm>
              <a:off x="5918572" y="2397210"/>
              <a:ext cx="2882528" cy="1676400"/>
              <a:chOff x="960" y="2694"/>
              <a:chExt cx="1017" cy="1056"/>
            </a:xfrm>
          </p:grpSpPr>
          <p:sp>
            <p:nvSpPr>
              <p:cNvPr id="8" name="Rectangle 74"/>
              <p:cNvSpPr>
                <a:spLocks noChangeArrowheads="1"/>
              </p:cNvSpPr>
              <p:nvPr/>
            </p:nvSpPr>
            <p:spPr bwMode="auto">
              <a:xfrm>
                <a:off x="1447" y="3574"/>
                <a:ext cx="530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US" baseline="-2500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5</a:t>
                </a:r>
                <a:endParaRPr lang="en-US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9" name="Rectangle 75"/>
              <p:cNvSpPr>
                <a:spLocks noChangeArrowheads="1"/>
              </p:cNvSpPr>
              <p:nvPr/>
            </p:nvSpPr>
            <p:spPr bwMode="auto">
              <a:xfrm>
                <a:off x="1175" y="3574"/>
                <a:ext cx="272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:=</a:t>
                </a:r>
              </a:p>
            </p:txBody>
          </p:sp>
          <p:sp>
            <p:nvSpPr>
              <p:cNvPr id="10" name="Rectangle 76"/>
              <p:cNvSpPr>
                <a:spLocks noChangeArrowheads="1"/>
              </p:cNvSpPr>
              <p:nvPr/>
            </p:nvSpPr>
            <p:spPr bwMode="auto">
              <a:xfrm>
                <a:off x="960" y="3574"/>
                <a:ext cx="215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a</a:t>
                </a:r>
              </a:p>
            </p:txBody>
          </p:sp>
          <p:sp>
            <p:nvSpPr>
              <p:cNvPr id="11" name="Rectangle 77"/>
              <p:cNvSpPr>
                <a:spLocks noChangeArrowheads="1"/>
              </p:cNvSpPr>
              <p:nvPr/>
            </p:nvSpPr>
            <p:spPr bwMode="auto">
              <a:xfrm>
                <a:off x="1447" y="3398"/>
                <a:ext cx="530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US" baseline="-2500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 +</a:t>
                </a:r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  <a:sym typeface="Math B" pitchFamily="2" charset="2"/>
                  </a:rPr>
                  <a:t> </a:t>
                </a:r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US" baseline="-2500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4</a:t>
                </a:r>
                <a:endParaRPr lang="en-US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2" name="Rectangle 78"/>
              <p:cNvSpPr>
                <a:spLocks noChangeArrowheads="1"/>
              </p:cNvSpPr>
              <p:nvPr/>
            </p:nvSpPr>
            <p:spPr bwMode="auto">
              <a:xfrm>
                <a:off x="1175" y="3398"/>
                <a:ext cx="272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:=</a:t>
                </a:r>
              </a:p>
            </p:txBody>
          </p:sp>
          <p:sp>
            <p:nvSpPr>
              <p:cNvPr id="13" name="Rectangle 79"/>
              <p:cNvSpPr>
                <a:spLocks noChangeArrowheads="1"/>
              </p:cNvSpPr>
              <p:nvPr/>
            </p:nvSpPr>
            <p:spPr bwMode="auto">
              <a:xfrm>
                <a:off x="960" y="3398"/>
                <a:ext cx="215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US" baseline="-2500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5</a:t>
                </a:r>
                <a:endParaRPr lang="en-US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4" name="Rectangle 80"/>
              <p:cNvSpPr>
                <a:spLocks noChangeArrowheads="1"/>
              </p:cNvSpPr>
              <p:nvPr/>
            </p:nvSpPr>
            <p:spPr bwMode="auto">
              <a:xfrm>
                <a:off x="1447" y="3222"/>
                <a:ext cx="530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b </a:t>
                </a:r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  <a:sym typeface="Math B" pitchFamily="2" charset="2"/>
                  </a:rPr>
                  <a:t>* </a:t>
                </a:r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US" baseline="-2500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3</a:t>
                </a:r>
                <a:endParaRPr lang="en-US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5" name="Rectangle 81"/>
              <p:cNvSpPr>
                <a:spLocks noChangeArrowheads="1"/>
              </p:cNvSpPr>
              <p:nvPr/>
            </p:nvSpPr>
            <p:spPr bwMode="auto">
              <a:xfrm>
                <a:off x="1175" y="3222"/>
                <a:ext cx="272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:=</a:t>
                </a:r>
              </a:p>
            </p:txBody>
          </p:sp>
          <p:sp>
            <p:nvSpPr>
              <p:cNvPr id="16" name="Rectangle 82"/>
              <p:cNvSpPr>
                <a:spLocks noChangeArrowheads="1"/>
              </p:cNvSpPr>
              <p:nvPr/>
            </p:nvSpPr>
            <p:spPr bwMode="auto">
              <a:xfrm>
                <a:off x="960" y="3222"/>
                <a:ext cx="215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US" baseline="-2500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4</a:t>
                </a:r>
                <a:endParaRPr lang="en-US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7" name="Rectangle 83"/>
              <p:cNvSpPr>
                <a:spLocks noChangeArrowheads="1"/>
              </p:cNvSpPr>
              <p:nvPr/>
            </p:nvSpPr>
            <p:spPr bwMode="auto">
              <a:xfrm>
                <a:off x="1447" y="3046"/>
                <a:ext cx="530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– c</a:t>
                </a:r>
              </a:p>
            </p:txBody>
          </p:sp>
          <p:sp>
            <p:nvSpPr>
              <p:cNvPr id="18" name="Rectangle 84"/>
              <p:cNvSpPr>
                <a:spLocks noChangeArrowheads="1"/>
              </p:cNvSpPr>
              <p:nvPr/>
            </p:nvSpPr>
            <p:spPr bwMode="auto">
              <a:xfrm>
                <a:off x="1175" y="3046"/>
                <a:ext cx="272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:=</a:t>
                </a:r>
              </a:p>
            </p:txBody>
          </p:sp>
          <p:sp>
            <p:nvSpPr>
              <p:cNvPr id="19" name="Rectangle 85"/>
              <p:cNvSpPr>
                <a:spLocks noChangeArrowheads="1"/>
              </p:cNvSpPr>
              <p:nvPr/>
            </p:nvSpPr>
            <p:spPr bwMode="auto">
              <a:xfrm>
                <a:off x="960" y="3046"/>
                <a:ext cx="215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US" baseline="-2500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3</a:t>
                </a:r>
                <a:endParaRPr lang="en-US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0" name="Rectangle 86"/>
              <p:cNvSpPr>
                <a:spLocks noChangeArrowheads="1"/>
              </p:cNvSpPr>
              <p:nvPr/>
            </p:nvSpPr>
            <p:spPr bwMode="auto">
              <a:xfrm>
                <a:off x="1447" y="2870"/>
                <a:ext cx="530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b </a:t>
                </a:r>
                <a:r>
                  <a:rPr lang="en-US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  <a:sym typeface="Math B" pitchFamily="2" charset="2"/>
                  </a:rPr>
                  <a:t>* </a:t>
                </a:r>
                <a:r>
                  <a:rPr lang="en-US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US" baseline="-25000" dirty="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1</a:t>
                </a:r>
              </a:p>
            </p:txBody>
          </p:sp>
          <p:sp>
            <p:nvSpPr>
              <p:cNvPr id="21" name="Rectangle 87"/>
              <p:cNvSpPr>
                <a:spLocks noChangeArrowheads="1"/>
              </p:cNvSpPr>
              <p:nvPr/>
            </p:nvSpPr>
            <p:spPr bwMode="auto">
              <a:xfrm>
                <a:off x="1175" y="2870"/>
                <a:ext cx="272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:=</a:t>
                </a:r>
              </a:p>
            </p:txBody>
          </p:sp>
          <p:sp>
            <p:nvSpPr>
              <p:cNvPr id="22" name="Rectangle 88"/>
              <p:cNvSpPr>
                <a:spLocks noChangeArrowheads="1"/>
              </p:cNvSpPr>
              <p:nvPr/>
            </p:nvSpPr>
            <p:spPr bwMode="auto">
              <a:xfrm>
                <a:off x="960" y="2870"/>
                <a:ext cx="215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US" baseline="-2500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2</a:t>
                </a:r>
                <a:endParaRPr lang="en-US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3" name="Rectangle 89"/>
              <p:cNvSpPr>
                <a:spLocks noChangeArrowheads="1"/>
              </p:cNvSpPr>
              <p:nvPr/>
            </p:nvSpPr>
            <p:spPr bwMode="auto">
              <a:xfrm>
                <a:off x="1447" y="2694"/>
                <a:ext cx="530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– c</a:t>
                </a:r>
              </a:p>
            </p:txBody>
          </p:sp>
          <p:sp>
            <p:nvSpPr>
              <p:cNvPr id="24" name="Rectangle 90"/>
              <p:cNvSpPr>
                <a:spLocks noChangeArrowheads="1"/>
              </p:cNvSpPr>
              <p:nvPr/>
            </p:nvSpPr>
            <p:spPr bwMode="auto">
              <a:xfrm>
                <a:off x="1175" y="2694"/>
                <a:ext cx="272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:=</a:t>
                </a:r>
              </a:p>
            </p:txBody>
          </p:sp>
          <p:sp>
            <p:nvSpPr>
              <p:cNvPr id="25" name="Rectangle 91"/>
              <p:cNvSpPr>
                <a:spLocks noChangeArrowheads="1"/>
              </p:cNvSpPr>
              <p:nvPr/>
            </p:nvSpPr>
            <p:spPr bwMode="auto">
              <a:xfrm>
                <a:off x="960" y="2694"/>
                <a:ext cx="215" cy="1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18000" rIns="90000" bIns="18000"/>
              <a:lstStyle/>
              <a:p>
                <a:pPr algn="l" rtl="0"/>
                <a:r>
                  <a:rPr lang="en-US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t</a:t>
                </a:r>
                <a:r>
                  <a:rPr lang="en-US" baseline="-25000">
                    <a:solidFill>
                      <a:schemeClr val="tx1"/>
                    </a:solidFill>
                    <a:latin typeface="Courier New" pitchFamily="49" charset="0"/>
                    <a:cs typeface="Courier New" pitchFamily="49" charset="0"/>
                  </a:rPr>
                  <a:t>1</a:t>
                </a:r>
              </a:p>
            </p:txBody>
          </p:sp>
        </p:grpSp>
        <p:sp>
          <p:nvSpPr>
            <p:cNvPr id="140" name="Rounded Rectangle 139"/>
            <p:cNvSpPr/>
            <p:nvPr/>
          </p:nvSpPr>
          <p:spPr>
            <a:xfrm>
              <a:off x="5804272" y="1517821"/>
              <a:ext cx="3111128" cy="45675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91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Three address code: example instructions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74202"/>
              </p:ext>
            </p:extLst>
          </p:nvPr>
        </p:nvGraphicFramePr>
        <p:xfrm>
          <a:off x="304800" y="1447800"/>
          <a:ext cx="4596448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0480"/>
                <a:gridCol w="32959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:=</a:t>
                      </a:r>
                      <a:r>
                        <a:rPr lang="en-US" baseline="0" dirty="0" smtClean="0"/>
                        <a:t> y op 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</a:t>
                      </a:r>
                      <a:r>
                        <a:rPr lang="en-US" baseline="0" dirty="0" smtClean="0"/>
                        <a:t> with binary operator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:= op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 unary operator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x:=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:</a:t>
                      </a:r>
                      <a:r>
                        <a:rPr lang="en-US" baseline="0" dirty="0" smtClean="0"/>
                        <a:t>= &amp;y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 address of 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x:=*y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 from </a:t>
                      </a:r>
                      <a:r>
                        <a:rPr lang="en-US" dirty="0" err="1" smtClean="0"/>
                        <a:t>deref</a:t>
                      </a:r>
                      <a:r>
                        <a:rPr lang="en-US" dirty="0" smtClean="0"/>
                        <a:t> 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*x := 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baseline="0" dirty="0" err="1" smtClean="0"/>
                        <a:t>deref</a:t>
                      </a:r>
                      <a:r>
                        <a:rPr lang="en-US" baseline="0" dirty="0" smtClean="0"/>
                        <a:t> 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6859"/>
              </p:ext>
            </p:extLst>
          </p:nvPr>
        </p:nvGraphicFramePr>
        <p:xfrm>
          <a:off x="304800" y="4724400"/>
          <a:ext cx="3904298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8168"/>
                <a:gridCol w="20561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goto</a:t>
                      </a:r>
                      <a:r>
                        <a:rPr lang="en-US" baseline="0" dirty="0" smtClean="0"/>
                        <a:t>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unconditional</a:t>
                      </a:r>
                      <a:r>
                        <a:rPr lang="en-US" baseline="0" dirty="0" smtClean="0"/>
                        <a:t> jump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 x </a:t>
                      </a:r>
                      <a:r>
                        <a:rPr lang="en-US" dirty="0" err="1" smtClean="0"/>
                        <a:t>relop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conditional jump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5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685800"/>
          </a:xfrm>
        </p:spPr>
        <p:txBody>
          <a:bodyPr/>
          <a:lstStyle/>
          <a:p>
            <a:pPr fontAlgn="t"/>
            <a:r>
              <a:rPr lang="en-US" dirty="0" smtClean="0"/>
              <a:t>Are these 3AC operations?</a:t>
            </a:r>
          </a:p>
          <a:p>
            <a:pPr marL="68580" indent="0" fontAlgn="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05000" y="2960132"/>
            <a:ext cx="4876800" cy="12308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t1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&amp;y      ; t1 = address-of y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t2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:= t1 + i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; t2 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address of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y[i]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  :=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*t2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value stored at y[i]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13238" y="5036035"/>
            <a:ext cx="4876800" cy="1212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t1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&amp;x      ; t1 = address-of x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t2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:= t1 + i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; t2 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address of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x[i]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*t2:= y       ;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store through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pointer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514600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400" dirty="0"/>
              <a:t>x := y[i]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4585010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400" dirty="0"/>
              <a:t>x[i] := y</a:t>
            </a:r>
          </a:p>
        </p:txBody>
      </p:sp>
    </p:spTree>
    <p:extLst>
      <p:ext uri="{BB962C8B-B14F-4D97-AF65-F5344CB8AC3E}">
        <p14:creationId xmlns:p14="http://schemas.microsoft.com/office/powerpoint/2010/main" val="20380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address code: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0" y="1524000"/>
            <a:ext cx="76200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int main(void) {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int i;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int b[10];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for (i = 0; i &lt; 10; ++i)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   b[i] = i*i; </a:t>
            </a:r>
          </a:p>
          <a:p>
            <a:pPr marL="68580" lvl="0">
              <a:spcBef>
                <a:spcPts val="700"/>
              </a:spcBef>
              <a:buClr>
                <a:srgbClr val="D6ECFF"/>
              </a:buClr>
              <a:buSzPct val="95000"/>
            </a:pPr>
            <a:r>
              <a:rPr lang="nn-NO" sz="16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solidFill>
                <a:prstClr val="whit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3733800"/>
            <a:ext cx="7620000" cy="2734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i := 0                      ; assignment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L1: if i &gt;= 10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L2      ; conditional jump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t0 := i*i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t1 := &amp;b                ; address-of operation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t2 := t1 + i            ; t2 holds the address of b[i]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*t2 := t0               ; store through pointer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i := i + 1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L2: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5468" y="6553200"/>
            <a:ext cx="2244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(example source: </a:t>
            </a:r>
            <a:r>
              <a:rPr lang="en-US" sz="1400" dirty="0" err="1" smtClean="0"/>
              <a:t>wikipedia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59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address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Choice of instructions and operators affects code generation and optimization</a:t>
            </a:r>
          </a:p>
          <a:p>
            <a:endParaRPr lang="en-US" dirty="0"/>
          </a:p>
          <a:p>
            <a:r>
              <a:rPr lang="en-US" dirty="0" smtClean="0"/>
              <a:t>Small set of instructions</a:t>
            </a:r>
          </a:p>
          <a:p>
            <a:pPr lvl="1"/>
            <a:r>
              <a:rPr lang="en-US" dirty="0" smtClean="0"/>
              <a:t>Easy to generate machine code</a:t>
            </a:r>
          </a:p>
          <a:p>
            <a:pPr lvl="1"/>
            <a:r>
              <a:rPr lang="en-US" dirty="0" smtClean="0"/>
              <a:t>Harder to optimize </a:t>
            </a:r>
          </a:p>
          <a:p>
            <a:r>
              <a:rPr lang="en-US" dirty="0" smtClean="0"/>
              <a:t>Large set of instructions</a:t>
            </a:r>
          </a:p>
          <a:p>
            <a:pPr lvl="1"/>
            <a:r>
              <a:rPr lang="en-US" dirty="0" smtClean="0"/>
              <a:t>Harder to generate machine code</a:t>
            </a:r>
          </a:p>
          <a:p>
            <a:endParaRPr lang="en-US" dirty="0"/>
          </a:p>
          <a:p>
            <a:r>
              <a:rPr lang="en-US" dirty="0" smtClean="0"/>
              <a:t>Typically prefer small set and smart optimizer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Week: Type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type system of a programming language is a way to define how “good” program behave</a:t>
            </a:r>
          </a:p>
          <a:p>
            <a:pPr lvl="1"/>
            <a:r>
              <a:rPr lang="en-US" dirty="0" smtClean="0"/>
              <a:t>Good programs = well-typed programs</a:t>
            </a:r>
          </a:p>
          <a:p>
            <a:pPr lvl="1"/>
            <a:r>
              <a:rPr lang="en-US" dirty="0" smtClean="0"/>
              <a:t>Bad programs = not well typed </a:t>
            </a:r>
          </a:p>
          <a:p>
            <a:endParaRPr lang="en-US" dirty="0" smtClean="0"/>
          </a:p>
          <a:p>
            <a:r>
              <a:rPr lang="en-US" dirty="0" smtClean="0"/>
              <a:t>Type checking</a:t>
            </a:r>
          </a:p>
          <a:p>
            <a:pPr lvl="1"/>
            <a:r>
              <a:rPr lang="en-US" dirty="0" smtClean="0"/>
              <a:t>Static typing – most checking at compile time</a:t>
            </a:r>
          </a:p>
          <a:p>
            <a:pPr lvl="1"/>
            <a:r>
              <a:rPr lang="en-US" dirty="0" smtClean="0"/>
              <a:t>Dynamic typing – most checking at runtime</a:t>
            </a:r>
          </a:p>
          <a:p>
            <a:r>
              <a:rPr lang="en-US" dirty="0" smtClean="0"/>
              <a:t>Type inference</a:t>
            </a:r>
          </a:p>
          <a:p>
            <a:pPr lvl="1"/>
            <a:r>
              <a:rPr lang="en-US" dirty="0" smtClean="0"/>
              <a:t>Automatically infer types for a program (or show that there is no valid typing)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3AC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 bottom up parser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endParaRPr lang="en-US" dirty="0"/>
          </a:p>
          <a:p>
            <a:r>
              <a:rPr lang="en-US" dirty="0" smtClean="0"/>
              <a:t>Creating 3AC via syntax directed translation</a:t>
            </a:r>
          </a:p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code – code generated for a nonterminal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– name of variable that stores result of nonterminal</a:t>
            </a:r>
          </a:p>
          <a:p>
            <a:r>
              <a:rPr lang="en-US" dirty="0" err="1" smtClean="0"/>
              <a:t>freshVar</a:t>
            </a:r>
            <a:r>
              <a:rPr lang="en-US" dirty="0" smtClean="0"/>
              <a:t> – helper function that returns the name of a fresh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3AC: expressions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68868"/>
              </p:ext>
            </p:extLst>
          </p:nvPr>
        </p:nvGraphicFramePr>
        <p:xfrm>
          <a:off x="304800" y="1981200"/>
          <a:ext cx="8626031" cy="3672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0805"/>
                <a:gridCol w="72652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</a:t>
                      </a:r>
                      <a:r>
                        <a:rPr lang="en-US" baseline="0" dirty="0" smtClean="0">
                          <a:sym typeface="Math C"/>
                        </a:rPr>
                        <a:t> id :=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S.code</a:t>
                      </a:r>
                      <a:r>
                        <a:rPr lang="en-US" dirty="0" smtClean="0"/>
                        <a:t> := E. code || gen(</a:t>
                      </a:r>
                      <a:r>
                        <a:rPr lang="en-US" dirty="0" err="1" smtClean="0"/>
                        <a:t>id.var</a:t>
                      </a:r>
                      <a:r>
                        <a:rPr lang="en-US" dirty="0" smtClean="0"/>
                        <a:t> ‘:=‘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+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E1.code || E2.code || gen(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E1.var ‘+’ E2.var)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*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E1.code || E2.code || gen(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E1.var ‘*’ E2.var)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- 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E1.code || gen(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</a:t>
                      </a:r>
                      <a:r>
                        <a:rPr lang="en-US" baseline="0" dirty="0" err="1" smtClean="0"/>
                        <a:t>uminu</a:t>
                      </a:r>
                      <a:r>
                        <a:rPr lang="en-US" baseline="0" dirty="0" smtClean="0"/>
                        <a:t>’ E1.var)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(E1)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E1.var</a:t>
                      </a:r>
                    </a:p>
                    <a:p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‘(‘ || E1.code || ‘)’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</a:t>
                      </a:r>
                      <a:r>
                        <a:rPr lang="en-US" baseline="0" dirty="0" err="1" smtClean="0"/>
                        <a:t>id.var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= ‘’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6096000"/>
            <a:ext cx="667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(we use || to denote concatenation of intermediate code fragments)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57903" y="1219200"/>
            <a:ext cx="8382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assign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41768" y="198120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95700" y="179070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+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15742" y="3957251"/>
            <a:ext cx="43557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*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5579" y="49873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51318" y="4945101"/>
            <a:ext cx="99798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uminus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34514" y="56350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</a:t>
            </a:r>
          </a:p>
        </p:txBody>
      </p:sp>
      <p:cxnSp>
        <p:nvCxnSpPr>
          <p:cNvPr id="13" name="Straight Arrow Connector 12"/>
          <p:cNvCxnSpPr>
            <a:stCxn id="9" idx="2"/>
            <a:endCxn id="10" idx="0"/>
          </p:cNvCxnSpPr>
          <p:nvPr/>
        </p:nvCxnSpPr>
        <p:spPr>
          <a:xfrm flipH="1">
            <a:off x="1035129" y="4338251"/>
            <a:ext cx="698401" cy="649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11" idx="0"/>
          </p:cNvCxnSpPr>
          <p:nvPr/>
        </p:nvCxnSpPr>
        <p:spPr>
          <a:xfrm>
            <a:off x="1733530" y="4338251"/>
            <a:ext cx="716781" cy="60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  <a:endCxn id="12" idx="0"/>
          </p:cNvCxnSpPr>
          <p:nvPr/>
        </p:nvCxnSpPr>
        <p:spPr>
          <a:xfrm flipH="1">
            <a:off x="2444064" y="5326101"/>
            <a:ext cx="6247" cy="30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 flipH="1">
            <a:off x="1951318" y="1600200"/>
            <a:ext cx="825685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8" idx="0"/>
          </p:cNvCxnSpPr>
          <p:nvPr/>
        </p:nvCxnSpPr>
        <p:spPr>
          <a:xfrm>
            <a:off x="2777003" y="1600200"/>
            <a:ext cx="1128247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9" idx="0"/>
          </p:cNvCxnSpPr>
          <p:nvPr/>
        </p:nvCxnSpPr>
        <p:spPr>
          <a:xfrm flipH="1">
            <a:off x="1733530" y="2171700"/>
            <a:ext cx="2171720" cy="1785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176563" y="3957251"/>
            <a:ext cx="43557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*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0" y="49873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12139" y="4945101"/>
            <a:ext cx="997986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dk1"/>
                </a:solidFill>
              </a:rPr>
              <a:t>uminus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9690" y="5635020"/>
            <a:ext cx="4191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</a:t>
            </a:r>
          </a:p>
        </p:txBody>
      </p:sp>
      <p:cxnSp>
        <p:nvCxnSpPr>
          <p:cNvPr id="23" name="Straight Arrow Connector 22"/>
          <p:cNvCxnSpPr>
            <a:stCxn id="19" idx="2"/>
            <a:endCxn id="20" idx="0"/>
          </p:cNvCxnSpPr>
          <p:nvPr/>
        </p:nvCxnSpPr>
        <p:spPr>
          <a:xfrm flipH="1">
            <a:off x="5695950" y="4338251"/>
            <a:ext cx="698401" cy="649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  <a:endCxn id="21" idx="0"/>
          </p:cNvCxnSpPr>
          <p:nvPr/>
        </p:nvCxnSpPr>
        <p:spPr>
          <a:xfrm>
            <a:off x="6394351" y="4338251"/>
            <a:ext cx="716781" cy="606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2"/>
            <a:endCxn id="22" idx="0"/>
          </p:cNvCxnSpPr>
          <p:nvPr/>
        </p:nvCxnSpPr>
        <p:spPr>
          <a:xfrm>
            <a:off x="7111132" y="5326101"/>
            <a:ext cx="18108" cy="308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9" idx="0"/>
          </p:cNvCxnSpPr>
          <p:nvPr/>
        </p:nvCxnSpPr>
        <p:spPr>
          <a:xfrm>
            <a:off x="3905250" y="2171700"/>
            <a:ext cx="2489101" cy="1785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04800" y="838200"/>
            <a:ext cx="8382000" cy="586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02717" y="6059269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E.var</a:t>
            </a:r>
            <a:r>
              <a:rPr lang="en-US" dirty="0" smtClean="0"/>
              <a:t> = c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6099" y="5376787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E.var</a:t>
            </a:r>
            <a:r>
              <a:rPr lang="en-US" dirty="0" smtClean="0"/>
              <a:t> = b</a:t>
            </a:r>
          </a:p>
          <a:p>
            <a:r>
              <a:rPr lang="en-US" dirty="0" err="1"/>
              <a:t>E.code</a:t>
            </a:r>
            <a:r>
              <a:rPr lang="en-US" dirty="0"/>
              <a:t> </a:t>
            </a:r>
            <a:r>
              <a:rPr lang="en-US" dirty="0" smtClean="0"/>
              <a:t>=‘’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35793" y="3886200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E.var</a:t>
            </a:r>
            <a:r>
              <a:rPr lang="en-US" dirty="0" smtClean="0"/>
              <a:t> = t2</a:t>
            </a:r>
          </a:p>
          <a:p>
            <a:r>
              <a:rPr lang="en-US" dirty="0" err="1" smtClean="0"/>
              <a:t>E.code</a:t>
            </a:r>
            <a:r>
              <a:rPr lang="en-US" dirty="0" smtClean="0"/>
              <a:t> =‘t1 = -c</a:t>
            </a:r>
            <a:br>
              <a:rPr lang="en-US" dirty="0" smtClean="0"/>
            </a:br>
            <a:r>
              <a:rPr lang="en-US" dirty="0" smtClean="0"/>
              <a:t>                   t2 = b*t1’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21253" y="4945101"/>
            <a:ext cx="168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E.var</a:t>
            </a:r>
            <a:r>
              <a:rPr lang="en-US" dirty="0" smtClean="0"/>
              <a:t> = t1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=‘t1 = -c’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4356" y="5407747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E.var</a:t>
            </a:r>
            <a:r>
              <a:rPr lang="en-US" dirty="0" smtClean="0"/>
              <a:t> = b</a:t>
            </a:r>
          </a:p>
          <a:p>
            <a:r>
              <a:rPr lang="en-US" dirty="0" err="1"/>
              <a:t>E.code</a:t>
            </a:r>
            <a:r>
              <a:rPr lang="en-US" dirty="0"/>
              <a:t> </a:t>
            </a:r>
            <a:r>
              <a:rPr lang="en-US" dirty="0" smtClean="0"/>
              <a:t>=‘’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12139" y="6054078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E.var</a:t>
            </a:r>
            <a:r>
              <a:rPr lang="en-US" dirty="0" smtClean="0"/>
              <a:t> = c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06917" y="4307804"/>
            <a:ext cx="168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E.var</a:t>
            </a:r>
            <a:r>
              <a:rPr lang="en-US" dirty="0" smtClean="0"/>
              <a:t> = t3</a:t>
            </a:r>
          </a:p>
          <a:p>
            <a:pPr algn="ctr"/>
            <a:r>
              <a:rPr lang="en-US" dirty="0" err="1" smtClean="0"/>
              <a:t>E.code</a:t>
            </a:r>
            <a:r>
              <a:rPr lang="en-US" dirty="0" smtClean="0"/>
              <a:t> =‘t3 = -c’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3586" y="3293987"/>
            <a:ext cx="1960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E.var</a:t>
            </a:r>
            <a:r>
              <a:rPr lang="en-US" dirty="0" smtClean="0"/>
              <a:t> = t4</a:t>
            </a:r>
          </a:p>
          <a:p>
            <a:r>
              <a:rPr lang="en-US" dirty="0" err="1" smtClean="0"/>
              <a:t>E.code</a:t>
            </a:r>
            <a:r>
              <a:rPr lang="en-US" dirty="0" smtClean="0"/>
              <a:t> =‘t3 = -c</a:t>
            </a:r>
            <a:br>
              <a:rPr lang="en-US" dirty="0" smtClean="0"/>
            </a:br>
            <a:r>
              <a:rPr lang="en-US" dirty="0" smtClean="0"/>
              <a:t>                   t4 = b*t3’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62400" y="1143000"/>
            <a:ext cx="20890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E.var</a:t>
            </a:r>
            <a:r>
              <a:rPr lang="en-US" dirty="0" smtClean="0"/>
              <a:t> = t5</a:t>
            </a:r>
          </a:p>
          <a:p>
            <a:r>
              <a:rPr lang="en-US" dirty="0" err="1" smtClean="0"/>
              <a:t>E.code</a:t>
            </a:r>
            <a:r>
              <a:rPr lang="en-US" dirty="0" smtClean="0"/>
              <a:t> =‘t1 = -c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t2 = b*t1</a:t>
            </a:r>
          </a:p>
          <a:p>
            <a:r>
              <a:rPr lang="en-US" dirty="0" smtClean="0"/>
              <a:t>                   t3 = -c</a:t>
            </a:r>
            <a:br>
              <a:rPr lang="en-US" dirty="0" smtClean="0"/>
            </a:br>
            <a:r>
              <a:rPr lang="en-US" dirty="0" smtClean="0"/>
              <a:t>                   t4 = b*t3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t5 = t2*t4’</a:t>
            </a:r>
          </a:p>
        </p:txBody>
      </p:sp>
    </p:spTree>
    <p:extLst>
      <p:ext uri="{BB962C8B-B14F-4D97-AF65-F5344CB8AC3E}">
        <p14:creationId xmlns:p14="http://schemas.microsoft.com/office/powerpoint/2010/main" val="9017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Creating 3AC: control statements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3AC only supports conditional/unconditional jumps</a:t>
            </a:r>
          </a:p>
          <a:p>
            <a:r>
              <a:rPr lang="en-US" dirty="0" smtClean="0"/>
              <a:t>Add labels </a:t>
            </a:r>
          </a:p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begin – label marks beginning of code</a:t>
            </a:r>
          </a:p>
          <a:p>
            <a:pPr lvl="1"/>
            <a:r>
              <a:rPr lang="en-US" dirty="0" smtClean="0"/>
              <a:t>after – label marks end of code</a:t>
            </a:r>
          </a:p>
          <a:p>
            <a:endParaRPr lang="en-US" dirty="0" smtClean="0"/>
          </a:p>
          <a:p>
            <a:r>
              <a:rPr lang="en-US" dirty="0" smtClean="0"/>
              <a:t>Helper function </a:t>
            </a:r>
            <a:r>
              <a:rPr lang="en-US" dirty="0" err="1" smtClean="0"/>
              <a:t>freshLabel</a:t>
            </a:r>
            <a:r>
              <a:rPr lang="en-US" dirty="0" smtClean="0"/>
              <a:t>() allocates a new fresh 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352800" cy="5024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 smtClean="0"/>
              <a:t>S </a:t>
            </a:r>
            <a:r>
              <a:rPr lang="en-US" sz="2000" dirty="0" smtClean="0">
                <a:sym typeface="Math C"/>
              </a:rPr>
              <a:t> while E do S1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200" dirty="0" smtClean="0"/>
              <a:t>Creating 3AC: control statements</a:t>
            </a:r>
            <a:endParaRPr lang="en-US" sz="32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91469"/>
              </p:ext>
            </p:extLst>
          </p:nvPr>
        </p:nvGraphicFramePr>
        <p:xfrm>
          <a:off x="914400" y="4495800"/>
          <a:ext cx="7391400" cy="2108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85384"/>
                <a:gridCol w="49060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 while E do 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S.begin</a:t>
                      </a:r>
                      <a:r>
                        <a:rPr lang="en-US" baseline="0" dirty="0" smtClean="0"/>
                        <a:t> := </a:t>
                      </a:r>
                      <a:r>
                        <a:rPr lang="en-US" baseline="0" dirty="0" err="1" smtClean="0"/>
                        <a:t>freshLabel</a:t>
                      </a:r>
                      <a:r>
                        <a:rPr lang="en-US" baseline="0" dirty="0" smtClean="0"/>
                        <a:t>();</a:t>
                      </a:r>
                    </a:p>
                    <a:p>
                      <a:r>
                        <a:rPr lang="en-US" baseline="0" dirty="0" err="1" smtClean="0"/>
                        <a:t>S.after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freshLabel</a:t>
                      </a:r>
                      <a:r>
                        <a:rPr lang="en-US" baseline="0" dirty="0" smtClean="0"/>
                        <a:t>();</a:t>
                      </a:r>
                    </a:p>
                    <a:p>
                      <a:r>
                        <a:rPr lang="en-US" baseline="0" dirty="0" err="1" smtClean="0"/>
                        <a:t>S.code</a:t>
                      </a:r>
                      <a:r>
                        <a:rPr lang="en-US" baseline="0" dirty="0" smtClean="0"/>
                        <a:t> := </a:t>
                      </a:r>
                    </a:p>
                    <a:p>
                      <a:r>
                        <a:rPr lang="en-US" baseline="0" dirty="0" smtClean="0"/>
                        <a:t>  gen(</a:t>
                      </a:r>
                      <a:r>
                        <a:rPr lang="en-US" baseline="0" dirty="0" err="1" smtClean="0"/>
                        <a:t>S.begin</a:t>
                      </a:r>
                      <a:r>
                        <a:rPr lang="en-US" baseline="0" dirty="0" smtClean="0"/>
                        <a:t> ‘:’) || </a:t>
                      </a:r>
                      <a:r>
                        <a:rPr lang="en-US" baseline="0" dirty="0" err="1" smtClean="0"/>
                        <a:t>E.code</a:t>
                      </a:r>
                      <a:r>
                        <a:rPr lang="en-US" baseline="0" dirty="0" smtClean="0"/>
                        <a:t> ||</a:t>
                      </a:r>
                    </a:p>
                    <a:p>
                      <a:r>
                        <a:rPr lang="en-US" baseline="0" dirty="0" smtClean="0"/>
                        <a:t>  gen(‘if’ 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‘=‘ ‘0’ ‘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’ </a:t>
                      </a:r>
                      <a:r>
                        <a:rPr lang="en-US" baseline="0" dirty="0" err="1" smtClean="0"/>
                        <a:t>S.after</a:t>
                      </a:r>
                      <a:r>
                        <a:rPr lang="en-US" baseline="0" dirty="0" smtClean="0"/>
                        <a:t>) ||</a:t>
                      </a:r>
                    </a:p>
                    <a:p>
                      <a:r>
                        <a:rPr lang="en-US" baseline="0" dirty="0" smtClean="0"/>
                        <a:t>  S1.code || gen(‘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’ </a:t>
                      </a:r>
                      <a:r>
                        <a:rPr lang="en-US" baseline="0" dirty="0" err="1" smtClean="0"/>
                        <a:t>S.begin</a:t>
                      </a:r>
                      <a:r>
                        <a:rPr lang="en-US" baseline="0" dirty="0" smtClean="0"/>
                        <a:t>) || gen(</a:t>
                      </a:r>
                      <a:r>
                        <a:rPr lang="en-US" baseline="0" dirty="0" err="1" smtClean="0"/>
                        <a:t>S.after</a:t>
                      </a:r>
                      <a:r>
                        <a:rPr lang="en-US" baseline="0" dirty="0" smtClean="0"/>
                        <a:t> ‘:’)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68800" y="4267200"/>
            <a:ext cx="204787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 wrap="none" lIns="90000" tIns="18000" rIns="90000" bIns="18000"/>
          <a:lstStyle/>
          <a:p>
            <a:endParaRPr lang="en-US"/>
          </a:p>
        </p:txBody>
      </p:sp>
      <p:graphicFrame>
        <p:nvGraphicFramePr>
          <p:cNvPr id="22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65108"/>
              </p:ext>
            </p:extLst>
          </p:nvPr>
        </p:nvGraphicFramePr>
        <p:xfrm>
          <a:off x="4114800" y="1833562"/>
          <a:ext cx="3608388" cy="2312988"/>
        </p:xfrm>
        <a:graphic>
          <a:graphicData uri="http://schemas.openxmlformats.org/drawingml/2006/table">
            <a:tbl>
              <a:tblPr rtl="1"/>
              <a:tblGrid>
                <a:gridCol w="2616200"/>
                <a:gridCol w="992188"/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E.code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S.begin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if E.var = 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S.after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.code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goto S.begin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· · 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S.after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138"/>
          <p:cNvSpPr>
            <a:spLocks noChangeArrowheads="1"/>
          </p:cNvSpPr>
          <p:nvPr/>
        </p:nvSpPr>
        <p:spPr bwMode="auto">
          <a:xfrm>
            <a:off x="7485063" y="1843087"/>
            <a:ext cx="23971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39"/>
          <p:cNvSpPr>
            <a:spLocks noChangeArrowheads="1"/>
          </p:cNvSpPr>
          <p:nvPr/>
        </p:nvSpPr>
        <p:spPr bwMode="auto">
          <a:xfrm>
            <a:off x="7485063" y="2473325"/>
            <a:ext cx="23971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40"/>
          <p:cNvSpPr>
            <a:spLocks noChangeArrowheads="1"/>
          </p:cNvSpPr>
          <p:nvPr/>
        </p:nvSpPr>
        <p:spPr bwMode="auto">
          <a:xfrm>
            <a:off x="7485063" y="3481387"/>
            <a:ext cx="23971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41"/>
          <p:cNvSpPr>
            <a:spLocks noChangeArrowheads="1"/>
          </p:cNvSpPr>
          <p:nvPr/>
        </p:nvSpPr>
        <p:spPr bwMode="auto">
          <a:xfrm>
            <a:off x="7485063" y="3800475"/>
            <a:ext cx="23971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AutoShape 142"/>
          <p:cNvCxnSpPr>
            <a:cxnSpLocks noChangeShapeType="1"/>
            <a:stCxn id="25" idx="3"/>
            <a:endCxn id="23" idx="3"/>
          </p:cNvCxnSpPr>
          <p:nvPr/>
        </p:nvCxnSpPr>
        <p:spPr bwMode="auto">
          <a:xfrm flipV="1">
            <a:off x="7724775" y="2003425"/>
            <a:ext cx="1588" cy="1638300"/>
          </a:xfrm>
          <a:prstGeom prst="curvedConnector3">
            <a:avLst>
              <a:gd name="adj1" fmla="val 14400005"/>
            </a:avLst>
          </a:prstGeom>
          <a:noFill/>
          <a:ln w="15875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28" name="AutoShape 143"/>
          <p:cNvCxnSpPr>
            <a:cxnSpLocks noChangeShapeType="1"/>
            <a:stCxn id="24" idx="3"/>
            <a:endCxn id="26" idx="3"/>
          </p:cNvCxnSpPr>
          <p:nvPr/>
        </p:nvCxnSpPr>
        <p:spPr bwMode="auto">
          <a:xfrm>
            <a:off x="7724775" y="2633662"/>
            <a:ext cx="1588" cy="1327150"/>
          </a:xfrm>
          <a:prstGeom prst="curvedConnector3">
            <a:avLst>
              <a:gd name="adj1" fmla="val 14400005"/>
            </a:avLst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997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3AC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164544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Quadruple (op,arg1,arg2,result)</a:t>
            </a:r>
          </a:p>
          <a:p>
            <a:r>
              <a:rPr lang="en-US" sz="2400" dirty="0" smtClean="0"/>
              <a:t>Result of every instruction is written into a new temporary variable</a:t>
            </a:r>
          </a:p>
          <a:p>
            <a:r>
              <a:rPr lang="en-US" sz="2400" dirty="0" smtClean="0"/>
              <a:t>Generates many variable names</a:t>
            </a:r>
          </a:p>
          <a:p>
            <a:r>
              <a:rPr lang="en-US" sz="2400" dirty="0" smtClean="0"/>
              <a:t>Can move code fragments without complicated renaming</a:t>
            </a:r>
          </a:p>
          <a:p>
            <a:r>
              <a:rPr lang="en-US" sz="2400" dirty="0" smtClean="0"/>
              <a:t>Alternative representations may be more compact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5" name="Group 276"/>
          <p:cNvGrpSpPr>
            <a:grpSpLocks/>
          </p:cNvGrpSpPr>
          <p:nvPr/>
        </p:nvGrpSpPr>
        <p:grpSpPr bwMode="auto">
          <a:xfrm>
            <a:off x="3576637" y="3656013"/>
            <a:ext cx="4029075" cy="2344737"/>
            <a:chOff x="-341" y="1668"/>
            <a:chExt cx="2538" cy="1477"/>
          </a:xfrm>
        </p:grpSpPr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1674" y="2934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207"/>
            <p:cNvSpPr>
              <a:spLocks noChangeArrowheads="1"/>
            </p:cNvSpPr>
            <p:nvPr/>
          </p:nvSpPr>
          <p:spPr bwMode="auto">
            <a:xfrm>
              <a:off x="1151" y="2934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208"/>
            <p:cNvSpPr>
              <a:spLocks noChangeArrowheads="1"/>
            </p:cNvSpPr>
            <p:nvPr/>
          </p:nvSpPr>
          <p:spPr bwMode="auto">
            <a:xfrm>
              <a:off x="628" y="2934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t</a:t>
              </a:r>
              <a:r>
                <a:rPr lang="en-US" baseline="-25000">
                  <a:solidFill>
                    <a:schemeClr val="tx1"/>
                  </a:solidFill>
                </a:rPr>
                <a:t>5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209"/>
            <p:cNvSpPr>
              <a:spLocks noChangeArrowheads="1"/>
            </p:cNvSpPr>
            <p:nvPr/>
          </p:nvSpPr>
          <p:spPr bwMode="auto">
            <a:xfrm>
              <a:off x="-27" y="2934"/>
              <a:ext cx="655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he-IL">
                  <a:solidFill>
                    <a:schemeClr val="tx1"/>
                  </a:solidFill>
                </a:rPr>
                <a:t>=: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210"/>
            <p:cNvSpPr>
              <a:spLocks noChangeArrowheads="1"/>
            </p:cNvSpPr>
            <p:nvPr/>
          </p:nvSpPr>
          <p:spPr bwMode="auto">
            <a:xfrm>
              <a:off x="-341" y="2934"/>
              <a:ext cx="314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>
                  <a:solidFill>
                    <a:schemeClr val="tx1"/>
                  </a:solidFill>
                </a:rPr>
                <a:t>(5)</a:t>
              </a:r>
            </a:p>
          </p:txBody>
        </p:sp>
        <p:sp>
          <p:nvSpPr>
            <p:cNvPr id="11" name="Rectangle 211"/>
            <p:cNvSpPr>
              <a:spLocks noChangeArrowheads="1"/>
            </p:cNvSpPr>
            <p:nvPr/>
          </p:nvSpPr>
          <p:spPr bwMode="auto">
            <a:xfrm>
              <a:off x="1674" y="2723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t</a:t>
              </a:r>
              <a:r>
                <a:rPr lang="en-US" baseline="-25000">
                  <a:solidFill>
                    <a:schemeClr val="tx1"/>
                  </a:solidFill>
                </a:rPr>
                <a:t>5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212"/>
            <p:cNvSpPr>
              <a:spLocks noChangeArrowheads="1"/>
            </p:cNvSpPr>
            <p:nvPr/>
          </p:nvSpPr>
          <p:spPr bwMode="auto">
            <a:xfrm>
              <a:off x="1151" y="2723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t</a:t>
              </a:r>
              <a:r>
                <a:rPr lang="en-US" baseline="-25000">
                  <a:solidFill>
                    <a:schemeClr val="tx1"/>
                  </a:solidFill>
                </a:rPr>
                <a:t>4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628" y="2723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t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-27" y="2723"/>
              <a:ext cx="655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he-IL">
                  <a:solidFill>
                    <a:schemeClr val="tx1"/>
                  </a:solidFill>
                </a:rPr>
                <a:t>+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-341" y="2723"/>
              <a:ext cx="314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>
                  <a:solidFill>
                    <a:schemeClr val="tx1"/>
                  </a:solidFill>
                </a:rPr>
                <a:t>(4)</a:t>
              </a: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1674" y="2512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t</a:t>
              </a:r>
              <a:r>
                <a:rPr lang="en-US" baseline="-25000">
                  <a:solidFill>
                    <a:schemeClr val="tx1"/>
                  </a:solidFill>
                </a:rPr>
                <a:t>4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1151" y="2512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 dirty="0">
                  <a:solidFill>
                    <a:schemeClr val="tx1"/>
                  </a:solidFill>
                </a:rPr>
                <a:t>t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" name="Rectangle 218"/>
            <p:cNvSpPr>
              <a:spLocks noChangeArrowheads="1"/>
            </p:cNvSpPr>
            <p:nvPr/>
          </p:nvSpPr>
          <p:spPr bwMode="auto">
            <a:xfrm>
              <a:off x="628" y="2512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9" name="Rectangle 219"/>
            <p:cNvSpPr>
              <a:spLocks noChangeArrowheads="1"/>
            </p:cNvSpPr>
            <p:nvPr/>
          </p:nvSpPr>
          <p:spPr bwMode="auto">
            <a:xfrm>
              <a:off x="-27" y="2512"/>
              <a:ext cx="655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  <a:sym typeface="Math B" pitchFamily="2" charset="2"/>
                </a:rPr>
                <a:t>*</a:t>
              </a:r>
            </a:p>
          </p:txBody>
        </p:sp>
        <p:sp>
          <p:nvSpPr>
            <p:cNvPr id="20" name="Rectangle 220"/>
            <p:cNvSpPr>
              <a:spLocks noChangeArrowheads="1"/>
            </p:cNvSpPr>
            <p:nvPr/>
          </p:nvSpPr>
          <p:spPr bwMode="auto">
            <a:xfrm>
              <a:off x="-341" y="2512"/>
              <a:ext cx="314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>
                  <a:solidFill>
                    <a:schemeClr val="tx1"/>
                  </a:solidFill>
                </a:rPr>
                <a:t>(3)</a:t>
              </a:r>
            </a:p>
          </p:txBody>
        </p:sp>
        <p:sp>
          <p:nvSpPr>
            <p:cNvPr id="21" name="Rectangle 221"/>
            <p:cNvSpPr>
              <a:spLocks noChangeArrowheads="1"/>
            </p:cNvSpPr>
            <p:nvPr/>
          </p:nvSpPr>
          <p:spPr bwMode="auto">
            <a:xfrm>
              <a:off x="1674" y="2301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t</a:t>
              </a:r>
              <a:r>
                <a:rPr lang="en-US" baseline="-25000">
                  <a:solidFill>
                    <a:schemeClr val="tx1"/>
                  </a:solidFill>
                </a:rPr>
                <a:t>3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22"/>
            <p:cNvSpPr>
              <a:spLocks noChangeArrowheads="1"/>
            </p:cNvSpPr>
            <p:nvPr/>
          </p:nvSpPr>
          <p:spPr bwMode="auto">
            <a:xfrm>
              <a:off x="1151" y="2301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3"/>
            <p:cNvSpPr>
              <a:spLocks noChangeArrowheads="1"/>
            </p:cNvSpPr>
            <p:nvPr/>
          </p:nvSpPr>
          <p:spPr bwMode="auto">
            <a:xfrm>
              <a:off x="628" y="2301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4" name="Rectangle 224"/>
            <p:cNvSpPr>
              <a:spLocks noChangeArrowheads="1"/>
            </p:cNvSpPr>
            <p:nvPr/>
          </p:nvSpPr>
          <p:spPr bwMode="auto">
            <a:xfrm>
              <a:off x="-27" y="2301"/>
              <a:ext cx="655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uminus</a:t>
              </a:r>
            </a:p>
          </p:txBody>
        </p:sp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>
              <a:off x="-341" y="2301"/>
              <a:ext cx="314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>
                  <a:solidFill>
                    <a:schemeClr val="tx1"/>
                  </a:solidFill>
                </a:rPr>
                <a:t>(2)</a:t>
              </a:r>
            </a:p>
          </p:txBody>
        </p:sp>
        <p:sp>
          <p:nvSpPr>
            <p:cNvPr id="26" name="Rectangle 226"/>
            <p:cNvSpPr>
              <a:spLocks noChangeArrowheads="1"/>
            </p:cNvSpPr>
            <p:nvPr/>
          </p:nvSpPr>
          <p:spPr bwMode="auto">
            <a:xfrm>
              <a:off x="1674" y="2090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t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27"/>
            <p:cNvSpPr>
              <a:spLocks noChangeArrowheads="1"/>
            </p:cNvSpPr>
            <p:nvPr/>
          </p:nvSpPr>
          <p:spPr bwMode="auto">
            <a:xfrm>
              <a:off x="1151" y="2090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t</a:t>
              </a:r>
              <a:r>
                <a:rPr lang="en-US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Rectangle 228"/>
            <p:cNvSpPr>
              <a:spLocks noChangeArrowheads="1"/>
            </p:cNvSpPr>
            <p:nvPr/>
          </p:nvSpPr>
          <p:spPr bwMode="auto">
            <a:xfrm>
              <a:off x="628" y="2090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9" name="Rectangle 229"/>
            <p:cNvSpPr>
              <a:spLocks noChangeArrowheads="1"/>
            </p:cNvSpPr>
            <p:nvPr/>
          </p:nvSpPr>
          <p:spPr bwMode="auto">
            <a:xfrm>
              <a:off x="-27" y="2090"/>
              <a:ext cx="655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  <a:sym typeface="Math B" pitchFamily="2" charset="2"/>
                </a:rPr>
                <a:t>*</a:t>
              </a:r>
            </a:p>
          </p:txBody>
        </p:sp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-341" y="2090"/>
              <a:ext cx="314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>
                  <a:solidFill>
                    <a:schemeClr val="tx1"/>
                  </a:solidFill>
                </a:rPr>
                <a:t>(1)</a:t>
              </a:r>
            </a:p>
          </p:txBody>
        </p:sp>
        <p:sp>
          <p:nvSpPr>
            <p:cNvPr id="31" name="Rectangle 231"/>
            <p:cNvSpPr>
              <a:spLocks noChangeArrowheads="1"/>
            </p:cNvSpPr>
            <p:nvPr/>
          </p:nvSpPr>
          <p:spPr bwMode="auto">
            <a:xfrm>
              <a:off x="1674" y="1879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t</a:t>
              </a:r>
              <a:r>
                <a:rPr lang="en-US" baseline="-25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Rectangle 232"/>
            <p:cNvSpPr>
              <a:spLocks noChangeArrowheads="1"/>
            </p:cNvSpPr>
            <p:nvPr/>
          </p:nvSpPr>
          <p:spPr bwMode="auto">
            <a:xfrm>
              <a:off x="1151" y="1879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233"/>
            <p:cNvSpPr>
              <a:spLocks noChangeArrowheads="1"/>
            </p:cNvSpPr>
            <p:nvPr/>
          </p:nvSpPr>
          <p:spPr bwMode="auto">
            <a:xfrm>
              <a:off x="628" y="1879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4" name="Rectangle 234"/>
            <p:cNvSpPr>
              <a:spLocks noChangeArrowheads="1"/>
            </p:cNvSpPr>
            <p:nvPr/>
          </p:nvSpPr>
          <p:spPr bwMode="auto">
            <a:xfrm>
              <a:off x="-27" y="1879"/>
              <a:ext cx="655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uminus</a:t>
              </a:r>
            </a:p>
          </p:txBody>
        </p:sp>
        <p:sp>
          <p:nvSpPr>
            <p:cNvPr id="35" name="Rectangle 235"/>
            <p:cNvSpPr>
              <a:spLocks noChangeArrowheads="1"/>
            </p:cNvSpPr>
            <p:nvPr/>
          </p:nvSpPr>
          <p:spPr bwMode="auto">
            <a:xfrm>
              <a:off x="-341" y="1879"/>
              <a:ext cx="314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>
                  <a:solidFill>
                    <a:schemeClr val="tx1"/>
                  </a:solidFill>
                </a:rPr>
                <a:t>(0)</a:t>
              </a:r>
            </a:p>
          </p:txBody>
        </p:sp>
        <p:sp>
          <p:nvSpPr>
            <p:cNvPr id="36" name="Rectangle 236"/>
            <p:cNvSpPr>
              <a:spLocks noChangeArrowheads="1"/>
            </p:cNvSpPr>
            <p:nvPr/>
          </p:nvSpPr>
          <p:spPr bwMode="auto">
            <a:xfrm>
              <a:off x="1674" y="1668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result</a:t>
              </a:r>
            </a:p>
          </p:txBody>
        </p:sp>
        <p:sp>
          <p:nvSpPr>
            <p:cNvPr id="37" name="Rectangle 237"/>
            <p:cNvSpPr>
              <a:spLocks noChangeArrowheads="1"/>
            </p:cNvSpPr>
            <p:nvPr/>
          </p:nvSpPr>
          <p:spPr bwMode="auto">
            <a:xfrm>
              <a:off x="1151" y="1668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arg 2</a:t>
              </a:r>
            </a:p>
          </p:txBody>
        </p:sp>
        <p:sp>
          <p:nvSpPr>
            <p:cNvPr id="38" name="Rectangle 238"/>
            <p:cNvSpPr>
              <a:spLocks noChangeArrowheads="1"/>
            </p:cNvSpPr>
            <p:nvPr/>
          </p:nvSpPr>
          <p:spPr bwMode="auto">
            <a:xfrm>
              <a:off x="628" y="1668"/>
              <a:ext cx="523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arg 1</a:t>
              </a:r>
            </a:p>
          </p:txBody>
        </p:sp>
        <p:sp>
          <p:nvSpPr>
            <p:cNvPr id="39" name="Rectangle 239"/>
            <p:cNvSpPr>
              <a:spLocks noChangeArrowheads="1"/>
            </p:cNvSpPr>
            <p:nvPr/>
          </p:nvSpPr>
          <p:spPr bwMode="auto">
            <a:xfrm>
              <a:off x="-27" y="1668"/>
              <a:ext cx="655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rtl="0"/>
              <a:r>
                <a:rPr lang="en-US">
                  <a:solidFill>
                    <a:schemeClr val="tx1"/>
                  </a:solidFill>
                </a:rPr>
                <a:t>op</a:t>
              </a:r>
            </a:p>
          </p:txBody>
        </p:sp>
        <p:sp>
          <p:nvSpPr>
            <p:cNvPr id="40" name="Rectangle 240"/>
            <p:cNvSpPr>
              <a:spLocks noChangeArrowheads="1"/>
            </p:cNvSpPr>
            <p:nvPr/>
          </p:nvSpPr>
          <p:spPr bwMode="auto">
            <a:xfrm>
              <a:off x="-341" y="1668"/>
              <a:ext cx="314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Line 242"/>
            <p:cNvSpPr>
              <a:spLocks noChangeShapeType="1"/>
            </p:cNvSpPr>
            <p:nvPr/>
          </p:nvSpPr>
          <p:spPr bwMode="auto">
            <a:xfrm>
              <a:off x="-341" y="1879"/>
              <a:ext cx="2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50"/>
            <p:cNvSpPr>
              <a:spLocks noChangeShapeType="1"/>
            </p:cNvSpPr>
            <p:nvPr/>
          </p:nvSpPr>
          <p:spPr bwMode="auto">
            <a:xfrm>
              <a:off x="-27" y="1668"/>
              <a:ext cx="0" cy="1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51"/>
            <p:cNvSpPr>
              <a:spLocks noChangeShapeType="1"/>
            </p:cNvSpPr>
            <p:nvPr/>
          </p:nvSpPr>
          <p:spPr bwMode="auto">
            <a:xfrm>
              <a:off x="628" y="1668"/>
              <a:ext cx="0" cy="1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52"/>
            <p:cNvSpPr>
              <a:spLocks noChangeShapeType="1"/>
            </p:cNvSpPr>
            <p:nvPr/>
          </p:nvSpPr>
          <p:spPr bwMode="auto">
            <a:xfrm>
              <a:off x="1151" y="1668"/>
              <a:ext cx="0" cy="1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53"/>
            <p:cNvSpPr>
              <a:spLocks noChangeShapeType="1"/>
            </p:cNvSpPr>
            <p:nvPr/>
          </p:nvSpPr>
          <p:spPr bwMode="auto">
            <a:xfrm>
              <a:off x="1674" y="1668"/>
              <a:ext cx="0" cy="1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Line 266"/>
          <p:cNvSpPr>
            <a:spLocks noChangeShapeType="1"/>
          </p:cNvSpPr>
          <p:nvPr/>
        </p:nvSpPr>
        <p:spPr bwMode="auto">
          <a:xfrm>
            <a:off x="4427537" y="4660900"/>
            <a:ext cx="1588" cy="3349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838200" y="3505200"/>
            <a:ext cx="2133600" cy="2895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baseline="-25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= - c</a:t>
            </a:r>
          </a:p>
          <a:p>
            <a:pPr lvl="0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baseline="-25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= b * t</a:t>
            </a:r>
            <a:r>
              <a:rPr lang="en-US" sz="2000" baseline="-25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lvl="0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baseline="-25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= - c</a:t>
            </a:r>
          </a:p>
          <a:p>
            <a:pPr lvl="0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baseline="-25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= b * t</a:t>
            </a:r>
            <a:r>
              <a:rPr lang="en-US" sz="2000" baseline="-25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  <a:p>
            <a:pPr lvl="0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baseline="-25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= t</a:t>
            </a:r>
            <a:r>
              <a:rPr lang="en-US" sz="2000" baseline="-25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 * t</a:t>
            </a:r>
            <a:r>
              <a:rPr lang="en-US" sz="2000" baseline="-25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4</a:t>
            </a:r>
          </a:p>
          <a:p>
            <a:pPr lvl="0">
              <a:lnSpc>
                <a:spcPct val="90000"/>
              </a:lnSpc>
            </a:pPr>
            <a:r>
              <a:rPr lang="en-US" sz="2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a = t</a:t>
            </a:r>
            <a:r>
              <a:rPr lang="en-US" sz="2000" baseline="-25000" dirty="0">
                <a:solidFill>
                  <a:prstClr val="white"/>
                </a:solidFill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497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checking helped us guarantee correctness</a:t>
            </a:r>
          </a:p>
          <a:p>
            <a:r>
              <a:rPr lang="en-US" dirty="0" smtClean="0"/>
              <a:t>Also tells us</a:t>
            </a:r>
          </a:p>
          <a:p>
            <a:pPr lvl="1"/>
            <a:r>
              <a:rPr lang="en-US" dirty="0" smtClean="0"/>
              <a:t>How much memory allocate on the heap/stack for </a:t>
            </a:r>
            <a:r>
              <a:rPr lang="en-US" dirty="0" err="1" smtClean="0"/>
              <a:t>varaibles</a:t>
            </a:r>
            <a:endParaRPr lang="en-US" dirty="0" smtClean="0"/>
          </a:p>
          <a:p>
            <a:pPr lvl="1"/>
            <a:r>
              <a:rPr lang="en-US" dirty="0" smtClean="0"/>
              <a:t>Where to find variables (based on offsets)</a:t>
            </a:r>
          </a:p>
          <a:p>
            <a:pPr lvl="1"/>
            <a:r>
              <a:rPr lang="en-US" dirty="0" smtClean="0"/>
              <a:t>Compute address of an element inside array (size of stride based on type of element)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 variable “offset” with memory allocated so far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13734"/>
              </p:ext>
            </p:extLst>
          </p:nvPr>
        </p:nvGraphicFramePr>
        <p:xfrm>
          <a:off x="914400" y="3276600"/>
          <a:ext cx="7724014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5992"/>
                <a:gridCol w="6268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Math C"/>
                        </a:rPr>
                        <a:t>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offset := 0}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D </a:t>
                      </a:r>
                      <a:r>
                        <a:rPr lang="en-US" dirty="0" err="1" smtClean="0">
                          <a:sym typeface="Math C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T id;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enter(id.name,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T.type</a:t>
                      </a:r>
                      <a:r>
                        <a:rPr lang="en-US" baseline="0" dirty="0" smtClean="0"/>
                        <a:t>, offset); offset +=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4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float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T.type</a:t>
                      </a:r>
                      <a:r>
                        <a:rPr lang="en-US" baseline="0" dirty="0" smtClean="0"/>
                        <a:t> := float;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8}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T1[</a:t>
                      </a:r>
                      <a:r>
                        <a:rPr lang="en-US" dirty="0" err="1" smtClean="0">
                          <a:sym typeface="Math C"/>
                        </a:rPr>
                        <a:t>num</a:t>
                      </a:r>
                      <a:r>
                        <a:rPr lang="en-US" dirty="0" smtClean="0">
                          <a:sym typeface="Math C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array</a:t>
                      </a:r>
                      <a:r>
                        <a:rPr lang="en-US" baseline="0" dirty="0" smtClean="0"/>
                        <a:t> (num.val,T1.Type);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num.val</a:t>
                      </a:r>
                      <a:r>
                        <a:rPr lang="en-US" baseline="0" dirty="0" smtClean="0"/>
                        <a:t> * T1.width;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*T1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:= pointer(T1.type); </a:t>
                      </a:r>
                      <a:r>
                        <a:rPr lang="en-US" dirty="0" err="1" smtClean="0"/>
                        <a:t>T.width</a:t>
                      </a:r>
                      <a:r>
                        <a:rPr lang="en-US" baseline="0" dirty="0" smtClean="0"/>
                        <a:t> = 4}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/>
          <a:lstStyle/>
          <a:p>
            <a:r>
              <a:rPr lang="en-US" dirty="0" smtClean="0"/>
              <a:t>Allocating Memory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702075" y="1939396"/>
            <a:ext cx="3161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470555" y="3422929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D2</a:t>
            </a:r>
          </a:p>
        </p:txBody>
      </p:sp>
      <p:cxnSp>
        <p:nvCxnSpPr>
          <p:cNvPr id="8" name="Straight Arrow Connector 10"/>
          <p:cNvCxnSpPr>
            <a:cxnSpLocks noChangeShapeType="1"/>
            <a:stCxn id="5" idx="2"/>
            <a:endCxn id="14" idx="0"/>
          </p:cNvCxnSpPr>
          <p:nvPr/>
        </p:nvCxnSpPr>
        <p:spPr bwMode="auto">
          <a:xfrm flipH="1">
            <a:off x="3535219" y="2308728"/>
            <a:ext cx="1324912" cy="400606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2"/>
          <p:cNvCxnSpPr>
            <a:cxnSpLocks noChangeShapeType="1"/>
            <a:stCxn id="5" idx="2"/>
            <a:endCxn id="73" idx="0"/>
          </p:cNvCxnSpPr>
          <p:nvPr/>
        </p:nvCxnSpPr>
        <p:spPr bwMode="auto">
          <a:xfrm>
            <a:off x="4860131" y="2308728"/>
            <a:ext cx="2912269" cy="1099346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6"/>
          <p:cNvCxnSpPr>
            <a:cxnSpLocks noChangeShapeType="1"/>
            <a:stCxn id="14" idx="2"/>
            <a:endCxn id="13" idx="0"/>
          </p:cNvCxnSpPr>
          <p:nvPr/>
        </p:nvCxnSpPr>
        <p:spPr bwMode="auto">
          <a:xfrm flipH="1">
            <a:off x="1833420" y="3078666"/>
            <a:ext cx="1701799" cy="22333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611243" y="3302000"/>
            <a:ext cx="44435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D1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305829" y="2709334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D4</a:t>
            </a:r>
          </a:p>
        </p:txBody>
      </p:sp>
      <p:cxnSp>
        <p:nvCxnSpPr>
          <p:cNvPr id="22" name="Straight Arrow Connector 16"/>
          <p:cNvCxnSpPr>
            <a:cxnSpLocks noChangeShapeType="1"/>
            <a:stCxn id="14" idx="2"/>
            <a:endCxn id="7" idx="0"/>
          </p:cNvCxnSpPr>
          <p:nvPr/>
        </p:nvCxnSpPr>
        <p:spPr bwMode="auto">
          <a:xfrm>
            <a:off x="3535219" y="3078666"/>
            <a:ext cx="1164726" cy="34426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27" name="Straight Arrow Connector 16"/>
          <p:cNvCxnSpPr>
            <a:cxnSpLocks noChangeShapeType="1"/>
            <a:stCxn id="13" idx="2"/>
            <a:endCxn id="28" idx="0"/>
          </p:cNvCxnSpPr>
          <p:nvPr/>
        </p:nvCxnSpPr>
        <p:spPr bwMode="auto">
          <a:xfrm flipH="1">
            <a:off x="778669" y="3671332"/>
            <a:ext cx="1054751" cy="282602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533400" y="3953934"/>
            <a:ext cx="49053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T1</a:t>
            </a:r>
          </a:p>
        </p:txBody>
      </p:sp>
      <p:cxnSp>
        <p:nvCxnSpPr>
          <p:cNvPr id="29" name="Straight Arrow Connector 16"/>
          <p:cNvCxnSpPr>
            <a:cxnSpLocks noChangeShapeType="1"/>
            <a:stCxn id="13" idx="2"/>
            <a:endCxn id="30" idx="0"/>
          </p:cNvCxnSpPr>
          <p:nvPr/>
        </p:nvCxnSpPr>
        <p:spPr bwMode="auto">
          <a:xfrm>
            <a:off x="1833420" y="3671332"/>
            <a:ext cx="228477" cy="28260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1829328" y="3953933"/>
            <a:ext cx="4651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id</a:t>
            </a:r>
          </a:p>
        </p:txBody>
      </p:sp>
      <p:cxnSp>
        <p:nvCxnSpPr>
          <p:cNvPr id="38" name="Straight Arrow Connector 16"/>
          <p:cNvCxnSpPr>
            <a:cxnSpLocks noChangeShapeType="1"/>
            <a:stCxn id="28" idx="2"/>
            <a:endCxn id="39" idx="0"/>
          </p:cNvCxnSpPr>
          <p:nvPr/>
        </p:nvCxnSpPr>
        <p:spPr bwMode="auto">
          <a:xfrm flipH="1">
            <a:off x="749300" y="4323266"/>
            <a:ext cx="29369" cy="40113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516466" y="4724400"/>
            <a:ext cx="465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int</a:t>
            </a:r>
            <a:endParaRPr lang="en-US" dirty="0"/>
          </a:p>
        </p:txBody>
      </p:sp>
      <p:cxnSp>
        <p:nvCxnSpPr>
          <p:cNvPr id="43" name="Straight Arrow Connector 16"/>
          <p:cNvCxnSpPr>
            <a:cxnSpLocks noChangeShapeType="1"/>
            <a:stCxn id="30" idx="2"/>
            <a:endCxn id="44" idx="0"/>
          </p:cNvCxnSpPr>
          <p:nvPr/>
        </p:nvCxnSpPr>
        <p:spPr bwMode="auto">
          <a:xfrm flipH="1">
            <a:off x="2044701" y="4323265"/>
            <a:ext cx="17196" cy="401136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44" name="TextBox 8"/>
          <p:cNvSpPr txBox="1">
            <a:spLocks noChangeArrowheads="1"/>
          </p:cNvSpPr>
          <p:nvPr/>
        </p:nvSpPr>
        <p:spPr bwMode="auto">
          <a:xfrm>
            <a:off x="1642534" y="4724401"/>
            <a:ext cx="80433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count</a:t>
            </a:r>
          </a:p>
        </p:txBody>
      </p:sp>
      <p:cxnSp>
        <p:nvCxnSpPr>
          <p:cNvPr id="52" name="Straight Arrow Connector 16"/>
          <p:cNvCxnSpPr>
            <a:cxnSpLocks noChangeShapeType="1"/>
            <a:stCxn id="7" idx="2"/>
            <a:endCxn id="53" idx="0"/>
          </p:cNvCxnSpPr>
          <p:nvPr/>
        </p:nvCxnSpPr>
        <p:spPr bwMode="auto">
          <a:xfrm flipH="1">
            <a:off x="3731700" y="3792261"/>
            <a:ext cx="968245" cy="25720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3488268" y="4049464"/>
            <a:ext cx="4868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T2</a:t>
            </a:r>
          </a:p>
        </p:txBody>
      </p:sp>
      <p:cxnSp>
        <p:nvCxnSpPr>
          <p:cNvPr id="54" name="Straight Arrow Connector 16"/>
          <p:cNvCxnSpPr>
            <a:cxnSpLocks noChangeShapeType="1"/>
            <a:stCxn id="7" idx="2"/>
            <a:endCxn id="55" idx="0"/>
          </p:cNvCxnSpPr>
          <p:nvPr/>
        </p:nvCxnSpPr>
        <p:spPr bwMode="auto">
          <a:xfrm>
            <a:off x="4699945" y="3792261"/>
            <a:ext cx="372412" cy="231802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55" name="TextBox 8"/>
          <p:cNvSpPr txBox="1">
            <a:spLocks noChangeArrowheads="1"/>
          </p:cNvSpPr>
          <p:nvPr/>
        </p:nvSpPr>
        <p:spPr bwMode="auto">
          <a:xfrm>
            <a:off x="4839788" y="4024063"/>
            <a:ext cx="4651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id</a:t>
            </a:r>
          </a:p>
        </p:txBody>
      </p:sp>
      <p:cxnSp>
        <p:nvCxnSpPr>
          <p:cNvPr id="56" name="Straight Arrow Connector 16"/>
          <p:cNvCxnSpPr>
            <a:cxnSpLocks noChangeShapeType="1"/>
            <a:stCxn id="53" idx="2"/>
            <a:endCxn id="57" idx="0"/>
          </p:cNvCxnSpPr>
          <p:nvPr/>
        </p:nvCxnSpPr>
        <p:spPr bwMode="auto">
          <a:xfrm>
            <a:off x="3731700" y="4418796"/>
            <a:ext cx="44993" cy="367268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57" name="TextBox 8"/>
          <p:cNvSpPr txBox="1">
            <a:spLocks noChangeArrowheads="1"/>
          </p:cNvSpPr>
          <p:nvPr/>
        </p:nvSpPr>
        <p:spPr bwMode="auto">
          <a:xfrm>
            <a:off x="3450727" y="4786064"/>
            <a:ext cx="6519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float</a:t>
            </a:r>
            <a:endParaRPr lang="en-US" dirty="0"/>
          </a:p>
        </p:txBody>
      </p:sp>
      <p:cxnSp>
        <p:nvCxnSpPr>
          <p:cNvPr id="58" name="Straight Arrow Connector 16"/>
          <p:cNvCxnSpPr>
            <a:cxnSpLocks noChangeShapeType="1"/>
            <a:stCxn id="55" idx="2"/>
            <a:endCxn id="59" idx="0"/>
          </p:cNvCxnSpPr>
          <p:nvPr/>
        </p:nvCxnSpPr>
        <p:spPr bwMode="auto">
          <a:xfrm flipH="1">
            <a:off x="4826560" y="4393395"/>
            <a:ext cx="245797" cy="401136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59" name="TextBox 8"/>
          <p:cNvSpPr txBox="1">
            <a:spLocks noChangeArrowheads="1"/>
          </p:cNvSpPr>
          <p:nvPr/>
        </p:nvSpPr>
        <p:spPr bwMode="auto">
          <a:xfrm>
            <a:off x="4331261" y="4794531"/>
            <a:ext cx="9905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money</a:t>
            </a:r>
          </a:p>
        </p:txBody>
      </p:sp>
      <p:sp>
        <p:nvSpPr>
          <p:cNvPr id="61" name="Arc 60"/>
          <p:cNvSpPr/>
          <p:nvPr/>
        </p:nvSpPr>
        <p:spPr bwMode="auto">
          <a:xfrm>
            <a:off x="203199" y="4380696"/>
            <a:ext cx="1371600" cy="1549400"/>
          </a:xfrm>
          <a:prstGeom prst="arc">
            <a:avLst>
              <a:gd name="adj1" fmla="val 5919845"/>
              <a:gd name="adj2" fmla="val 15723751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7" name="Arc 66"/>
          <p:cNvSpPr/>
          <p:nvPr/>
        </p:nvSpPr>
        <p:spPr bwMode="auto">
          <a:xfrm>
            <a:off x="982133" y="1295398"/>
            <a:ext cx="1371600" cy="2455335"/>
          </a:xfrm>
          <a:prstGeom prst="arc">
            <a:avLst>
              <a:gd name="adj1" fmla="val 5919845"/>
              <a:gd name="adj2" fmla="val 11504280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72" name="Arc 71"/>
          <p:cNvSpPr/>
          <p:nvPr/>
        </p:nvSpPr>
        <p:spPr bwMode="auto">
          <a:xfrm>
            <a:off x="1611243" y="4531607"/>
            <a:ext cx="1049867" cy="1971732"/>
          </a:xfrm>
          <a:prstGeom prst="arc">
            <a:avLst>
              <a:gd name="adj1" fmla="val 16238818"/>
              <a:gd name="adj2" fmla="val 20927346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7522234" y="3408074"/>
            <a:ext cx="500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D5</a:t>
            </a:r>
          </a:p>
        </p:txBody>
      </p:sp>
      <p:cxnSp>
        <p:nvCxnSpPr>
          <p:cNvPr id="74" name="Straight Arrow Connector 16"/>
          <p:cNvCxnSpPr>
            <a:cxnSpLocks noChangeShapeType="1"/>
            <a:stCxn id="73" idx="2"/>
            <a:endCxn id="75" idx="0"/>
          </p:cNvCxnSpPr>
          <p:nvPr/>
        </p:nvCxnSpPr>
        <p:spPr bwMode="auto">
          <a:xfrm flipH="1">
            <a:off x="6853687" y="3777406"/>
            <a:ext cx="918713" cy="28260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75" name="TextBox 8"/>
          <p:cNvSpPr txBox="1">
            <a:spLocks noChangeArrowheads="1"/>
          </p:cNvSpPr>
          <p:nvPr/>
        </p:nvSpPr>
        <p:spPr bwMode="auto">
          <a:xfrm>
            <a:off x="6616461" y="4060010"/>
            <a:ext cx="4744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T3</a:t>
            </a:r>
          </a:p>
        </p:txBody>
      </p:sp>
      <p:cxnSp>
        <p:nvCxnSpPr>
          <p:cNvPr id="76" name="Straight Arrow Connector 16"/>
          <p:cNvCxnSpPr>
            <a:cxnSpLocks noChangeShapeType="1"/>
            <a:stCxn id="73" idx="2"/>
            <a:endCxn id="77" idx="0"/>
          </p:cNvCxnSpPr>
          <p:nvPr/>
        </p:nvCxnSpPr>
        <p:spPr bwMode="auto">
          <a:xfrm>
            <a:off x="7772400" y="3777406"/>
            <a:ext cx="744453" cy="33340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77" name="TextBox 8"/>
          <p:cNvSpPr txBox="1">
            <a:spLocks noChangeArrowheads="1"/>
          </p:cNvSpPr>
          <p:nvPr/>
        </p:nvSpPr>
        <p:spPr bwMode="auto">
          <a:xfrm>
            <a:off x="8284284" y="4110809"/>
            <a:ext cx="4651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id</a:t>
            </a:r>
          </a:p>
        </p:txBody>
      </p:sp>
      <p:cxnSp>
        <p:nvCxnSpPr>
          <p:cNvPr id="78" name="Straight Arrow Connector 16"/>
          <p:cNvCxnSpPr>
            <a:cxnSpLocks noChangeShapeType="1"/>
            <a:stCxn id="77" idx="2"/>
            <a:endCxn id="79" idx="0"/>
          </p:cNvCxnSpPr>
          <p:nvPr/>
        </p:nvCxnSpPr>
        <p:spPr bwMode="auto">
          <a:xfrm flipH="1">
            <a:off x="8387114" y="4480141"/>
            <a:ext cx="129739" cy="39666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79" name="TextBox 8"/>
          <p:cNvSpPr txBox="1">
            <a:spLocks noChangeArrowheads="1"/>
          </p:cNvSpPr>
          <p:nvPr/>
        </p:nvSpPr>
        <p:spPr bwMode="auto">
          <a:xfrm>
            <a:off x="7752115" y="4876801"/>
            <a:ext cx="12699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balances</a:t>
            </a:r>
          </a:p>
        </p:txBody>
      </p:sp>
      <p:cxnSp>
        <p:nvCxnSpPr>
          <p:cNvPr id="80" name="Straight Arrow Connector 16"/>
          <p:cNvCxnSpPr>
            <a:cxnSpLocks noChangeShapeType="1"/>
            <a:stCxn id="75" idx="2"/>
            <a:endCxn id="81" idx="0"/>
          </p:cNvCxnSpPr>
          <p:nvPr/>
        </p:nvCxnSpPr>
        <p:spPr bwMode="auto">
          <a:xfrm flipH="1">
            <a:off x="5955422" y="4429342"/>
            <a:ext cx="898265" cy="464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1" name="TextBox 8"/>
          <p:cNvSpPr txBox="1">
            <a:spLocks noChangeArrowheads="1"/>
          </p:cNvSpPr>
          <p:nvPr/>
        </p:nvSpPr>
        <p:spPr bwMode="auto">
          <a:xfrm>
            <a:off x="5726822" y="4893733"/>
            <a:ext cx="457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T4</a:t>
            </a:r>
          </a:p>
        </p:txBody>
      </p:sp>
      <p:cxnSp>
        <p:nvCxnSpPr>
          <p:cNvPr id="82" name="Straight Arrow Connector 16"/>
          <p:cNvCxnSpPr>
            <a:cxnSpLocks noChangeShapeType="1"/>
            <a:stCxn id="75" idx="2"/>
            <a:endCxn id="83" idx="0"/>
          </p:cNvCxnSpPr>
          <p:nvPr/>
        </p:nvCxnSpPr>
        <p:spPr bwMode="auto">
          <a:xfrm flipH="1">
            <a:off x="6383869" y="4429342"/>
            <a:ext cx="469818" cy="455925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3" name="TextBox 8"/>
          <p:cNvSpPr txBox="1">
            <a:spLocks noChangeArrowheads="1"/>
          </p:cNvSpPr>
          <p:nvPr/>
        </p:nvSpPr>
        <p:spPr bwMode="auto">
          <a:xfrm>
            <a:off x="6248401" y="4885267"/>
            <a:ext cx="27093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[</a:t>
            </a:r>
          </a:p>
        </p:txBody>
      </p:sp>
      <p:cxnSp>
        <p:nvCxnSpPr>
          <p:cNvPr id="84" name="Straight Arrow Connector 16"/>
          <p:cNvCxnSpPr>
            <a:cxnSpLocks noChangeShapeType="1"/>
            <a:stCxn id="75" idx="2"/>
            <a:endCxn id="85" idx="0"/>
          </p:cNvCxnSpPr>
          <p:nvPr/>
        </p:nvCxnSpPr>
        <p:spPr bwMode="auto">
          <a:xfrm>
            <a:off x="6853687" y="4429342"/>
            <a:ext cx="97448" cy="45592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5" name="TextBox 8"/>
          <p:cNvSpPr txBox="1">
            <a:spLocks noChangeArrowheads="1"/>
          </p:cNvSpPr>
          <p:nvPr/>
        </p:nvSpPr>
        <p:spPr bwMode="auto">
          <a:xfrm>
            <a:off x="6595534" y="4885266"/>
            <a:ext cx="7112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num</a:t>
            </a:r>
          </a:p>
        </p:txBody>
      </p:sp>
      <p:cxnSp>
        <p:nvCxnSpPr>
          <p:cNvPr id="86" name="Straight Arrow Connector 16"/>
          <p:cNvCxnSpPr>
            <a:cxnSpLocks noChangeShapeType="1"/>
            <a:stCxn id="75" idx="2"/>
            <a:endCxn id="87" idx="0"/>
          </p:cNvCxnSpPr>
          <p:nvPr/>
        </p:nvCxnSpPr>
        <p:spPr bwMode="auto">
          <a:xfrm>
            <a:off x="6853687" y="4429342"/>
            <a:ext cx="664714" cy="447458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7" name="TextBox 8"/>
          <p:cNvSpPr txBox="1">
            <a:spLocks noChangeArrowheads="1"/>
          </p:cNvSpPr>
          <p:nvPr/>
        </p:nvSpPr>
        <p:spPr bwMode="auto">
          <a:xfrm>
            <a:off x="7366000" y="4876800"/>
            <a:ext cx="3048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]</a:t>
            </a:r>
          </a:p>
        </p:txBody>
      </p:sp>
      <p:cxnSp>
        <p:nvCxnSpPr>
          <p:cNvPr id="88" name="Straight Arrow Connector 16"/>
          <p:cNvCxnSpPr>
            <a:cxnSpLocks noChangeShapeType="1"/>
            <a:stCxn id="81" idx="2"/>
            <a:endCxn id="89" idx="0"/>
          </p:cNvCxnSpPr>
          <p:nvPr/>
        </p:nvCxnSpPr>
        <p:spPr bwMode="auto">
          <a:xfrm flipH="1">
            <a:off x="5947834" y="5263065"/>
            <a:ext cx="7588" cy="629734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9" name="TextBox 8"/>
          <p:cNvSpPr txBox="1">
            <a:spLocks noChangeArrowheads="1"/>
          </p:cNvSpPr>
          <p:nvPr/>
        </p:nvSpPr>
        <p:spPr bwMode="auto">
          <a:xfrm>
            <a:off x="5715000" y="5892799"/>
            <a:ext cx="465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err="1"/>
              <a:t>int</a:t>
            </a:r>
            <a:endParaRPr lang="en-US" dirty="0"/>
          </a:p>
        </p:txBody>
      </p:sp>
      <p:cxnSp>
        <p:nvCxnSpPr>
          <p:cNvPr id="90" name="Straight Arrow Connector 16"/>
          <p:cNvCxnSpPr>
            <a:cxnSpLocks noChangeShapeType="1"/>
            <a:stCxn id="85" idx="2"/>
            <a:endCxn id="91" idx="0"/>
          </p:cNvCxnSpPr>
          <p:nvPr/>
        </p:nvCxnSpPr>
        <p:spPr bwMode="auto">
          <a:xfrm flipH="1">
            <a:off x="6938434" y="5254598"/>
            <a:ext cx="12701" cy="63820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91" name="TextBox 8"/>
          <p:cNvSpPr txBox="1">
            <a:spLocks noChangeArrowheads="1"/>
          </p:cNvSpPr>
          <p:nvPr/>
        </p:nvSpPr>
        <p:spPr bwMode="auto">
          <a:xfrm>
            <a:off x="6705600" y="5892799"/>
            <a:ext cx="465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107" name="TextBox 8"/>
          <p:cNvSpPr txBox="1">
            <a:spLocks noChangeArrowheads="1"/>
          </p:cNvSpPr>
          <p:nvPr/>
        </p:nvSpPr>
        <p:spPr bwMode="auto">
          <a:xfrm>
            <a:off x="3416439" y="5754299"/>
            <a:ext cx="1642533" cy="646331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b="0" dirty="0" smtClean="0">
                <a:solidFill>
                  <a:srgbClr val="000000"/>
                </a:solidFill>
              </a:rPr>
              <a:t>.type = float</a:t>
            </a:r>
          </a:p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b="0" dirty="0" smtClean="0">
                <a:solidFill>
                  <a:srgbClr val="000000"/>
                </a:solidFill>
              </a:rPr>
              <a:t>.width = 4</a:t>
            </a:r>
          </a:p>
        </p:txBody>
      </p:sp>
      <p:sp>
        <p:nvSpPr>
          <p:cNvPr id="112" name="Arc 111"/>
          <p:cNvSpPr/>
          <p:nvPr/>
        </p:nvSpPr>
        <p:spPr bwMode="auto">
          <a:xfrm>
            <a:off x="2760134" y="4555066"/>
            <a:ext cx="1109133" cy="1693334"/>
          </a:xfrm>
          <a:prstGeom prst="arc">
            <a:avLst>
              <a:gd name="adj1" fmla="val 4851033"/>
              <a:gd name="adj2" fmla="val 18047891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14" name="Arc 113"/>
          <p:cNvSpPr/>
          <p:nvPr/>
        </p:nvSpPr>
        <p:spPr bwMode="auto">
          <a:xfrm>
            <a:off x="3124199" y="1507065"/>
            <a:ext cx="1811867" cy="2302935"/>
          </a:xfrm>
          <a:prstGeom prst="arc">
            <a:avLst>
              <a:gd name="adj1" fmla="val 4051104"/>
              <a:gd name="adj2" fmla="val 14451280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15" name="TextBox 8"/>
          <p:cNvSpPr txBox="1">
            <a:spLocks noChangeArrowheads="1"/>
          </p:cNvSpPr>
          <p:nvPr/>
        </p:nvSpPr>
        <p:spPr bwMode="auto">
          <a:xfrm>
            <a:off x="5329097" y="3117334"/>
            <a:ext cx="2006601" cy="369332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id.name = money</a:t>
            </a:r>
          </a:p>
        </p:txBody>
      </p:sp>
      <p:sp>
        <p:nvSpPr>
          <p:cNvPr id="116" name="Arc 115"/>
          <p:cNvSpPr/>
          <p:nvPr/>
        </p:nvSpPr>
        <p:spPr bwMode="auto">
          <a:xfrm flipV="1">
            <a:off x="4318000" y="2709334"/>
            <a:ext cx="1998265" cy="1955799"/>
          </a:xfrm>
          <a:prstGeom prst="arc">
            <a:avLst>
              <a:gd name="adj1" fmla="val 16238818"/>
              <a:gd name="adj2" fmla="val 661697"/>
            </a:avLst>
          </a:prstGeom>
          <a:noFill/>
          <a:ln w="28575" cap="flat" cmpd="sng" algn="ctr">
            <a:solidFill>
              <a:srgbClr val="78AD0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547901"/>
              </a:solidFill>
              <a:effectLst/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266170" y="5579230"/>
            <a:ext cx="1515534" cy="701731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b="0" dirty="0" smtClean="0">
                <a:solidFill>
                  <a:srgbClr val="000000"/>
                </a:solidFill>
              </a:rPr>
              <a:t>.type = </a:t>
            </a:r>
            <a:r>
              <a:rPr lang="en-US" b="0" dirty="0" err="1" smtClean="0">
                <a:solidFill>
                  <a:srgbClr val="000000"/>
                </a:solidFill>
              </a:rPr>
              <a:t>int</a:t>
            </a:r>
            <a:endParaRPr lang="en-US" b="0" dirty="0" smtClean="0">
              <a:solidFill>
                <a:srgbClr val="000000"/>
              </a:solidFill>
            </a:endParaRPr>
          </a:p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b="0" dirty="0" smtClean="0">
                <a:solidFill>
                  <a:srgbClr val="000000"/>
                </a:solidFill>
              </a:rPr>
              <a:t>.width = 4</a:t>
            </a:r>
          </a:p>
        </p:txBody>
      </p: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1829328" y="5384967"/>
            <a:ext cx="1837267" cy="369332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id.name = count</a:t>
            </a:r>
          </a:p>
        </p:txBody>
      </p:sp>
      <p:sp>
        <p:nvSpPr>
          <p:cNvPr id="62" name="TextBox 8"/>
          <p:cNvSpPr txBox="1">
            <a:spLocks noChangeArrowheads="1"/>
          </p:cNvSpPr>
          <p:nvPr/>
        </p:nvSpPr>
        <p:spPr bwMode="auto">
          <a:xfrm>
            <a:off x="82610" y="2036231"/>
            <a:ext cx="2446867" cy="646331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enter(count, </a:t>
            </a:r>
            <a:r>
              <a:rPr lang="en-US" b="0" dirty="0" err="1" smtClean="0">
                <a:solidFill>
                  <a:srgbClr val="000000"/>
                </a:solidFill>
              </a:rPr>
              <a:t>int</a:t>
            </a:r>
            <a:r>
              <a:rPr lang="en-US" b="0" dirty="0" smtClean="0">
                <a:solidFill>
                  <a:srgbClr val="000000"/>
                </a:solidFill>
              </a:rPr>
              <a:t>, 0) offset = offset + 4</a:t>
            </a:r>
          </a:p>
        </p:txBody>
      </p:sp>
      <p:sp>
        <p:nvSpPr>
          <p:cNvPr id="113" name="TextBox 8"/>
          <p:cNvSpPr txBox="1">
            <a:spLocks noChangeArrowheads="1"/>
          </p:cNvSpPr>
          <p:nvPr/>
        </p:nvSpPr>
        <p:spPr bwMode="auto">
          <a:xfrm>
            <a:off x="2151725" y="1461713"/>
            <a:ext cx="2446867" cy="646331"/>
          </a:xfrm>
          <a:prstGeom prst="rect">
            <a:avLst/>
          </a:prstGeom>
          <a:solidFill>
            <a:srgbClr val="87FD6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b="0" dirty="0" smtClean="0">
                <a:solidFill>
                  <a:srgbClr val="000000"/>
                </a:solidFill>
              </a:rPr>
              <a:t>enter(money, float, 4) offset = offset + 4</a:t>
            </a:r>
          </a:p>
        </p:txBody>
      </p:sp>
    </p:spTree>
    <p:extLst>
      <p:ext uri="{BB962C8B-B14F-4D97-AF65-F5344CB8AC3E}">
        <p14:creationId xmlns:p14="http://schemas.microsoft.com/office/powerpoint/2010/main" val="19029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7" grpId="0" animBg="1"/>
      <p:bldP spid="72" grpId="0" animBg="1"/>
      <p:bldP spid="107" grpId="0" animBg="1"/>
      <p:bldP spid="112" grpId="0" animBg="1"/>
      <p:bldP spid="114" grpId="0" animBg="1"/>
      <p:bldP spid="115" grpId="0" animBg="1"/>
      <p:bldP spid="116" grpId="0" animBg="1"/>
      <p:bldP spid="46" grpId="0" animBg="1"/>
      <p:bldP spid="68" grpId="0" animBg="1"/>
      <p:bldP spid="62" grpId="0" animBg="1"/>
      <p:bldP spid="1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to bottom-up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747522"/>
              </p:ext>
            </p:extLst>
          </p:nvPr>
        </p:nvGraphicFramePr>
        <p:xfrm>
          <a:off x="533400" y="2286000"/>
          <a:ext cx="7724014" cy="333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5992"/>
                <a:gridCol w="6268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rule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 </a:t>
                      </a:r>
                      <a:r>
                        <a:rPr lang="en-US" dirty="0" smtClean="0">
                          <a:sym typeface="Math C"/>
                        </a:rPr>
                        <a:t>  </a:t>
                      </a:r>
                      <a:r>
                        <a:rPr lang="en-US" b="1" dirty="0" smtClean="0">
                          <a:sym typeface="Math C"/>
                        </a:rPr>
                        <a:t>M</a:t>
                      </a:r>
                      <a:r>
                        <a:rPr lang="en-US" dirty="0" smtClean="0">
                          <a:sym typeface="Math C"/>
                        </a:rPr>
                        <a:t>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 </a:t>
                      </a:r>
                      <a:r>
                        <a:rPr lang="en-US" b="1" dirty="0" smtClean="0">
                          <a:sym typeface="Math C"/>
                        </a:rPr>
                        <a:t> </a:t>
                      </a:r>
                      <a:r>
                        <a:rPr lang="en-US" b="1" dirty="0" smtClean="0">
                          <a:sym typeface="Symbol"/>
                        </a:rPr>
                        <a:t>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{ offset := 0}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D </a:t>
                      </a:r>
                      <a:r>
                        <a:rPr lang="en-US" dirty="0" err="1" smtClean="0">
                          <a:sym typeface="Math C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 </a:t>
                      </a:r>
                      <a:r>
                        <a:rPr lang="en-US" dirty="0" smtClean="0">
                          <a:sym typeface="Math C"/>
                        </a:rPr>
                        <a:t> T id;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enter(id.name,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T.type</a:t>
                      </a:r>
                      <a:r>
                        <a:rPr lang="en-US" baseline="0" dirty="0" smtClean="0"/>
                        <a:t>, offset); offset +=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integer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4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float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T.type</a:t>
                      </a:r>
                      <a:r>
                        <a:rPr lang="en-US" baseline="0" dirty="0" smtClean="0"/>
                        <a:t> := float;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8}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T1[</a:t>
                      </a:r>
                      <a:r>
                        <a:rPr lang="en-US" dirty="0" err="1" smtClean="0">
                          <a:sym typeface="Math C"/>
                        </a:rPr>
                        <a:t>num</a:t>
                      </a:r>
                      <a:r>
                        <a:rPr lang="en-US" dirty="0" smtClean="0">
                          <a:sym typeface="Math C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= array</a:t>
                      </a:r>
                      <a:r>
                        <a:rPr lang="en-US" baseline="0" dirty="0" smtClean="0"/>
                        <a:t> (num.val,T1.Type); </a:t>
                      </a:r>
                      <a:r>
                        <a:rPr lang="en-US" baseline="0" dirty="0" err="1" smtClean="0"/>
                        <a:t>T.width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baseline="0" dirty="0" err="1" smtClean="0"/>
                        <a:t>num.val</a:t>
                      </a:r>
                      <a:r>
                        <a:rPr lang="en-US" baseline="0" dirty="0" smtClean="0"/>
                        <a:t> * T1.width;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</a:t>
                      </a:r>
                      <a:r>
                        <a:rPr lang="en-US" dirty="0" smtClean="0">
                          <a:sym typeface="Math C"/>
                        </a:rPr>
                        <a:t> *T1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T.type</a:t>
                      </a:r>
                      <a:r>
                        <a:rPr lang="en-US" dirty="0" smtClean="0"/>
                        <a:t> := pointer(T1.type); </a:t>
                      </a:r>
                      <a:r>
                        <a:rPr lang="en-US" dirty="0" err="1" smtClean="0"/>
                        <a:t>T.width</a:t>
                      </a:r>
                      <a:r>
                        <a:rPr lang="en-US" baseline="0" dirty="0" smtClean="0"/>
                        <a:t> = 4}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8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Strongly vs. weakly typed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29718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Coercion</a:t>
            </a:r>
          </a:p>
          <a:p>
            <a:r>
              <a:rPr lang="en-US" sz="2400" dirty="0" smtClean="0"/>
              <a:t>Strongly typed</a:t>
            </a:r>
          </a:p>
          <a:p>
            <a:pPr lvl="1"/>
            <a:r>
              <a:rPr lang="en-US" sz="2000" dirty="0" smtClean="0"/>
              <a:t>C, C++, Java</a:t>
            </a:r>
          </a:p>
          <a:p>
            <a:r>
              <a:rPr lang="en-US" sz="2400" dirty="0" smtClean="0"/>
              <a:t>Weakly typed</a:t>
            </a:r>
          </a:p>
          <a:p>
            <a:pPr lvl="1"/>
            <a:r>
              <a:rPr lang="en-US" sz="2000" dirty="0" smtClean="0"/>
              <a:t>Perl, PHP</a:t>
            </a:r>
          </a:p>
          <a:p>
            <a:pPr lvl="1"/>
            <a:endParaRPr lang="en-US" sz="2000" dirty="0"/>
          </a:p>
          <a:p>
            <a:r>
              <a:rPr lang="en-US" sz="1600" dirty="0" smtClean="0"/>
              <a:t>(YMMV, not everybody agrees on this classification)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44398" y="1905000"/>
            <a:ext cx="1646802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$a=31;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$b="42x";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$c=$a+$b;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print $c;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19800" y="1905000"/>
            <a:ext cx="27432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ain()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a=31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char b[3]="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42x";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c=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44398" y="4495800"/>
            <a:ext cx="4542402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class…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public static void main() {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a=31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String b ="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42x";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c=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181600" y="1181100"/>
            <a:ext cx="3657600" cy="571500"/>
          </a:xfrm>
          <a:prstGeom prst="wedgeRectCallout">
            <a:avLst>
              <a:gd name="adj1" fmla="val 5613"/>
              <a:gd name="adj2" fmla="val 106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warning: initialization makes integer from pointer without a cast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3229998" y="1181100"/>
            <a:ext cx="1828800" cy="571500"/>
          </a:xfrm>
          <a:prstGeom prst="wedgeRectCallout">
            <a:avLst>
              <a:gd name="adj1" fmla="val 39497"/>
              <a:gd name="adj2" fmla="val 106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Output: 73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4144398" y="3895961"/>
            <a:ext cx="4542402" cy="571500"/>
          </a:xfrm>
          <a:prstGeom prst="wedgeRectCallout">
            <a:avLst>
              <a:gd name="adj1" fmla="val 5613"/>
              <a:gd name="adj2" fmla="val 106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error: Incompatible type for declaration. Can't convert </a:t>
            </a:r>
            <a:r>
              <a:rPr lang="en-US" dirty="0" err="1" smtClean="0"/>
              <a:t>java.lang.String</a:t>
            </a:r>
            <a:r>
              <a:rPr lang="en-US" dirty="0" smtClean="0"/>
              <a:t> to </a:t>
            </a:r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40888" y="19050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65878" y="192074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4344" y="449580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IR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 </a:t>
            </a:r>
            <a:br>
              <a:rPr lang="en-US" dirty="0" smtClean="0"/>
            </a:br>
            <a:r>
              <a:rPr lang="en-US" dirty="0" smtClean="0"/>
              <a:t>accumulate code in AST attributes</a:t>
            </a:r>
          </a:p>
          <a:p>
            <a:endParaRPr lang="en-US" dirty="0" smtClean="0"/>
          </a:p>
          <a:p>
            <a:r>
              <a:rPr lang="en-US" dirty="0" smtClean="0"/>
              <a:t>Option 2</a:t>
            </a:r>
            <a:br>
              <a:rPr lang="en-US" dirty="0" smtClean="0"/>
            </a:br>
            <a:r>
              <a:rPr lang="en-US" dirty="0" smtClean="0"/>
              <a:t>emit IR code to a file during compilation</a:t>
            </a:r>
          </a:p>
          <a:p>
            <a:pPr lvl="1"/>
            <a:r>
              <a:rPr lang="en-US" dirty="0" smtClean="0"/>
              <a:t>If for every production the code of the left-hand-side is constructed from a concatenation of the code of the RHS in some fixed order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and 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40811"/>
              </p:ext>
            </p:extLst>
          </p:nvPr>
        </p:nvGraphicFramePr>
        <p:xfrm>
          <a:off x="762000" y="2209800"/>
          <a:ext cx="7783005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1455"/>
                <a:gridCol w="6301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</a:t>
                      </a:r>
                      <a:r>
                        <a:rPr lang="en-US" dirty="0" smtClean="0">
                          <a:sym typeface="Math C"/>
                        </a:rPr>
                        <a:t> id :=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p:= lookup(id.name); if p ≠ null then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(p ‘:=‘ 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) else error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 op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E1.var op E2.var)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- 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</a:t>
                      </a:r>
                      <a:r>
                        <a:rPr lang="en-US" baseline="0" dirty="0" err="1" smtClean="0"/>
                        <a:t>uminus</a:t>
                      </a:r>
                      <a:r>
                        <a:rPr lang="en-US" baseline="0" dirty="0" smtClean="0"/>
                        <a:t>’ E1.var)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( E1)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E1.var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p:= lookup(id.name); if p ≠ null then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:=p else error }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9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78096"/>
              </p:ext>
            </p:extLst>
          </p:nvPr>
        </p:nvGraphicFramePr>
        <p:xfrm>
          <a:off x="762000" y="2209800"/>
          <a:ext cx="7783005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1455"/>
                <a:gridCol w="6301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E1</a:t>
                      </a:r>
                      <a:r>
                        <a:rPr lang="en-US" baseline="0" dirty="0" smtClean="0">
                          <a:sym typeface="Math C"/>
                        </a:rPr>
                        <a:t> op 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E1.var op E2.var)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not 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‘not’ E1.var)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( E1)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baseline="0" dirty="0" smtClean="0"/>
                        <a:t> := E1.var 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‘1’) }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‘0’) }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257800"/>
            <a:ext cx="5841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Represent true as 1, false as 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Wasteful representation, creating variables for true/false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Boolean expressions via jumps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36768"/>
              </p:ext>
            </p:extLst>
          </p:nvPr>
        </p:nvGraphicFramePr>
        <p:xfrm>
          <a:off x="1295400" y="2286000"/>
          <a:ext cx="6356598" cy="238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2985"/>
                <a:gridCol w="47736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semantic</a:t>
                      </a:r>
                      <a:r>
                        <a:rPr lang="en-US" baseline="0" dirty="0" smtClean="0"/>
                        <a:t> 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</a:t>
                      </a:r>
                      <a:r>
                        <a:rPr lang="en-US" dirty="0" smtClean="0">
                          <a:sym typeface="Math C"/>
                        </a:rPr>
                        <a:t> id1</a:t>
                      </a:r>
                      <a:r>
                        <a:rPr lang="en-US" baseline="0" dirty="0" smtClean="0">
                          <a:sym typeface="Math C"/>
                        </a:rPr>
                        <a:t> op id2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 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E.var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freshVar</a:t>
                      </a:r>
                      <a:r>
                        <a:rPr lang="en-US" baseline="0" dirty="0" smtClean="0"/>
                        <a:t>();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(‘if’ id1.var </a:t>
                      </a:r>
                      <a:r>
                        <a:rPr lang="en-US" baseline="0" dirty="0" err="1" smtClean="0"/>
                        <a:t>relop</a:t>
                      </a:r>
                      <a:r>
                        <a:rPr lang="en-US" baseline="0" dirty="0" smtClean="0"/>
                        <a:t> id2.var ‘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’ nextStmt+2);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 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‘0’);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(‘</a:t>
                      </a:r>
                      <a:r>
                        <a:rPr lang="en-US" baseline="0" dirty="0" err="1" smtClean="0"/>
                        <a:t>goto</a:t>
                      </a:r>
                      <a:r>
                        <a:rPr lang="en-US" baseline="0" dirty="0" smtClean="0"/>
                        <a:t> ‘ </a:t>
                      </a:r>
                      <a:r>
                        <a:rPr lang="en-US" baseline="0" dirty="0" err="1" smtClean="0"/>
                        <a:t>nextStmt</a:t>
                      </a:r>
                      <a:r>
                        <a:rPr lang="en-US" baseline="0" dirty="0" smtClean="0"/>
                        <a:t> + 1);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emit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E.var</a:t>
                      </a:r>
                      <a:r>
                        <a:rPr lang="en-US" baseline="0" dirty="0" smtClean="0"/>
                        <a:t> ‘:=‘ ‘1’)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}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00334" y="1600200"/>
            <a:ext cx="3161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6" name="Straight Arrow Connector 10"/>
          <p:cNvCxnSpPr>
            <a:cxnSpLocks noChangeShapeType="1"/>
            <a:stCxn id="5" idx="2"/>
            <a:endCxn id="8" idx="0"/>
          </p:cNvCxnSpPr>
          <p:nvPr/>
        </p:nvCxnSpPr>
        <p:spPr bwMode="auto">
          <a:xfrm flipH="1">
            <a:off x="1654819" y="1969532"/>
            <a:ext cx="2003571" cy="61641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12"/>
          <p:cNvCxnSpPr>
            <a:cxnSpLocks noChangeShapeType="1"/>
            <a:stCxn id="5" idx="2"/>
            <a:endCxn id="9" idx="0"/>
          </p:cNvCxnSpPr>
          <p:nvPr/>
        </p:nvCxnSpPr>
        <p:spPr bwMode="auto">
          <a:xfrm>
            <a:off x="3658390" y="1969532"/>
            <a:ext cx="2187444" cy="61641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425429" y="2585945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95668" y="2585945"/>
            <a:ext cx="500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Arrow Connector 10"/>
          <p:cNvCxnSpPr>
            <a:cxnSpLocks noChangeShapeType="1"/>
            <a:stCxn id="8" idx="2"/>
            <a:endCxn id="11" idx="0"/>
          </p:cNvCxnSpPr>
          <p:nvPr/>
        </p:nvCxnSpPr>
        <p:spPr bwMode="auto">
          <a:xfrm flipH="1">
            <a:off x="686590" y="2955277"/>
            <a:ext cx="968229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7200" y="3440668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3" name="Straight Arrow Connector 10"/>
          <p:cNvCxnSpPr>
            <a:cxnSpLocks noChangeShapeType="1"/>
            <a:stCxn id="8" idx="2"/>
            <a:endCxn id="14" idx="0"/>
          </p:cNvCxnSpPr>
          <p:nvPr/>
        </p:nvCxnSpPr>
        <p:spPr bwMode="auto">
          <a:xfrm>
            <a:off x="1654819" y="2955277"/>
            <a:ext cx="8465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433894" y="3440668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15" name="Straight Arrow Connector 10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1654819" y="2955277"/>
            <a:ext cx="985158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410587" y="3440668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9" name="Straight Arrow Connector 10"/>
          <p:cNvCxnSpPr>
            <a:cxnSpLocks noChangeShapeType="1"/>
            <a:stCxn id="5" idx="2"/>
            <a:endCxn id="20" idx="0"/>
          </p:cNvCxnSpPr>
          <p:nvPr/>
        </p:nvCxnSpPr>
        <p:spPr bwMode="auto">
          <a:xfrm>
            <a:off x="3658390" y="1969532"/>
            <a:ext cx="0" cy="616413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3429000" y="2585945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23" name="Straight Arrow Connector 10"/>
          <p:cNvCxnSpPr>
            <a:cxnSpLocks noChangeShapeType="1"/>
            <a:stCxn id="9" idx="2"/>
            <a:endCxn id="24" idx="0"/>
          </p:cNvCxnSpPr>
          <p:nvPr/>
        </p:nvCxnSpPr>
        <p:spPr bwMode="auto">
          <a:xfrm flipH="1">
            <a:off x="4551301" y="2955277"/>
            <a:ext cx="1294533" cy="48372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4321911" y="3438997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5" name="Straight Arrow Connector 10"/>
          <p:cNvCxnSpPr>
            <a:cxnSpLocks noChangeShapeType="1"/>
            <a:stCxn id="24" idx="2"/>
            <a:endCxn id="26" idx="0"/>
          </p:cNvCxnSpPr>
          <p:nvPr/>
        </p:nvCxnSpPr>
        <p:spPr bwMode="auto">
          <a:xfrm flipH="1">
            <a:off x="3583072" y="3808329"/>
            <a:ext cx="968229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353682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7" name="Straight Arrow Connector 10"/>
          <p:cNvCxnSpPr>
            <a:cxnSpLocks noChangeShapeType="1"/>
            <a:stCxn id="24" idx="2"/>
            <a:endCxn id="28" idx="0"/>
          </p:cNvCxnSpPr>
          <p:nvPr/>
        </p:nvCxnSpPr>
        <p:spPr bwMode="auto">
          <a:xfrm>
            <a:off x="4551301" y="3808329"/>
            <a:ext cx="8465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4330376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29" name="Straight Arrow Connector 10"/>
          <p:cNvCxnSpPr>
            <a:cxnSpLocks noChangeShapeType="1"/>
            <a:stCxn id="24" idx="2"/>
            <a:endCxn id="30" idx="0"/>
          </p:cNvCxnSpPr>
          <p:nvPr/>
        </p:nvCxnSpPr>
        <p:spPr bwMode="auto">
          <a:xfrm>
            <a:off x="4551301" y="3808329"/>
            <a:ext cx="985158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5307069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31" name="Straight Arrow Connector 10"/>
          <p:cNvCxnSpPr>
            <a:cxnSpLocks noChangeShapeType="1"/>
            <a:stCxn id="9" idx="2"/>
            <a:endCxn id="32" idx="0"/>
          </p:cNvCxnSpPr>
          <p:nvPr/>
        </p:nvCxnSpPr>
        <p:spPr bwMode="auto">
          <a:xfrm>
            <a:off x="5845834" y="2955277"/>
            <a:ext cx="1393956" cy="48372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7010400" y="3438997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33" name="Straight Arrow Connector 10"/>
          <p:cNvCxnSpPr>
            <a:cxnSpLocks noChangeShapeType="1"/>
            <a:stCxn id="32" idx="2"/>
            <a:endCxn id="34" idx="0"/>
          </p:cNvCxnSpPr>
          <p:nvPr/>
        </p:nvCxnSpPr>
        <p:spPr bwMode="auto">
          <a:xfrm flipH="1">
            <a:off x="6271561" y="3808329"/>
            <a:ext cx="968229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6042171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35" name="Straight Arrow Connector 10"/>
          <p:cNvCxnSpPr>
            <a:cxnSpLocks noChangeShapeType="1"/>
            <a:stCxn id="32" idx="2"/>
            <a:endCxn id="36" idx="0"/>
          </p:cNvCxnSpPr>
          <p:nvPr/>
        </p:nvCxnSpPr>
        <p:spPr bwMode="auto">
          <a:xfrm>
            <a:off x="7239790" y="3808329"/>
            <a:ext cx="8465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7018865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37" name="Straight Arrow Connector 10"/>
          <p:cNvCxnSpPr>
            <a:cxnSpLocks noChangeShapeType="1"/>
            <a:stCxn id="32" idx="2"/>
            <a:endCxn id="38" idx="0"/>
          </p:cNvCxnSpPr>
          <p:nvPr/>
        </p:nvCxnSpPr>
        <p:spPr bwMode="auto">
          <a:xfrm>
            <a:off x="7239790" y="3808329"/>
            <a:ext cx="985158" cy="485391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38" name="TextBox 8"/>
          <p:cNvSpPr txBox="1">
            <a:spLocks noChangeArrowheads="1"/>
          </p:cNvSpPr>
          <p:nvPr/>
        </p:nvSpPr>
        <p:spPr bwMode="auto">
          <a:xfrm>
            <a:off x="7995558" y="4293720"/>
            <a:ext cx="4587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44" name="Straight Arrow Connector 10"/>
          <p:cNvCxnSpPr>
            <a:cxnSpLocks noChangeShapeType="1"/>
            <a:stCxn id="9" idx="2"/>
            <a:endCxn id="45" idx="0"/>
          </p:cNvCxnSpPr>
          <p:nvPr/>
        </p:nvCxnSpPr>
        <p:spPr bwMode="auto">
          <a:xfrm flipH="1">
            <a:off x="5841276" y="2955277"/>
            <a:ext cx="4558" cy="483720"/>
          </a:xfrm>
          <a:prstGeom prst="straightConnector1">
            <a:avLst/>
          </a:prstGeom>
          <a:noFill/>
          <a:ln w="28575" algn="ctr">
            <a:solidFill>
              <a:srgbClr val="547901"/>
            </a:solidFill>
            <a:round/>
            <a:headEnd/>
            <a:tailEnd type="arrow" w="med" len="med"/>
          </a:ln>
        </p:spPr>
      </p:cxn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5562600" y="3438997"/>
            <a:ext cx="5573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and</a:t>
            </a:r>
            <a:endParaRPr lang="en-US" dirty="0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44983"/>
              </p:ext>
            </p:extLst>
          </p:nvPr>
        </p:nvGraphicFramePr>
        <p:xfrm>
          <a:off x="291156" y="4051024"/>
          <a:ext cx="2727325" cy="975360"/>
        </p:xfrm>
        <a:graphic>
          <a:graphicData uri="http://schemas.openxmlformats.org/drawingml/2006/table">
            <a:tbl>
              <a:tblPr rtl="1"/>
              <a:tblGrid>
                <a:gridCol w="2071687"/>
                <a:gridCol w="655638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if a &lt; b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103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100: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0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101: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104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102: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1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103: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31964"/>
              </p:ext>
            </p:extLst>
          </p:nvPr>
        </p:nvGraphicFramePr>
        <p:xfrm>
          <a:off x="3310714" y="4876800"/>
          <a:ext cx="2724150" cy="975360"/>
        </p:xfrm>
        <a:graphic>
          <a:graphicData uri="http://schemas.openxmlformats.org/drawingml/2006/table">
            <a:tbl>
              <a:tblPr rtl="1"/>
              <a:tblGrid>
                <a:gridCol w="2136775"/>
                <a:gridCol w="587375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if c &lt; 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107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104: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2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0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105: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 108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106: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2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1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107: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11244"/>
              </p:ext>
            </p:extLst>
          </p:nvPr>
        </p:nvGraphicFramePr>
        <p:xfrm>
          <a:off x="6042171" y="4953000"/>
          <a:ext cx="2727325" cy="1464310"/>
        </p:xfrm>
        <a:graphic>
          <a:graphicData uri="http://schemas.openxmlformats.org/drawingml/2006/table">
            <a:tbl>
              <a:tblPr rtl="1"/>
              <a:tblGrid>
                <a:gridCol w="2063750"/>
                <a:gridCol w="663575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if e &lt; f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111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108: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3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0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109: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goto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 112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110: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T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  <a:sym typeface="Math C" pitchFamily="2" charset="2"/>
                        </a:rPr>
                        <a:t>3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:= 1</a:t>
                      </a: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111: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112: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90000" marR="900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Arial" pitchFamily="34" charset="0"/>
                        </a:rPr>
                        <a:t>113: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6755675" y="5943600"/>
            <a:ext cx="1358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4 </a:t>
            </a: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:= </a:t>
            </a: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2 </a:t>
            </a: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and </a:t>
            </a:r>
            <a:r>
              <a:rPr lang="en-US" sz="1600" b="1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3</a:t>
            </a:r>
            <a:endParaRPr lang="en-US" sz="1600" b="1" dirty="0">
              <a:solidFill>
                <a:srgbClr val="FFFF00"/>
              </a:solidFill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55675" y="6214646"/>
            <a:ext cx="1204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</a:pP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5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:=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1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</a:rPr>
              <a:t>or </a:t>
            </a:r>
            <a:r>
              <a:rPr lang="en-US" sz="1600" b="1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T</a:t>
            </a:r>
            <a:r>
              <a:rPr lang="en-US" sz="1600" b="1" baseline="-25000" dirty="0" smtClean="0">
                <a:solidFill>
                  <a:srgbClr val="FFFF00"/>
                </a:solidFill>
                <a:ea typeface="Arial Unicode MS" pitchFamily="34" charset="-128"/>
                <a:cs typeface="Arial" pitchFamily="34" charset="0"/>
                <a:sym typeface="Math C" pitchFamily="2" charset="2"/>
              </a:rPr>
              <a:t>4</a:t>
            </a:r>
            <a:endParaRPr lang="en-US" sz="1600" b="1" dirty="0">
              <a:solidFill>
                <a:srgbClr val="FFFF00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circuit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argument of a </a:t>
            </a:r>
            <a:r>
              <a:rPr lang="en-US" dirty="0" err="1" smtClean="0"/>
              <a:t>boolean</a:t>
            </a:r>
            <a:r>
              <a:rPr lang="en-US" dirty="0" smtClean="0"/>
              <a:t> operator is </a:t>
            </a:r>
            <a:r>
              <a:rPr lang="en-US" dirty="0" smtClean="0">
                <a:solidFill>
                  <a:srgbClr val="FFFF00"/>
                </a:solidFill>
              </a:rPr>
              <a:t>only evaluated</a:t>
            </a:r>
            <a:r>
              <a:rPr lang="en-US" dirty="0" smtClean="0"/>
              <a:t> if the first argument does not already determine the outcome</a:t>
            </a:r>
          </a:p>
          <a:p>
            <a:endParaRPr lang="en-US" dirty="0"/>
          </a:p>
          <a:p>
            <a:r>
              <a:rPr lang="en-US" dirty="0" smtClean="0"/>
              <a:t>(x and y) is equivalent to </a:t>
            </a:r>
            <a:br>
              <a:rPr lang="en-US" dirty="0" smtClean="0"/>
            </a:br>
            <a:r>
              <a:rPr lang="en-US" dirty="0" smtClean="0"/>
              <a:t>if x then y else false;</a:t>
            </a:r>
          </a:p>
          <a:p>
            <a:r>
              <a:rPr lang="en-US" dirty="0" smtClean="0"/>
              <a:t>(x or y) is equivalent to </a:t>
            </a:r>
            <a:br>
              <a:rPr lang="en-US" dirty="0" smtClean="0"/>
            </a:br>
            <a:r>
              <a:rPr lang="en-US" dirty="0" smtClean="0"/>
              <a:t>if x then true else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2646" y="1371600"/>
            <a:ext cx="7909354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&lt; b or (c&lt;d and e&lt;f)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2646" y="1984375"/>
            <a:ext cx="4038600" cy="4343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en-US" dirty="0"/>
              <a:t>100: if a &lt; b </a:t>
            </a:r>
            <a:r>
              <a:rPr lang="en-US" dirty="0" err="1"/>
              <a:t>goto</a:t>
            </a:r>
            <a:r>
              <a:rPr lang="en-US" dirty="0"/>
              <a:t> 103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101: T</a:t>
            </a:r>
            <a:r>
              <a:rPr lang="en-US" baseline="-25000" dirty="0">
                <a:sym typeface="Math C" pitchFamily="2" charset="2"/>
              </a:rPr>
              <a:t>1 </a:t>
            </a:r>
            <a:r>
              <a:rPr lang="en-US" dirty="0"/>
              <a:t>:= 0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102: </a:t>
            </a:r>
            <a:r>
              <a:rPr lang="en-US" dirty="0" err="1"/>
              <a:t>goto</a:t>
            </a:r>
            <a:r>
              <a:rPr lang="en-US" dirty="0"/>
              <a:t> 104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103: T</a:t>
            </a:r>
            <a:r>
              <a:rPr lang="en-US" baseline="-25000" dirty="0">
                <a:sym typeface="Math C" pitchFamily="2" charset="2"/>
              </a:rPr>
              <a:t>1 </a:t>
            </a:r>
            <a:r>
              <a:rPr lang="en-US" dirty="0"/>
              <a:t>:= 1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104: if c &lt; d </a:t>
            </a:r>
            <a:r>
              <a:rPr lang="en-US" dirty="0" err="1"/>
              <a:t>goto</a:t>
            </a:r>
            <a:r>
              <a:rPr lang="en-US" dirty="0"/>
              <a:t> 107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105: T</a:t>
            </a:r>
            <a:r>
              <a:rPr lang="en-US" baseline="-25000" dirty="0">
                <a:sym typeface="Math C" pitchFamily="2" charset="2"/>
              </a:rPr>
              <a:t>2 </a:t>
            </a:r>
            <a:r>
              <a:rPr lang="en-US" dirty="0"/>
              <a:t>:= 0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106: </a:t>
            </a:r>
            <a:r>
              <a:rPr lang="en-US" dirty="0" err="1"/>
              <a:t>goto</a:t>
            </a:r>
            <a:r>
              <a:rPr lang="en-US" dirty="0"/>
              <a:t> 108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107: T</a:t>
            </a:r>
            <a:r>
              <a:rPr lang="en-US" baseline="-25000" dirty="0">
                <a:sym typeface="Math C" pitchFamily="2" charset="2"/>
              </a:rPr>
              <a:t>2 </a:t>
            </a:r>
            <a:r>
              <a:rPr lang="en-US" dirty="0"/>
              <a:t>:= 1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108: if e &lt; f </a:t>
            </a:r>
            <a:r>
              <a:rPr lang="en-US" dirty="0" err="1"/>
              <a:t>goto</a:t>
            </a:r>
            <a:r>
              <a:rPr lang="en-US" dirty="0"/>
              <a:t> 111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109: T</a:t>
            </a:r>
            <a:r>
              <a:rPr lang="en-US" baseline="-25000" dirty="0">
                <a:sym typeface="Math C" pitchFamily="2" charset="2"/>
              </a:rPr>
              <a:t>3 </a:t>
            </a:r>
            <a:r>
              <a:rPr lang="en-US" dirty="0"/>
              <a:t>:= 0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110: </a:t>
            </a:r>
            <a:r>
              <a:rPr lang="en-US" dirty="0" err="1"/>
              <a:t>goto</a:t>
            </a:r>
            <a:r>
              <a:rPr lang="en-US" dirty="0"/>
              <a:t> 112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111: T</a:t>
            </a:r>
            <a:r>
              <a:rPr lang="en-US" baseline="-25000" dirty="0">
                <a:sym typeface="Math C" pitchFamily="2" charset="2"/>
              </a:rPr>
              <a:t>3 </a:t>
            </a:r>
            <a:r>
              <a:rPr lang="en-US" dirty="0"/>
              <a:t>:= 1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112: T</a:t>
            </a:r>
            <a:r>
              <a:rPr lang="en-US" baseline="-25000" dirty="0">
                <a:sym typeface="Math C" pitchFamily="2" charset="2"/>
              </a:rPr>
              <a:t>4 </a:t>
            </a:r>
            <a:r>
              <a:rPr lang="en-US" dirty="0"/>
              <a:t>:= </a:t>
            </a:r>
            <a:r>
              <a:rPr lang="en-US" dirty="0">
                <a:sym typeface="Math C" pitchFamily="2" charset="2"/>
              </a:rPr>
              <a:t>T</a:t>
            </a:r>
            <a:r>
              <a:rPr lang="en-US" baseline="-25000" dirty="0">
                <a:sym typeface="Math C" pitchFamily="2" charset="2"/>
              </a:rPr>
              <a:t>2 </a:t>
            </a:r>
            <a:r>
              <a:rPr lang="en-US" dirty="0"/>
              <a:t>and </a:t>
            </a:r>
            <a:r>
              <a:rPr lang="en-US" dirty="0">
                <a:sym typeface="Math C" pitchFamily="2" charset="2"/>
              </a:rPr>
              <a:t>T</a:t>
            </a:r>
            <a:r>
              <a:rPr lang="en-US" baseline="-25000" dirty="0">
                <a:sym typeface="Math C" pitchFamily="2" charset="2"/>
              </a:rPr>
              <a:t>3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ym typeface="Math C" pitchFamily="2" charset="2"/>
              </a:rPr>
              <a:t>113: T</a:t>
            </a:r>
            <a:r>
              <a:rPr lang="en-US" baseline="-25000" dirty="0">
                <a:sym typeface="Math C" pitchFamily="2" charset="2"/>
              </a:rPr>
              <a:t>5 </a:t>
            </a:r>
            <a:r>
              <a:rPr lang="en-US" dirty="0"/>
              <a:t>:= </a:t>
            </a:r>
            <a:r>
              <a:rPr lang="en-US" dirty="0">
                <a:sym typeface="Math C" pitchFamily="2" charset="2"/>
              </a:rPr>
              <a:t>T</a:t>
            </a:r>
            <a:r>
              <a:rPr lang="en-US" baseline="-25000" dirty="0">
                <a:sym typeface="Math C" pitchFamily="2" charset="2"/>
              </a:rPr>
              <a:t>1 </a:t>
            </a:r>
            <a:r>
              <a:rPr lang="en-US" dirty="0"/>
              <a:t>and </a:t>
            </a:r>
            <a:r>
              <a:rPr lang="en-US" dirty="0">
                <a:sym typeface="Math C" pitchFamily="2" charset="2"/>
              </a:rPr>
              <a:t>T</a:t>
            </a:r>
            <a:r>
              <a:rPr lang="en-US" baseline="-25000" dirty="0">
                <a:sym typeface="Math C" pitchFamily="2" charset="2"/>
              </a:rPr>
              <a:t>4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57800" y="1984375"/>
            <a:ext cx="3124200" cy="4343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100: if a &lt; b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105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101: if !(c &lt; d)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103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102: if e &lt; f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105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103: T := 0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104: </a:t>
            </a:r>
            <a:r>
              <a:rPr lang="en-US" dirty="0" err="1">
                <a:solidFill>
                  <a:srgbClr val="FFFF00"/>
                </a:solidFill>
              </a:rPr>
              <a:t>goto</a:t>
            </a:r>
            <a:r>
              <a:rPr lang="en-US" dirty="0">
                <a:solidFill>
                  <a:srgbClr val="FFFF00"/>
                </a:solidFill>
              </a:rPr>
              <a:t> 106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105: T := 1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106: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934" y="632777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naive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6327774"/>
            <a:ext cx="23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circuit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1828800"/>
            <a:ext cx="64770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&amp;&amp; nom/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denom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oops_i_just_divided_by_zero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95400" y="4038600"/>
            <a:ext cx="6477000" cy="175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x=0;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(++x&gt;0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&amp;&amp;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x==1)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hmmm();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0238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address </a:t>
            </a:r>
            <a:r>
              <a:rPr lang="en-US" dirty="0" smtClean="0"/>
              <a:t>code (3AC)</a:t>
            </a:r>
            <a:endParaRPr lang="en-US" dirty="0" smtClean="0"/>
          </a:p>
          <a:p>
            <a:r>
              <a:rPr lang="en-US" dirty="0" smtClean="0"/>
              <a:t>Generating 3AC</a:t>
            </a:r>
          </a:p>
          <a:p>
            <a:r>
              <a:rPr lang="en-US" dirty="0" smtClean="0"/>
              <a:t>Boolean expressions</a:t>
            </a:r>
          </a:p>
          <a:p>
            <a:r>
              <a:rPr lang="en-US" dirty="0" smtClean="0"/>
              <a:t>Short circuit evaluation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Generating IR for control structures</a:t>
            </a:r>
          </a:p>
          <a:p>
            <a:pPr lvl="1"/>
            <a:r>
              <a:rPr lang="en-US" dirty="0" smtClean="0"/>
              <a:t>While, for, if</a:t>
            </a:r>
            <a:endParaRPr lang="en-US" dirty="0" smtClean="0"/>
          </a:p>
          <a:p>
            <a:r>
              <a:rPr lang="en-US" dirty="0" err="1" smtClean="0"/>
              <a:t>backpatching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Last week: how does this magic happen?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probably need to go over the AST?</a:t>
            </a:r>
          </a:p>
          <a:p>
            <a:endParaRPr lang="en-US" dirty="0" smtClean="0"/>
          </a:p>
          <a:p>
            <a:r>
              <a:rPr lang="en-US" dirty="0" smtClean="0"/>
              <a:t>how does this relate to the clean formalism of the parser?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Directed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parse tree (syntax) is used to drive the translation</a:t>
            </a:r>
          </a:p>
          <a:p>
            <a:endParaRPr lang="en-US" dirty="0" smtClean="0"/>
          </a:p>
          <a:p>
            <a:r>
              <a:rPr lang="en-US" dirty="0" smtClean="0"/>
              <a:t>Semantic </a:t>
            </a:r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Attributes attached to grammar symbols</a:t>
            </a:r>
          </a:p>
          <a:p>
            <a:r>
              <a:rPr lang="en-US" dirty="0" smtClean="0"/>
              <a:t>Semantic actions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to update the </a:t>
            </a:r>
            <a:r>
              <a:rPr lang="en-US" dirty="0" smtClean="0"/>
              <a:t>attributes when a production is used in a derivation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Attribute grammars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Every grammar symbol has attached attributes</a:t>
            </a:r>
          </a:p>
          <a:p>
            <a:pPr lvl="2"/>
            <a:r>
              <a:rPr lang="en-US" dirty="0" smtClean="0"/>
              <a:t>Example: </a:t>
            </a:r>
            <a:r>
              <a:rPr lang="en-US" dirty="0" err="1" smtClean="0"/>
              <a:t>Expr.type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Semantic actions</a:t>
            </a:r>
          </a:p>
          <a:p>
            <a:pPr lvl="1"/>
            <a:r>
              <a:rPr lang="en-US" dirty="0" smtClean="0"/>
              <a:t>Every production rule can define how to assign values to attributes </a:t>
            </a:r>
          </a:p>
          <a:p>
            <a:pPr lvl="2"/>
            <a:r>
              <a:rPr lang="en-US" dirty="0" smtClean="0"/>
              <a:t>Example: </a:t>
            </a:r>
            <a:br>
              <a:rPr lang="en-US" dirty="0" smtClean="0"/>
            </a:br>
            <a:r>
              <a:rPr lang="en-US" dirty="0" err="1" smtClean="0"/>
              <a:t>Expr</a:t>
            </a:r>
            <a:r>
              <a:rPr lang="en-US" dirty="0" smtClean="0"/>
              <a:t>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err="1" smtClean="0"/>
              <a:t>Expr</a:t>
            </a:r>
            <a:r>
              <a:rPr lang="en-US" dirty="0" smtClean="0"/>
              <a:t> + Term</a:t>
            </a:r>
            <a:br>
              <a:rPr lang="en-US" dirty="0" smtClean="0"/>
            </a:br>
            <a:r>
              <a:rPr lang="en-US" sz="2000" dirty="0" err="1" smtClean="0"/>
              <a:t>Expr.type</a:t>
            </a:r>
            <a:r>
              <a:rPr lang="en-US" sz="2000" dirty="0" smtClean="0"/>
              <a:t> = Expr1.type when (Expr1.type == </a:t>
            </a:r>
            <a:r>
              <a:rPr lang="en-US" sz="2000" dirty="0" err="1" smtClean="0"/>
              <a:t>Term.type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                     Error otherwise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Indexed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indexes to distinguish repeated grammar symbols</a:t>
            </a:r>
          </a:p>
          <a:p>
            <a:r>
              <a:rPr lang="en-US" dirty="0" smtClean="0"/>
              <a:t>Does not affect grammar </a:t>
            </a:r>
          </a:p>
          <a:p>
            <a:r>
              <a:rPr lang="en-US" dirty="0" smtClean="0"/>
              <a:t>Used in semantic actions</a:t>
            </a:r>
          </a:p>
          <a:p>
            <a:endParaRPr lang="en-US" dirty="0" smtClean="0"/>
          </a:p>
          <a:p>
            <a:r>
              <a:rPr lang="en-US" dirty="0" err="1" smtClean="0"/>
              <a:t>Expr</a:t>
            </a:r>
            <a:r>
              <a:rPr lang="en-US" dirty="0" smtClean="0"/>
              <a:t> </a:t>
            </a:r>
            <a:r>
              <a:rPr lang="en-US" dirty="0">
                <a:sym typeface="Math C"/>
              </a:rPr>
              <a:t> </a:t>
            </a:r>
            <a:r>
              <a:rPr lang="en-US" dirty="0" err="1"/>
              <a:t>Expr</a:t>
            </a:r>
            <a:r>
              <a:rPr lang="en-US" dirty="0"/>
              <a:t> + </a:t>
            </a:r>
            <a:r>
              <a:rPr lang="en-US" dirty="0" smtClean="0"/>
              <a:t>Term</a:t>
            </a:r>
            <a:br>
              <a:rPr lang="en-US" dirty="0" smtClean="0"/>
            </a:br>
            <a:r>
              <a:rPr lang="en-US" dirty="0" smtClean="0"/>
              <a:t>Becomes</a:t>
            </a:r>
            <a:br>
              <a:rPr lang="en-US" dirty="0" smtClean="0"/>
            </a:br>
            <a:r>
              <a:rPr lang="en-US" dirty="0" err="1" smtClean="0"/>
              <a:t>Expr</a:t>
            </a:r>
            <a:r>
              <a:rPr lang="en-US" dirty="0" smtClean="0"/>
              <a:t> </a:t>
            </a:r>
            <a:r>
              <a:rPr lang="en-US" dirty="0">
                <a:sym typeface="Math C"/>
              </a:rPr>
              <a:t> </a:t>
            </a:r>
            <a:r>
              <a:rPr lang="en-US" dirty="0" smtClean="0"/>
              <a:t>Expr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Term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7926</TotalTime>
  <Words>3229</Words>
  <Application>Microsoft Office PowerPoint</Application>
  <PresentationFormat>On-screen Show (4:3)</PresentationFormat>
  <Paragraphs>1004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</vt:lpstr>
      <vt:lpstr>Math B</vt:lpstr>
      <vt:lpstr>Calibri</vt:lpstr>
      <vt:lpstr>Math C</vt:lpstr>
      <vt:lpstr>Tahoma</vt:lpstr>
      <vt:lpstr>Courier New</vt:lpstr>
      <vt:lpstr>Symbol</vt:lpstr>
      <vt:lpstr>Wingdings 2</vt:lpstr>
      <vt:lpstr>Wingdings</vt:lpstr>
      <vt:lpstr>Consolas</vt:lpstr>
      <vt:lpstr>Wingdings 3</vt:lpstr>
      <vt:lpstr>Corbel</vt:lpstr>
      <vt:lpstr>Miriam</vt:lpstr>
      <vt:lpstr>Arial Unicode MS</vt:lpstr>
      <vt:lpstr>Metro</vt:lpstr>
      <vt:lpstr>Theory of Compilation</vt:lpstr>
      <vt:lpstr>You are here</vt:lpstr>
      <vt:lpstr>Last Week: Types</vt:lpstr>
      <vt:lpstr>Last Week: Type System</vt:lpstr>
      <vt:lpstr>Strongly vs. weakly typed</vt:lpstr>
      <vt:lpstr>Last week: how does this magic happen?</vt:lpstr>
      <vt:lpstr>Syntax Directed Translation</vt:lpstr>
      <vt:lpstr>Attribute grammars</vt:lpstr>
      <vt:lpstr>Indexed symbols</vt:lpstr>
      <vt:lpstr>Example</vt:lpstr>
      <vt:lpstr>Attribute Evaluation</vt:lpstr>
      <vt:lpstr>Dependencies</vt:lpstr>
      <vt:lpstr>Cycles</vt:lpstr>
      <vt:lpstr>Attribute Evaluation</vt:lpstr>
      <vt:lpstr>Building Dependency Graph</vt:lpstr>
      <vt:lpstr>Example</vt:lpstr>
      <vt:lpstr>Example</vt:lpstr>
      <vt:lpstr>Topological Order</vt:lpstr>
      <vt:lpstr>Example</vt:lpstr>
      <vt:lpstr>But what about cycles?</vt:lpstr>
      <vt:lpstr>Inherited vs. Synthesized Attributes</vt:lpstr>
      <vt:lpstr>example</vt:lpstr>
      <vt:lpstr>S-attributed Grammars</vt:lpstr>
      <vt:lpstr>S-attributed Grammar: example</vt:lpstr>
      <vt:lpstr>example </vt:lpstr>
      <vt:lpstr>L-attributed grammars</vt:lpstr>
      <vt:lpstr>Example: typesetting</vt:lpstr>
      <vt:lpstr>Example: typesetting</vt:lpstr>
      <vt:lpstr>Attribute grammars: summary</vt:lpstr>
      <vt:lpstr>Intermediate Representation</vt:lpstr>
      <vt:lpstr>Intermediate Representation(s)</vt:lpstr>
      <vt:lpstr>Example: Annotated AST</vt:lpstr>
      <vt:lpstr>Example</vt:lpstr>
      <vt:lpstr>Three Address Code (3AC)</vt:lpstr>
      <vt:lpstr>Three address code: example</vt:lpstr>
      <vt:lpstr>Three address code: example instructions</vt:lpstr>
      <vt:lpstr>Array operations</vt:lpstr>
      <vt:lpstr>Three address code: example</vt:lpstr>
      <vt:lpstr>Three address code</vt:lpstr>
      <vt:lpstr>Creating 3AC</vt:lpstr>
      <vt:lpstr>Creating 3AC: expressions </vt:lpstr>
      <vt:lpstr>example</vt:lpstr>
      <vt:lpstr>Creating 3AC: control statements</vt:lpstr>
      <vt:lpstr>Creating 3AC: control statements</vt:lpstr>
      <vt:lpstr>Representing 3AC</vt:lpstr>
      <vt:lpstr>Allocating Memory</vt:lpstr>
      <vt:lpstr>Allocating Memory</vt:lpstr>
      <vt:lpstr>Allocating Memory</vt:lpstr>
      <vt:lpstr>Adjusting to bottom-up</vt:lpstr>
      <vt:lpstr>Generating IR code</vt:lpstr>
      <vt:lpstr>Expressions and assignments</vt:lpstr>
      <vt:lpstr>Boolean Expressions</vt:lpstr>
      <vt:lpstr>Boolean expressions via jumps</vt:lpstr>
      <vt:lpstr>Example</vt:lpstr>
      <vt:lpstr>Short circuit evaluation</vt:lpstr>
      <vt:lpstr>example</vt:lpstr>
      <vt:lpstr>More examples</vt:lpstr>
      <vt:lpstr>Summary</vt:lpstr>
      <vt:lpstr>Next time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707</cp:revision>
  <cp:lastPrinted>2011-03-07T09:23:23Z</cp:lastPrinted>
  <dcterms:created xsi:type="dcterms:W3CDTF">2006-08-16T00:00:00Z</dcterms:created>
  <dcterms:modified xsi:type="dcterms:W3CDTF">2011-04-04T11:08:37Z</dcterms:modified>
</cp:coreProperties>
</file>