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7"/>
  </p:notesMasterIdLst>
  <p:handoutMasterIdLst>
    <p:handoutMasterId r:id="rId68"/>
  </p:handoutMasterIdLst>
  <p:sldIdLst>
    <p:sldId id="256" r:id="rId2"/>
    <p:sldId id="365" r:id="rId3"/>
    <p:sldId id="498" r:id="rId4"/>
    <p:sldId id="506" r:id="rId5"/>
    <p:sldId id="492" r:id="rId6"/>
    <p:sldId id="554" r:id="rId7"/>
    <p:sldId id="532" r:id="rId8"/>
    <p:sldId id="544" r:id="rId9"/>
    <p:sldId id="545" r:id="rId10"/>
    <p:sldId id="547" r:id="rId11"/>
    <p:sldId id="541" r:id="rId12"/>
    <p:sldId id="548" r:id="rId13"/>
    <p:sldId id="549" r:id="rId14"/>
    <p:sldId id="550" r:id="rId15"/>
    <p:sldId id="551" r:id="rId16"/>
    <p:sldId id="564" r:id="rId17"/>
    <p:sldId id="533" r:id="rId18"/>
    <p:sldId id="570" r:id="rId19"/>
    <p:sldId id="572" r:id="rId20"/>
    <p:sldId id="571" r:id="rId21"/>
    <p:sldId id="573" r:id="rId22"/>
    <p:sldId id="534" r:id="rId23"/>
    <p:sldId id="535" r:id="rId24"/>
    <p:sldId id="536" r:id="rId25"/>
    <p:sldId id="537" r:id="rId26"/>
    <p:sldId id="538" r:id="rId27"/>
    <p:sldId id="539" r:id="rId28"/>
    <p:sldId id="540" r:id="rId29"/>
    <p:sldId id="552" r:id="rId30"/>
    <p:sldId id="555" r:id="rId31"/>
    <p:sldId id="556" r:id="rId32"/>
    <p:sldId id="557" r:id="rId33"/>
    <p:sldId id="558" r:id="rId34"/>
    <p:sldId id="561" r:id="rId35"/>
    <p:sldId id="569" r:id="rId36"/>
    <p:sldId id="559" r:id="rId37"/>
    <p:sldId id="560" r:id="rId38"/>
    <p:sldId id="563" r:id="rId39"/>
    <p:sldId id="566" r:id="rId40"/>
    <p:sldId id="562" r:id="rId41"/>
    <p:sldId id="565" r:id="rId42"/>
    <p:sldId id="567" r:id="rId43"/>
    <p:sldId id="568" r:id="rId44"/>
    <p:sldId id="502" r:id="rId45"/>
    <p:sldId id="503" r:id="rId46"/>
    <p:sldId id="504" r:id="rId47"/>
    <p:sldId id="505" r:id="rId48"/>
    <p:sldId id="507" r:id="rId49"/>
    <p:sldId id="512" r:id="rId50"/>
    <p:sldId id="511" r:id="rId51"/>
    <p:sldId id="510" r:id="rId52"/>
    <p:sldId id="513" r:id="rId53"/>
    <p:sldId id="515" r:id="rId54"/>
    <p:sldId id="516" r:id="rId55"/>
    <p:sldId id="518" r:id="rId56"/>
    <p:sldId id="517" r:id="rId57"/>
    <p:sldId id="519" r:id="rId58"/>
    <p:sldId id="508" r:id="rId59"/>
    <p:sldId id="509" r:id="rId60"/>
    <p:sldId id="520" r:id="rId61"/>
    <p:sldId id="521" r:id="rId62"/>
    <p:sldId id="522" r:id="rId63"/>
    <p:sldId id="530" r:id="rId64"/>
    <p:sldId id="531" r:id="rId65"/>
    <p:sldId id="542" r:id="rId66"/>
  </p:sldIdLst>
  <p:sldSz cx="9144000" cy="6858000" type="screen4x3"/>
  <p:notesSz cx="7315200" cy="9601200"/>
  <p:embeddedFontLst>
    <p:embeddedFont>
      <p:font typeface="Consolas" pitchFamily="49" charset="0"/>
      <p:regular r:id="rId69"/>
      <p:bold r:id="rId70"/>
      <p:italic r:id="rId71"/>
      <p:boldItalic r:id="rId72"/>
    </p:embeddedFont>
    <p:embeddedFont>
      <p:font typeface="Calibri" pitchFamily="34" charset="0"/>
      <p:regular r:id="rId73"/>
      <p:bold r:id="rId74"/>
      <p:italic r:id="rId75"/>
      <p:boldItalic r:id="rId76"/>
    </p:embeddedFont>
    <p:embeddedFont>
      <p:font typeface="Wingdings 3" pitchFamily="18" charset="2"/>
      <p:regular r:id="rId77"/>
    </p:embeddedFont>
    <p:embeddedFont>
      <p:font typeface="Math B" pitchFamily="2" charset="2"/>
      <p:regular r:id="rId78"/>
    </p:embeddedFont>
    <p:embeddedFont>
      <p:font typeface="Corbel" pitchFamily="34" charset="0"/>
      <p:regular r:id="rId79"/>
      <p:bold r:id="rId80"/>
      <p:italic r:id="rId81"/>
      <p:boldItalic r:id="rId82"/>
    </p:embeddedFont>
    <p:embeddedFont>
      <p:font typeface="Wingdings 2" pitchFamily="18" charset="2"/>
      <p:regular r:id="rId83"/>
    </p:embeddedFont>
    <p:embeddedFont>
      <p:font typeface="Tahoma" pitchFamily="34" charset="0"/>
      <p:regular r:id="rId84"/>
      <p:bold r:id="rId85"/>
    </p:embeddedFont>
    <p:embeddedFont>
      <p:font typeface="Math C" pitchFamily="2" charset="2"/>
      <p:regular r:id="rId8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57CF44-84AD-4BD9-80FC-CA76F4230772}">
          <p14:sldIdLst>
            <p14:sldId id="256"/>
            <p14:sldId id="365"/>
            <p14:sldId id="498"/>
            <p14:sldId id="506"/>
            <p14:sldId id="492"/>
            <p14:sldId id="554"/>
            <p14:sldId id="532"/>
            <p14:sldId id="544"/>
            <p14:sldId id="545"/>
            <p14:sldId id="547"/>
            <p14:sldId id="541"/>
            <p14:sldId id="548"/>
            <p14:sldId id="549"/>
            <p14:sldId id="550"/>
            <p14:sldId id="551"/>
            <p14:sldId id="564"/>
            <p14:sldId id="533"/>
            <p14:sldId id="570"/>
            <p14:sldId id="572"/>
            <p14:sldId id="571"/>
            <p14:sldId id="573"/>
            <p14:sldId id="534"/>
            <p14:sldId id="535"/>
            <p14:sldId id="536"/>
            <p14:sldId id="537"/>
            <p14:sldId id="538"/>
            <p14:sldId id="539"/>
            <p14:sldId id="540"/>
            <p14:sldId id="552"/>
            <p14:sldId id="555"/>
            <p14:sldId id="556"/>
            <p14:sldId id="557"/>
            <p14:sldId id="558"/>
            <p14:sldId id="561"/>
            <p14:sldId id="569"/>
            <p14:sldId id="559"/>
            <p14:sldId id="560"/>
            <p14:sldId id="563"/>
            <p14:sldId id="566"/>
            <p14:sldId id="562"/>
            <p14:sldId id="565"/>
            <p14:sldId id="567"/>
            <p14:sldId id="568"/>
            <p14:sldId id="502"/>
            <p14:sldId id="503"/>
            <p14:sldId id="504"/>
            <p14:sldId id="505"/>
            <p14:sldId id="507"/>
            <p14:sldId id="512"/>
            <p14:sldId id="511"/>
            <p14:sldId id="510"/>
            <p14:sldId id="513"/>
            <p14:sldId id="515"/>
            <p14:sldId id="516"/>
            <p14:sldId id="518"/>
            <p14:sldId id="517"/>
            <p14:sldId id="519"/>
            <p14:sldId id="508"/>
            <p14:sldId id="509"/>
            <p14:sldId id="520"/>
            <p14:sldId id="521"/>
            <p14:sldId id="522"/>
            <p14:sldId id="530"/>
            <p14:sldId id="531"/>
            <p14:sldId id="54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484" autoAdjust="0"/>
    <p:restoredTop sz="94647" autoAdjust="0"/>
  </p:normalViewPr>
  <p:slideViewPr>
    <p:cSldViewPr>
      <p:cViewPr varScale="1">
        <p:scale>
          <a:sx n="126" d="100"/>
          <a:sy n="126" d="100"/>
        </p:scale>
        <p:origin x="-96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6" Type="http://schemas.openxmlformats.org/officeDocument/2006/relationships/font" Target="fonts/font8.fntdata"/><Relationship Id="rId84" Type="http://schemas.openxmlformats.org/officeDocument/2006/relationships/font" Target="fonts/font16.fntdata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6.fntdata"/><Relationship Id="rId79" Type="http://schemas.openxmlformats.org/officeDocument/2006/relationships/font" Target="fonts/font11.fntdata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14.fntdata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1.fntdata"/><Relationship Id="rId77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4.fntdata"/><Relationship Id="rId80" Type="http://schemas.openxmlformats.org/officeDocument/2006/relationships/font" Target="fonts/font12.fntdata"/><Relationship Id="rId85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83" Type="http://schemas.openxmlformats.org/officeDocument/2006/relationships/font" Target="fonts/font15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5.fntdata"/><Relationship Id="rId78" Type="http://schemas.openxmlformats.org/officeDocument/2006/relationships/font" Target="fonts/font10.fntdata"/><Relationship Id="rId81" Type="http://schemas.openxmlformats.org/officeDocument/2006/relationships/font" Target="fonts/font13.fntdata"/><Relationship Id="rId86" Type="http://schemas.openxmlformats.org/officeDocument/2006/relationships/font" Target="fonts/font1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52D7388C-2912-4DA9-8C10-6CDF7C040355}" type="datetimeFigureOut">
              <a:rPr lang="en-US" smtClean="0"/>
              <a:t>28-Mar-11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498C498B-162D-47BB-BCFD-4BB5E10ED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25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2B0EE0EC-20E1-4232-84DF-7F0CA6009623}" type="datetimeFigureOut">
              <a:rPr lang="en-US" smtClean="0"/>
              <a:pPr/>
              <a:t>28-Mar-11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8" tIns="48329" rIns="96658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8" tIns="48329" rIns="96658" bIns="483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57CDD64E-B62D-4E8A-BEF6-9E83B2F08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2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F0E0E7-3801-4353-9ECC-7B8F2F8818CB}" type="datetime1">
              <a:rPr lang="en-US" smtClean="0"/>
              <a:t>28-Mar-11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46474F-3B03-4A5A-864E-15F88C7E98B5}" type="datetime1">
              <a:rPr lang="en-US" smtClean="0"/>
              <a:t>28-Mar-11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3ECC8-98E4-477C-9BD4-565D39657DCF}" type="datetime1">
              <a:rPr lang="en-US" smtClean="0"/>
              <a:t>28-Mar-11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88E75-6CCE-4E6D-8CEC-EB539942CC0C}" type="datetime1">
              <a:rPr lang="en-US" smtClean="0"/>
              <a:t>28-Mar-11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96A5D-CA62-46AE-A913-97C82BC260BF}" type="datetime1">
              <a:rPr lang="en-US" smtClean="0"/>
              <a:t>28-Mar-11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28B5B6-F2D5-4FE9-818C-0646B8C3481B}" type="datetime1">
              <a:rPr lang="en-US" smtClean="0"/>
              <a:t>28-Mar-11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D3ECF7-1EE5-4B8B-A263-C1618101BFA9}" type="datetime1">
              <a:rPr lang="en-US" smtClean="0"/>
              <a:t>28-Mar-11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2BF88A-C7A0-440B-AEDD-1495488E3759}" type="datetime1">
              <a:rPr lang="en-US" smtClean="0"/>
              <a:t>28-Mar-11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04CF5A-4FC2-432F-8DEE-AF712CB92D67}" type="datetime1">
              <a:rPr lang="en-US" smtClean="0"/>
              <a:t>28-Mar-11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15202-F61C-4CDD-A295-B82E0CC16717}" type="datetime1">
              <a:rPr lang="en-US" smtClean="0"/>
              <a:t>28-Mar-11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D49C632-144F-4479-8969-365C29238F74}" type="datetime1">
              <a:rPr lang="en-US" smtClean="0"/>
              <a:t>28-Mar-11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1D19561-F42A-4613-9330-519B136A2723}" type="datetime1">
              <a:rPr lang="en-US" smtClean="0"/>
              <a:t>28-Mar-11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Theory of Compilation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467600" cy="1508760"/>
          </a:xfrm>
        </p:spPr>
        <p:txBody>
          <a:bodyPr/>
          <a:lstStyle/>
          <a:p>
            <a:r>
              <a:rPr lang="en-US" dirty="0" smtClean="0"/>
              <a:t>Lecture 06 – Semantic Analysis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6019800"/>
            <a:ext cx="1225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Eran</a:t>
            </a:r>
            <a:r>
              <a:rPr lang="en-US" dirty="0" smtClean="0"/>
              <a:t> </a:t>
            </a:r>
            <a:r>
              <a:rPr lang="en-US" dirty="0" err="1" smtClean="0"/>
              <a:t>Yahav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so fast…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1600200"/>
            <a:ext cx="331853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one_int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{</a:t>
            </a:r>
            <a:br>
              <a:rPr lang="en-US" sz="2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i;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} i;</a:t>
            </a:r>
          </a:p>
          <a:p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main() {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i.i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42;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t =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i.i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(“%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”,t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{ 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i = 73;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(“%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d”,i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5257800" y="1519959"/>
            <a:ext cx="3004905" cy="571500"/>
          </a:xfrm>
          <a:prstGeom prst="wedgeRectCallout">
            <a:avLst>
              <a:gd name="adj1" fmla="val -143672"/>
              <a:gd name="adj2" fmla="val 7614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</a:t>
            </a:r>
            <a:r>
              <a:rPr lang="en-US" dirty="0" err="1" smtClean="0"/>
              <a:t>struct</a:t>
            </a:r>
            <a:r>
              <a:rPr lang="en-US" dirty="0" smtClean="0"/>
              <a:t> field named i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5255491" y="2286000"/>
            <a:ext cx="3004905" cy="533400"/>
          </a:xfrm>
          <a:prstGeom prst="wedgeRectCallout">
            <a:avLst>
              <a:gd name="adj1" fmla="val -165299"/>
              <a:gd name="adj2" fmla="val 1176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</a:t>
            </a:r>
            <a:r>
              <a:rPr lang="en-US" dirty="0" err="1" smtClean="0"/>
              <a:t>struct</a:t>
            </a:r>
            <a:r>
              <a:rPr lang="en-US" dirty="0" smtClean="0"/>
              <a:t> variable named i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4899471" y="3066879"/>
            <a:ext cx="3939729" cy="618023"/>
          </a:xfrm>
          <a:prstGeom prst="wedgeRectCallout">
            <a:avLst>
              <a:gd name="adj1" fmla="val -131292"/>
              <a:gd name="adj2" fmla="val 6780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Assignment to the “i” field of </a:t>
            </a:r>
            <a:r>
              <a:rPr lang="en-US" dirty="0" err="1" smtClean="0"/>
              <a:t>struct</a:t>
            </a:r>
            <a:r>
              <a:rPr lang="en-US" dirty="0" smtClean="0"/>
              <a:t> “i”</a:t>
            </a:r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5715000" y="4953000"/>
            <a:ext cx="3004905" cy="838200"/>
          </a:xfrm>
          <a:prstGeom prst="wedgeRectCallout">
            <a:avLst>
              <a:gd name="adj1" fmla="val -160410"/>
              <a:gd name="adj2" fmla="val -1593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</a:t>
            </a:r>
            <a:r>
              <a:rPr lang="en-US" dirty="0" smtClean="0"/>
              <a:t> variable named “i”</a:t>
            </a:r>
            <a:endParaRPr lang="en-US" dirty="0"/>
          </a:p>
        </p:txBody>
      </p:sp>
      <p:sp>
        <p:nvSpPr>
          <p:cNvPr id="10" name="Rectangular Callout 9"/>
          <p:cNvSpPr/>
          <p:nvPr/>
        </p:nvSpPr>
        <p:spPr>
          <a:xfrm>
            <a:off x="4911016" y="3886200"/>
            <a:ext cx="3939729" cy="618023"/>
          </a:xfrm>
          <a:prstGeom prst="wedgeRectCallout">
            <a:avLst>
              <a:gd name="adj1" fmla="val -97298"/>
              <a:gd name="adj2" fmla="val -243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Reading </a:t>
            </a:r>
            <a:r>
              <a:rPr lang="en-US" dirty="0" smtClean="0"/>
              <a:t>the “i” field of </a:t>
            </a:r>
            <a:r>
              <a:rPr lang="en-US" dirty="0" err="1" smtClean="0"/>
              <a:t>struct</a:t>
            </a:r>
            <a:r>
              <a:rPr lang="en-US" dirty="0" smtClean="0"/>
              <a:t> “i”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7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Typically stack structured scopes </a:t>
            </a:r>
          </a:p>
          <a:p>
            <a:endParaRPr lang="en-US" dirty="0" smtClean="0"/>
          </a:p>
          <a:p>
            <a:r>
              <a:rPr lang="en-US" dirty="0" smtClean="0"/>
              <a:t>Scope entry</a:t>
            </a:r>
          </a:p>
          <a:p>
            <a:pPr lvl="1"/>
            <a:r>
              <a:rPr lang="en-US" dirty="0" smtClean="0"/>
              <a:t>push new empty scope element</a:t>
            </a:r>
          </a:p>
          <a:p>
            <a:r>
              <a:rPr lang="en-US" dirty="0" smtClean="0"/>
              <a:t>Scope exit</a:t>
            </a:r>
          </a:p>
          <a:p>
            <a:pPr lvl="1"/>
            <a:r>
              <a:rPr lang="en-US" dirty="0" smtClean="0"/>
              <a:t>pop scope element and discard its content</a:t>
            </a:r>
          </a:p>
          <a:p>
            <a:r>
              <a:rPr lang="en-US" dirty="0" smtClean="0"/>
              <a:t>Identifier declaration</a:t>
            </a:r>
          </a:p>
          <a:p>
            <a:pPr lvl="1"/>
            <a:r>
              <a:rPr lang="en-US" dirty="0" smtClean="0"/>
              <a:t>identifier created inside top scope</a:t>
            </a:r>
          </a:p>
          <a:p>
            <a:r>
              <a:rPr lang="en-US" dirty="0" smtClean="0"/>
              <a:t>Identifier Lookup</a:t>
            </a:r>
          </a:p>
          <a:p>
            <a:pPr lvl="1"/>
            <a:r>
              <a:rPr lang="en-US" dirty="0" smtClean="0"/>
              <a:t>Search for identifier top-down in scope stack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9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Scope-structured symbol table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03557" y="632460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Scope stack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184557" y="2177534"/>
            <a:ext cx="609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79757" y="5788891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93612" y="217753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199349" y="2177534"/>
            <a:ext cx="1371600" cy="381000"/>
            <a:chOff x="4495800" y="2979882"/>
            <a:chExt cx="1371600" cy="381000"/>
          </a:xfrm>
        </p:grpSpPr>
        <p:sp>
          <p:nvSpPr>
            <p:cNvPr id="14" name="Rectangle 13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102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6863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6007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872835" y="15240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“so”</a:t>
            </a:r>
            <a:endParaRPr lang="en-US" dirty="0"/>
          </a:p>
        </p:txBody>
      </p:sp>
      <p:cxnSp>
        <p:nvCxnSpPr>
          <p:cNvPr id="24" name="Curved Connector 23"/>
          <p:cNvCxnSpPr>
            <a:stCxn id="17" idx="0"/>
            <a:endCxn id="21" idx="1"/>
          </p:cNvCxnSpPr>
          <p:nvPr/>
        </p:nvCxnSpPr>
        <p:spPr>
          <a:xfrm rot="5400000" flipH="1" flipV="1">
            <a:off x="3338996" y="1797619"/>
            <a:ext cx="622792" cy="44488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4921286" y="2177534"/>
            <a:ext cx="1371600" cy="381000"/>
            <a:chOff x="4495800" y="2979882"/>
            <a:chExt cx="1371600" cy="381000"/>
          </a:xfrm>
        </p:grpSpPr>
        <p:sp>
          <p:nvSpPr>
            <p:cNvPr id="26" name="Rectangle 25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102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6863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6007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594772" y="15240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“long”</a:t>
            </a:r>
            <a:endParaRPr lang="en-US" dirty="0"/>
          </a:p>
        </p:txBody>
      </p:sp>
      <p:cxnSp>
        <p:nvCxnSpPr>
          <p:cNvPr id="32" name="Curved Connector 31"/>
          <p:cNvCxnSpPr>
            <a:stCxn id="29" idx="0"/>
            <a:endCxn id="31" idx="1"/>
          </p:cNvCxnSpPr>
          <p:nvPr/>
        </p:nvCxnSpPr>
        <p:spPr>
          <a:xfrm rot="5400000" flipH="1" flipV="1">
            <a:off x="5060933" y="1797619"/>
            <a:ext cx="622792" cy="44488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3"/>
            <a:endCxn id="14" idx="1"/>
          </p:cNvCxnSpPr>
          <p:nvPr/>
        </p:nvCxnSpPr>
        <p:spPr>
          <a:xfrm>
            <a:off x="2794157" y="2368034"/>
            <a:ext cx="4051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9" idx="6"/>
            <a:endCxn id="26" idx="1"/>
          </p:cNvCxnSpPr>
          <p:nvPr/>
        </p:nvCxnSpPr>
        <p:spPr>
          <a:xfrm>
            <a:off x="4380449" y="2368034"/>
            <a:ext cx="5408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0" idx="6"/>
            <a:endCxn id="40" idx="1"/>
          </p:cNvCxnSpPr>
          <p:nvPr/>
        </p:nvCxnSpPr>
        <p:spPr>
          <a:xfrm flipV="1">
            <a:off x="6102386" y="2366041"/>
            <a:ext cx="488914" cy="19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591300" y="2165986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//</a:t>
            </a:r>
            <a:endParaRPr lang="en-US" sz="2000" dirty="0"/>
          </a:p>
        </p:txBody>
      </p:sp>
      <p:sp>
        <p:nvSpPr>
          <p:cNvPr id="43" name="Rectangle 42"/>
          <p:cNvSpPr/>
          <p:nvPr/>
        </p:nvSpPr>
        <p:spPr>
          <a:xfrm>
            <a:off x="2186445" y="3421438"/>
            <a:ext cx="624881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910782" y="342143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3216519" y="3421438"/>
            <a:ext cx="1371600" cy="381000"/>
            <a:chOff x="4495800" y="2979882"/>
            <a:chExt cx="1371600" cy="381000"/>
          </a:xfrm>
        </p:grpSpPr>
        <p:sp>
          <p:nvSpPr>
            <p:cNvPr id="46" name="Rectangle 45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4102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46863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6007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890005" y="2767904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“and”</a:t>
            </a:r>
            <a:endParaRPr lang="en-US" dirty="0"/>
          </a:p>
        </p:txBody>
      </p:sp>
      <p:cxnSp>
        <p:nvCxnSpPr>
          <p:cNvPr id="52" name="Curved Connector 51"/>
          <p:cNvCxnSpPr>
            <a:stCxn id="49" idx="0"/>
            <a:endCxn id="51" idx="1"/>
          </p:cNvCxnSpPr>
          <p:nvPr/>
        </p:nvCxnSpPr>
        <p:spPr>
          <a:xfrm rot="5400000" flipH="1" flipV="1">
            <a:off x="3356166" y="3041523"/>
            <a:ext cx="622792" cy="44488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4938456" y="3421438"/>
            <a:ext cx="1371600" cy="381000"/>
            <a:chOff x="4495800" y="2979882"/>
            <a:chExt cx="1371600" cy="381000"/>
          </a:xfrm>
        </p:grpSpPr>
        <p:sp>
          <p:nvSpPr>
            <p:cNvPr id="54" name="Rectangle 53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4102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46863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6007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5611942" y="2767904"/>
            <a:ext cx="1017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“thanks”</a:t>
            </a:r>
            <a:endParaRPr lang="en-US" dirty="0"/>
          </a:p>
        </p:txBody>
      </p:sp>
      <p:cxnSp>
        <p:nvCxnSpPr>
          <p:cNvPr id="60" name="Curved Connector 59"/>
          <p:cNvCxnSpPr>
            <a:stCxn id="57" idx="0"/>
            <a:endCxn id="59" idx="1"/>
          </p:cNvCxnSpPr>
          <p:nvPr/>
        </p:nvCxnSpPr>
        <p:spPr>
          <a:xfrm rot="5400000" flipH="1" flipV="1">
            <a:off x="5078103" y="3041523"/>
            <a:ext cx="622792" cy="44488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3" idx="3"/>
            <a:endCxn id="46" idx="1"/>
          </p:cNvCxnSpPr>
          <p:nvPr/>
        </p:nvCxnSpPr>
        <p:spPr>
          <a:xfrm>
            <a:off x="2811326" y="3611938"/>
            <a:ext cx="4051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0" idx="6"/>
            <a:endCxn id="54" idx="1"/>
          </p:cNvCxnSpPr>
          <p:nvPr/>
        </p:nvCxnSpPr>
        <p:spPr>
          <a:xfrm>
            <a:off x="4397619" y="3611938"/>
            <a:ext cx="5408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8" idx="6"/>
            <a:endCxn id="120" idx="1"/>
          </p:cNvCxnSpPr>
          <p:nvPr/>
        </p:nvCxnSpPr>
        <p:spPr>
          <a:xfrm>
            <a:off x="6119556" y="3611938"/>
            <a:ext cx="5098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186445" y="4615934"/>
            <a:ext cx="607712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893612" y="461593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3199349" y="4615934"/>
            <a:ext cx="1371600" cy="381000"/>
            <a:chOff x="4495800" y="2979882"/>
            <a:chExt cx="1371600" cy="381000"/>
          </a:xfrm>
        </p:grpSpPr>
        <p:sp>
          <p:nvSpPr>
            <p:cNvPr id="68" name="Rectangle 67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4102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6863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56007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3872835" y="39624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“x”</a:t>
            </a:r>
            <a:endParaRPr lang="en-US" dirty="0"/>
          </a:p>
        </p:txBody>
      </p:sp>
      <p:cxnSp>
        <p:nvCxnSpPr>
          <p:cNvPr id="74" name="Curved Connector 73"/>
          <p:cNvCxnSpPr>
            <a:stCxn id="71" idx="0"/>
            <a:endCxn id="73" idx="1"/>
          </p:cNvCxnSpPr>
          <p:nvPr/>
        </p:nvCxnSpPr>
        <p:spPr>
          <a:xfrm rot="5400000" flipH="1" flipV="1">
            <a:off x="3338996" y="4236019"/>
            <a:ext cx="622792" cy="44488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4921286" y="4615934"/>
            <a:ext cx="1371600" cy="381000"/>
            <a:chOff x="4495800" y="2979882"/>
            <a:chExt cx="1371600" cy="381000"/>
          </a:xfrm>
        </p:grpSpPr>
        <p:sp>
          <p:nvSpPr>
            <p:cNvPr id="76" name="Rectangle 75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4102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6863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56007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5594772" y="396240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“all”</a:t>
            </a:r>
            <a:endParaRPr lang="en-US" dirty="0"/>
          </a:p>
        </p:txBody>
      </p:sp>
      <p:cxnSp>
        <p:nvCxnSpPr>
          <p:cNvPr id="82" name="Curved Connector 81"/>
          <p:cNvCxnSpPr>
            <a:stCxn id="79" idx="0"/>
            <a:endCxn id="81" idx="1"/>
          </p:cNvCxnSpPr>
          <p:nvPr/>
        </p:nvCxnSpPr>
        <p:spPr>
          <a:xfrm rot="5400000" flipH="1" flipV="1">
            <a:off x="5060933" y="4236019"/>
            <a:ext cx="622792" cy="44488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65" idx="3"/>
            <a:endCxn id="68" idx="1"/>
          </p:cNvCxnSpPr>
          <p:nvPr/>
        </p:nvCxnSpPr>
        <p:spPr>
          <a:xfrm>
            <a:off x="2794157" y="4806434"/>
            <a:ext cx="4051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2" idx="6"/>
            <a:endCxn id="76" idx="1"/>
          </p:cNvCxnSpPr>
          <p:nvPr/>
        </p:nvCxnSpPr>
        <p:spPr>
          <a:xfrm>
            <a:off x="4380449" y="4806434"/>
            <a:ext cx="5408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0" idx="6"/>
            <a:endCxn id="86" idx="1"/>
          </p:cNvCxnSpPr>
          <p:nvPr/>
        </p:nvCxnSpPr>
        <p:spPr>
          <a:xfrm flipV="1">
            <a:off x="6102386" y="4804441"/>
            <a:ext cx="488914" cy="19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6591300" y="4604386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//</a:t>
            </a:r>
            <a:endParaRPr lang="en-US" sz="2000" dirty="0"/>
          </a:p>
        </p:txBody>
      </p:sp>
      <p:sp>
        <p:nvSpPr>
          <p:cNvPr id="87" name="Rectangle 86"/>
          <p:cNvSpPr/>
          <p:nvPr/>
        </p:nvSpPr>
        <p:spPr>
          <a:xfrm>
            <a:off x="2186445" y="5859838"/>
            <a:ext cx="607712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/>
          <p:cNvGrpSpPr/>
          <p:nvPr/>
        </p:nvGrpSpPr>
        <p:grpSpPr>
          <a:xfrm>
            <a:off x="3199349" y="5859838"/>
            <a:ext cx="1371600" cy="381000"/>
            <a:chOff x="4495800" y="2979882"/>
            <a:chExt cx="1371600" cy="381000"/>
          </a:xfrm>
        </p:grpSpPr>
        <p:sp>
          <p:nvSpPr>
            <p:cNvPr id="89" name="Rectangle 88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4102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46863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56007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3872835" y="5206304"/>
            <a:ext cx="692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“the”</a:t>
            </a:r>
            <a:endParaRPr lang="en-US" dirty="0"/>
          </a:p>
        </p:txBody>
      </p:sp>
      <p:cxnSp>
        <p:nvCxnSpPr>
          <p:cNvPr id="95" name="Curved Connector 94"/>
          <p:cNvCxnSpPr>
            <a:stCxn id="92" idx="0"/>
            <a:endCxn id="94" idx="1"/>
          </p:cNvCxnSpPr>
          <p:nvPr/>
        </p:nvCxnSpPr>
        <p:spPr>
          <a:xfrm rot="5400000" flipH="1" flipV="1">
            <a:off x="3338996" y="5479923"/>
            <a:ext cx="622792" cy="44488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/>
          <p:cNvGrpSpPr/>
          <p:nvPr/>
        </p:nvGrpSpPr>
        <p:grpSpPr>
          <a:xfrm>
            <a:off x="4921286" y="5859838"/>
            <a:ext cx="1371600" cy="381000"/>
            <a:chOff x="4495800" y="2979882"/>
            <a:chExt cx="1371600" cy="381000"/>
          </a:xfrm>
        </p:grpSpPr>
        <p:sp>
          <p:nvSpPr>
            <p:cNvPr id="97" name="Rectangle 96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4102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46863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56007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5594772" y="520630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“fish”</a:t>
            </a:r>
            <a:endParaRPr lang="en-US" dirty="0"/>
          </a:p>
        </p:txBody>
      </p:sp>
      <p:cxnSp>
        <p:nvCxnSpPr>
          <p:cNvPr id="103" name="Curved Connector 102"/>
          <p:cNvCxnSpPr>
            <a:stCxn id="100" idx="0"/>
            <a:endCxn id="102" idx="1"/>
          </p:cNvCxnSpPr>
          <p:nvPr/>
        </p:nvCxnSpPr>
        <p:spPr>
          <a:xfrm rot="5400000" flipH="1" flipV="1">
            <a:off x="5060933" y="5479923"/>
            <a:ext cx="622792" cy="44488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87" idx="3"/>
            <a:endCxn id="89" idx="1"/>
          </p:cNvCxnSpPr>
          <p:nvPr/>
        </p:nvCxnSpPr>
        <p:spPr>
          <a:xfrm>
            <a:off x="2794157" y="6050338"/>
            <a:ext cx="4051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93" idx="6"/>
            <a:endCxn id="97" idx="1"/>
          </p:cNvCxnSpPr>
          <p:nvPr/>
        </p:nvCxnSpPr>
        <p:spPr>
          <a:xfrm>
            <a:off x="4380449" y="6050338"/>
            <a:ext cx="5408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101" idx="6"/>
            <a:endCxn id="109" idx="1"/>
          </p:cNvCxnSpPr>
          <p:nvPr/>
        </p:nvCxnSpPr>
        <p:spPr>
          <a:xfrm flipV="1">
            <a:off x="6102386" y="6044106"/>
            <a:ext cx="496994" cy="6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6599380" y="5853606"/>
            <a:ext cx="1371600" cy="381000"/>
            <a:chOff x="4495800" y="2979882"/>
            <a:chExt cx="1371600" cy="381000"/>
          </a:xfrm>
        </p:grpSpPr>
        <p:sp>
          <p:nvSpPr>
            <p:cNvPr id="109" name="Rectangle 108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4102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46863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56007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7272866" y="5200072"/>
            <a:ext cx="1017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“thanks”</a:t>
            </a:r>
            <a:endParaRPr lang="en-US" dirty="0"/>
          </a:p>
        </p:txBody>
      </p:sp>
      <p:cxnSp>
        <p:nvCxnSpPr>
          <p:cNvPr id="115" name="Curved Connector 114"/>
          <p:cNvCxnSpPr>
            <a:stCxn id="112" idx="0"/>
            <a:endCxn id="114" idx="1"/>
          </p:cNvCxnSpPr>
          <p:nvPr/>
        </p:nvCxnSpPr>
        <p:spPr>
          <a:xfrm rot="5400000" flipH="1" flipV="1">
            <a:off x="6739027" y="5473691"/>
            <a:ext cx="622792" cy="44488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13" idx="6"/>
            <a:endCxn id="117" idx="1"/>
          </p:cNvCxnSpPr>
          <p:nvPr/>
        </p:nvCxnSpPr>
        <p:spPr>
          <a:xfrm flipV="1">
            <a:off x="7780480" y="6042113"/>
            <a:ext cx="685800" cy="19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8466280" y="5842058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//</a:t>
            </a:r>
            <a:endParaRPr lang="en-US" sz="2000" dirty="0"/>
          </a:p>
        </p:txBody>
      </p:sp>
      <p:grpSp>
        <p:nvGrpSpPr>
          <p:cNvPr id="119" name="Group 118"/>
          <p:cNvGrpSpPr/>
          <p:nvPr/>
        </p:nvGrpSpPr>
        <p:grpSpPr>
          <a:xfrm>
            <a:off x="6629400" y="3421438"/>
            <a:ext cx="1371600" cy="381000"/>
            <a:chOff x="4495800" y="2979882"/>
            <a:chExt cx="1371600" cy="381000"/>
          </a:xfrm>
        </p:grpSpPr>
        <p:sp>
          <p:nvSpPr>
            <p:cNvPr id="120" name="Rectangle 119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4102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46863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56007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7302886" y="276790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“x”</a:t>
            </a:r>
            <a:endParaRPr lang="en-US" dirty="0"/>
          </a:p>
        </p:txBody>
      </p:sp>
      <p:cxnSp>
        <p:nvCxnSpPr>
          <p:cNvPr id="126" name="Curved Connector 125"/>
          <p:cNvCxnSpPr>
            <a:stCxn id="123" idx="0"/>
            <a:endCxn id="125" idx="1"/>
          </p:cNvCxnSpPr>
          <p:nvPr/>
        </p:nvCxnSpPr>
        <p:spPr>
          <a:xfrm rot="5400000" flipH="1" flipV="1">
            <a:off x="6769047" y="3041523"/>
            <a:ext cx="622792" cy="44488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124" idx="6"/>
            <a:endCxn id="128" idx="1"/>
          </p:cNvCxnSpPr>
          <p:nvPr/>
        </p:nvCxnSpPr>
        <p:spPr>
          <a:xfrm flipV="1">
            <a:off x="7810500" y="3609945"/>
            <a:ext cx="685800" cy="19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8496300" y="3409890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//</a:t>
            </a:r>
            <a:endParaRPr lang="en-US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76201" y="2803153"/>
            <a:ext cx="1803556" cy="30606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{ </a:t>
            </a:r>
          </a:p>
          <a:p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the=1;</a:t>
            </a:r>
          </a:p>
          <a:p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fish=2;</a:t>
            </a:r>
          </a:p>
          <a:p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thanks=3;</a:t>
            </a:r>
          </a:p>
          <a:p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{ </a:t>
            </a:r>
          </a:p>
          <a:p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x = 42;</a:t>
            </a:r>
          </a:p>
          <a:p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all = 73;</a:t>
            </a:r>
          </a:p>
          <a:p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{ </a:t>
            </a:r>
          </a:p>
          <a:p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… </a:t>
            </a:r>
          </a:p>
          <a:p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3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65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and symbol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Scope x Identifier -&gt; properties </a:t>
            </a:r>
          </a:p>
          <a:p>
            <a:pPr lvl="1"/>
            <a:r>
              <a:rPr lang="en-US" dirty="0" smtClean="0"/>
              <a:t>Expensive lookup</a:t>
            </a:r>
          </a:p>
          <a:p>
            <a:endParaRPr lang="en-US" dirty="0"/>
          </a:p>
          <a:p>
            <a:r>
              <a:rPr lang="en-US" dirty="0" smtClean="0"/>
              <a:t>A better solution </a:t>
            </a:r>
          </a:p>
          <a:p>
            <a:pPr lvl="1"/>
            <a:r>
              <a:rPr lang="en-US" dirty="0" smtClean="0"/>
              <a:t>hash table over identifiers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Hash-table based Symbol Table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143000" y="1828800"/>
            <a:ext cx="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09800" y="1828800"/>
            <a:ext cx="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143000" y="2286000"/>
            <a:ext cx="1066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43000" y="4038600"/>
            <a:ext cx="1066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43000" y="4343400"/>
            <a:ext cx="1066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0" y="1981200"/>
            <a:ext cx="838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8000" y="2286000"/>
            <a:ext cx="838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macro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048000" y="2583873"/>
            <a:ext cx="838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decl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450458" y="2544828"/>
            <a:ext cx="1371600" cy="381000"/>
            <a:chOff x="4495800" y="2979882"/>
            <a:chExt cx="1371600" cy="381000"/>
          </a:xfrm>
        </p:grpSpPr>
        <p:sp>
          <p:nvSpPr>
            <p:cNvPr id="16" name="Rectangle 15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102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6007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221347" y="16002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“x”</a:t>
            </a:r>
            <a:endParaRPr lang="en-US" dirty="0"/>
          </a:p>
        </p:txBody>
      </p:sp>
      <p:cxnSp>
        <p:nvCxnSpPr>
          <p:cNvPr id="22" name="Curved Connector 21"/>
          <p:cNvCxnSpPr>
            <a:stCxn id="11" idx="3"/>
            <a:endCxn id="21" idx="1"/>
          </p:cNvCxnSpPr>
          <p:nvPr/>
        </p:nvCxnSpPr>
        <p:spPr>
          <a:xfrm flipV="1">
            <a:off x="3886200" y="1784866"/>
            <a:ext cx="1335147" cy="34873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0" idx="6"/>
            <a:endCxn id="29" idx="1"/>
          </p:cNvCxnSpPr>
          <p:nvPr/>
        </p:nvCxnSpPr>
        <p:spPr>
          <a:xfrm flipV="1">
            <a:off x="5631558" y="2733335"/>
            <a:ext cx="685800" cy="19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4" idx="3"/>
            <a:endCxn id="16" idx="1"/>
          </p:cNvCxnSpPr>
          <p:nvPr/>
        </p:nvCxnSpPr>
        <p:spPr>
          <a:xfrm flipV="1">
            <a:off x="3886200" y="2735328"/>
            <a:ext cx="564258" cy="94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6317358" y="2542835"/>
            <a:ext cx="1371600" cy="381000"/>
            <a:chOff x="4495800" y="2979882"/>
            <a:chExt cx="1371600" cy="381000"/>
          </a:xfrm>
        </p:grpSpPr>
        <p:sp>
          <p:nvSpPr>
            <p:cNvPr id="29" name="Rectangle 28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4102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6007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4" name="Straight Arrow Connector 33"/>
          <p:cNvCxnSpPr>
            <a:stCxn id="32" idx="6"/>
            <a:endCxn id="35" idx="1"/>
          </p:cNvCxnSpPr>
          <p:nvPr/>
        </p:nvCxnSpPr>
        <p:spPr>
          <a:xfrm>
            <a:off x="7498458" y="2733335"/>
            <a:ext cx="723585" cy="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222043" y="2533905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//</a:t>
            </a:r>
            <a:endParaRPr lang="en-US" sz="2000" dirty="0"/>
          </a:p>
        </p:txBody>
      </p:sp>
      <p:cxnSp>
        <p:nvCxnSpPr>
          <p:cNvPr id="37" name="Curved Connector 36"/>
          <p:cNvCxnSpPr>
            <a:stCxn id="8" idx="3"/>
            <a:endCxn id="11" idx="1"/>
          </p:cNvCxnSpPr>
          <p:nvPr/>
        </p:nvCxnSpPr>
        <p:spPr>
          <a:xfrm flipV="1">
            <a:off x="2209800" y="2133600"/>
            <a:ext cx="838200" cy="3048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048000" y="3695385"/>
            <a:ext cx="838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048000" y="4000185"/>
            <a:ext cx="838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macro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3048000" y="4298058"/>
            <a:ext cx="838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decl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4450458" y="4259013"/>
            <a:ext cx="1371600" cy="381000"/>
            <a:chOff x="4495800" y="2979882"/>
            <a:chExt cx="1371600" cy="381000"/>
          </a:xfrm>
        </p:grpSpPr>
        <p:sp>
          <p:nvSpPr>
            <p:cNvPr id="44" name="Rectangle 43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4102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6007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949221" y="3314385"/>
            <a:ext cx="1017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“thanks”</a:t>
            </a:r>
            <a:endParaRPr lang="en-US" dirty="0"/>
          </a:p>
        </p:txBody>
      </p:sp>
      <p:cxnSp>
        <p:nvCxnSpPr>
          <p:cNvPr id="49" name="Curved Connector 48"/>
          <p:cNvCxnSpPr>
            <a:stCxn id="40" idx="3"/>
            <a:endCxn id="48" idx="1"/>
          </p:cNvCxnSpPr>
          <p:nvPr/>
        </p:nvCxnSpPr>
        <p:spPr>
          <a:xfrm flipV="1">
            <a:off x="3886200" y="3499051"/>
            <a:ext cx="1063021" cy="34873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7" idx="6"/>
            <a:endCxn id="53" idx="1"/>
          </p:cNvCxnSpPr>
          <p:nvPr/>
        </p:nvCxnSpPr>
        <p:spPr>
          <a:xfrm flipV="1">
            <a:off x="5631558" y="4447520"/>
            <a:ext cx="685800" cy="19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42" idx="3"/>
            <a:endCxn id="44" idx="1"/>
          </p:cNvCxnSpPr>
          <p:nvPr/>
        </p:nvCxnSpPr>
        <p:spPr>
          <a:xfrm flipV="1">
            <a:off x="3886200" y="4449513"/>
            <a:ext cx="564258" cy="94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6317358" y="4257020"/>
            <a:ext cx="1371600" cy="381000"/>
            <a:chOff x="4495800" y="2979882"/>
            <a:chExt cx="1371600" cy="381000"/>
          </a:xfrm>
        </p:grpSpPr>
        <p:sp>
          <p:nvSpPr>
            <p:cNvPr id="53" name="Rectangle 52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4102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6007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7" name="Straight Arrow Connector 56"/>
          <p:cNvCxnSpPr>
            <a:stCxn id="56" idx="6"/>
            <a:endCxn id="58" idx="1"/>
          </p:cNvCxnSpPr>
          <p:nvPr/>
        </p:nvCxnSpPr>
        <p:spPr>
          <a:xfrm>
            <a:off x="7498458" y="4447520"/>
            <a:ext cx="723585" cy="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222043" y="4248090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//</a:t>
            </a:r>
            <a:endParaRPr lang="en-US" sz="2000" dirty="0"/>
          </a:p>
        </p:txBody>
      </p:sp>
      <p:cxnSp>
        <p:nvCxnSpPr>
          <p:cNvPr id="59" name="Curved Connector 58"/>
          <p:cNvCxnSpPr>
            <a:stCxn id="9" idx="3"/>
            <a:endCxn id="40" idx="1"/>
          </p:cNvCxnSpPr>
          <p:nvPr/>
        </p:nvCxnSpPr>
        <p:spPr>
          <a:xfrm flipV="1">
            <a:off x="2209800" y="3847785"/>
            <a:ext cx="838200" cy="34321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3040443" y="5562600"/>
            <a:ext cx="838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3040443" y="5867400"/>
            <a:ext cx="838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macro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3040443" y="6165273"/>
            <a:ext cx="838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decl</a:t>
            </a:r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4442901" y="6126228"/>
            <a:ext cx="1371600" cy="381000"/>
            <a:chOff x="4495800" y="2979882"/>
            <a:chExt cx="1371600" cy="381000"/>
          </a:xfrm>
        </p:grpSpPr>
        <p:sp>
          <p:nvSpPr>
            <p:cNvPr id="65" name="Rectangle 64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4102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6007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5166043" y="51816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“so”</a:t>
            </a:r>
            <a:endParaRPr lang="en-US" dirty="0"/>
          </a:p>
        </p:txBody>
      </p:sp>
      <p:cxnSp>
        <p:nvCxnSpPr>
          <p:cNvPr id="70" name="Curved Connector 69"/>
          <p:cNvCxnSpPr>
            <a:stCxn id="61" idx="3"/>
            <a:endCxn id="69" idx="1"/>
          </p:cNvCxnSpPr>
          <p:nvPr/>
        </p:nvCxnSpPr>
        <p:spPr>
          <a:xfrm flipV="1">
            <a:off x="3878643" y="5366266"/>
            <a:ext cx="1287400" cy="34873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8" idx="6"/>
            <a:endCxn id="79" idx="1"/>
          </p:cNvCxnSpPr>
          <p:nvPr/>
        </p:nvCxnSpPr>
        <p:spPr>
          <a:xfrm flipV="1">
            <a:off x="5624001" y="6315360"/>
            <a:ext cx="624399" cy="1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>
            <a:stCxn id="63" idx="3"/>
            <a:endCxn id="65" idx="1"/>
          </p:cNvCxnSpPr>
          <p:nvPr/>
        </p:nvCxnSpPr>
        <p:spPr>
          <a:xfrm flipV="1">
            <a:off x="3878643" y="6316728"/>
            <a:ext cx="564258" cy="94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248400" y="6115305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//</a:t>
            </a:r>
            <a:endParaRPr lang="en-US" sz="2000" dirty="0"/>
          </a:p>
        </p:txBody>
      </p:sp>
      <p:cxnSp>
        <p:nvCxnSpPr>
          <p:cNvPr id="80" name="Curved Connector 79"/>
          <p:cNvCxnSpPr>
            <a:stCxn id="10" idx="3"/>
          </p:cNvCxnSpPr>
          <p:nvPr/>
        </p:nvCxnSpPr>
        <p:spPr>
          <a:xfrm>
            <a:off x="2209800" y="4495800"/>
            <a:ext cx="830643" cy="12192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068593" y="1415534"/>
            <a:ext cx="79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Id.info</a:t>
            </a:r>
          </a:p>
        </p:txBody>
      </p:sp>
    </p:spTree>
    <p:extLst>
      <p:ext uri="{BB962C8B-B14F-4D97-AF65-F5344CB8AC3E}">
        <p14:creationId xmlns:p14="http://schemas.microsoft.com/office/powerpoint/2010/main" val="353757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59442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Scope stack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00200" y="1872734"/>
            <a:ext cx="609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5484091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09255" y="187273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819400" y="1872734"/>
            <a:ext cx="914400" cy="381000"/>
            <a:chOff x="4495800" y="2979882"/>
            <a:chExt cx="914400" cy="381000"/>
          </a:xfrm>
        </p:grpSpPr>
        <p:sp>
          <p:nvSpPr>
            <p:cNvPr id="10" name="Rectangle 9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6863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1816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492886" y="1219200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Id.info(“so”)</a:t>
            </a:r>
            <a:endParaRPr lang="en-US" dirty="0"/>
          </a:p>
        </p:txBody>
      </p:sp>
      <p:cxnSp>
        <p:nvCxnSpPr>
          <p:cNvPr id="16" name="Curved Connector 15"/>
          <p:cNvCxnSpPr>
            <a:stCxn id="13" idx="0"/>
            <a:endCxn id="15" idx="1"/>
          </p:cNvCxnSpPr>
          <p:nvPr/>
        </p:nvCxnSpPr>
        <p:spPr>
          <a:xfrm rot="5400000" flipH="1" flipV="1">
            <a:off x="2959047" y="1492819"/>
            <a:ext cx="622792" cy="44488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4724400" y="1872734"/>
            <a:ext cx="914400" cy="381000"/>
            <a:chOff x="4495800" y="2979882"/>
            <a:chExt cx="914400" cy="381000"/>
          </a:xfrm>
        </p:grpSpPr>
        <p:sp>
          <p:nvSpPr>
            <p:cNvPr id="18" name="Rectangle 17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6863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1435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97886" y="1219200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Id.info(</a:t>
            </a:r>
            <a:r>
              <a:rPr lang="en-US" dirty="0" smtClean="0"/>
              <a:t>“long”)</a:t>
            </a:r>
            <a:endParaRPr lang="en-US" dirty="0"/>
          </a:p>
        </p:txBody>
      </p:sp>
      <p:cxnSp>
        <p:nvCxnSpPr>
          <p:cNvPr id="24" name="Curved Connector 23"/>
          <p:cNvCxnSpPr>
            <a:stCxn id="21" idx="0"/>
            <a:endCxn id="23" idx="1"/>
          </p:cNvCxnSpPr>
          <p:nvPr/>
        </p:nvCxnSpPr>
        <p:spPr>
          <a:xfrm rot="5400000" flipH="1" flipV="1">
            <a:off x="4864047" y="1492819"/>
            <a:ext cx="622792" cy="44488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3"/>
            <a:endCxn id="10" idx="1"/>
          </p:cNvCxnSpPr>
          <p:nvPr/>
        </p:nvCxnSpPr>
        <p:spPr>
          <a:xfrm>
            <a:off x="2209800" y="2063234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6"/>
            <a:endCxn id="18" idx="1"/>
          </p:cNvCxnSpPr>
          <p:nvPr/>
        </p:nvCxnSpPr>
        <p:spPr>
          <a:xfrm>
            <a:off x="3581400" y="2063234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6"/>
            <a:endCxn id="28" idx="1"/>
          </p:cNvCxnSpPr>
          <p:nvPr/>
        </p:nvCxnSpPr>
        <p:spPr>
          <a:xfrm flipV="1">
            <a:off x="5448300" y="2061241"/>
            <a:ext cx="1143000" cy="19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91300" y="1861186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//</a:t>
            </a:r>
            <a:endParaRPr lang="en-US" sz="2000" dirty="0"/>
          </a:p>
        </p:txBody>
      </p:sp>
      <p:sp>
        <p:nvSpPr>
          <p:cNvPr id="29" name="Rectangle 28"/>
          <p:cNvSpPr/>
          <p:nvPr/>
        </p:nvSpPr>
        <p:spPr>
          <a:xfrm>
            <a:off x="1600200" y="3116638"/>
            <a:ext cx="62677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326425" y="311663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2836570" y="3116638"/>
            <a:ext cx="897230" cy="381000"/>
            <a:chOff x="4495800" y="2979882"/>
            <a:chExt cx="897230" cy="381000"/>
          </a:xfrm>
        </p:grpSpPr>
        <p:sp>
          <p:nvSpPr>
            <p:cNvPr id="32" name="Rectangle 31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93583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6863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12633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510056" y="2463104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Id.info(</a:t>
            </a:r>
            <a:r>
              <a:rPr lang="en-US" dirty="0" smtClean="0"/>
              <a:t>“and”)</a:t>
            </a:r>
            <a:endParaRPr lang="en-US" dirty="0"/>
          </a:p>
        </p:txBody>
      </p:sp>
      <p:cxnSp>
        <p:nvCxnSpPr>
          <p:cNvPr id="38" name="Curved Connector 37"/>
          <p:cNvCxnSpPr>
            <a:stCxn id="35" idx="0"/>
            <a:endCxn id="37" idx="1"/>
          </p:cNvCxnSpPr>
          <p:nvPr/>
        </p:nvCxnSpPr>
        <p:spPr>
          <a:xfrm rot="5400000" flipH="1" flipV="1">
            <a:off x="2976217" y="2736723"/>
            <a:ext cx="622792" cy="44488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4741570" y="3116638"/>
            <a:ext cx="897230" cy="381000"/>
            <a:chOff x="4495800" y="2979882"/>
            <a:chExt cx="897230" cy="381000"/>
          </a:xfrm>
        </p:grpSpPr>
        <p:sp>
          <p:nvSpPr>
            <p:cNvPr id="40" name="Rectangle 39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93583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6863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12633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415056" y="2463104"/>
            <a:ext cx="176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Id.info(</a:t>
            </a:r>
            <a:r>
              <a:rPr lang="en-US" dirty="0" smtClean="0"/>
              <a:t>“thanks”)</a:t>
            </a:r>
            <a:endParaRPr lang="en-US" dirty="0"/>
          </a:p>
        </p:txBody>
      </p:sp>
      <p:cxnSp>
        <p:nvCxnSpPr>
          <p:cNvPr id="46" name="Curved Connector 45"/>
          <p:cNvCxnSpPr>
            <a:stCxn id="43" idx="0"/>
            <a:endCxn id="45" idx="1"/>
          </p:cNvCxnSpPr>
          <p:nvPr/>
        </p:nvCxnSpPr>
        <p:spPr>
          <a:xfrm rot="5400000" flipH="1" flipV="1">
            <a:off x="4881217" y="2736723"/>
            <a:ext cx="622792" cy="44488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32" idx="1"/>
          </p:cNvCxnSpPr>
          <p:nvPr/>
        </p:nvCxnSpPr>
        <p:spPr>
          <a:xfrm>
            <a:off x="2226970" y="3307138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6" idx="6"/>
            <a:endCxn id="40" idx="1"/>
          </p:cNvCxnSpPr>
          <p:nvPr/>
        </p:nvCxnSpPr>
        <p:spPr>
          <a:xfrm>
            <a:off x="3543300" y="3307138"/>
            <a:ext cx="119827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4" idx="6"/>
            <a:endCxn id="103" idx="1"/>
          </p:cNvCxnSpPr>
          <p:nvPr/>
        </p:nvCxnSpPr>
        <p:spPr>
          <a:xfrm>
            <a:off x="5448300" y="3307138"/>
            <a:ext cx="1181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600200" y="4311134"/>
            <a:ext cx="609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309255" y="431113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2819400" y="4311134"/>
            <a:ext cx="914400" cy="381000"/>
            <a:chOff x="4495800" y="2979882"/>
            <a:chExt cx="914400" cy="381000"/>
          </a:xfrm>
        </p:grpSpPr>
        <p:sp>
          <p:nvSpPr>
            <p:cNvPr id="53" name="Rectangle 52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6863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51435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492886" y="36576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Id.info(</a:t>
            </a:r>
            <a:r>
              <a:rPr lang="en-US" dirty="0" smtClean="0"/>
              <a:t>“x”)</a:t>
            </a:r>
            <a:endParaRPr lang="en-US" dirty="0"/>
          </a:p>
        </p:txBody>
      </p:sp>
      <p:cxnSp>
        <p:nvCxnSpPr>
          <p:cNvPr id="59" name="Curved Connector 58"/>
          <p:cNvCxnSpPr>
            <a:stCxn id="56" idx="0"/>
            <a:endCxn id="58" idx="1"/>
          </p:cNvCxnSpPr>
          <p:nvPr/>
        </p:nvCxnSpPr>
        <p:spPr>
          <a:xfrm rot="5400000" flipH="1" flipV="1">
            <a:off x="2959047" y="3931219"/>
            <a:ext cx="622792" cy="44488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4724400" y="4311134"/>
            <a:ext cx="914400" cy="381000"/>
            <a:chOff x="4495800" y="2979882"/>
            <a:chExt cx="914400" cy="381000"/>
          </a:xfrm>
        </p:grpSpPr>
        <p:sp>
          <p:nvSpPr>
            <p:cNvPr id="61" name="Rectangle 60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46863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51435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397886" y="3657600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Id.info(</a:t>
            </a:r>
            <a:r>
              <a:rPr lang="en-US" dirty="0" smtClean="0"/>
              <a:t>“all”)</a:t>
            </a:r>
            <a:endParaRPr lang="en-US" dirty="0"/>
          </a:p>
        </p:txBody>
      </p:sp>
      <p:cxnSp>
        <p:nvCxnSpPr>
          <p:cNvPr id="67" name="Curved Connector 66"/>
          <p:cNvCxnSpPr>
            <a:stCxn id="64" idx="0"/>
            <a:endCxn id="66" idx="1"/>
          </p:cNvCxnSpPr>
          <p:nvPr/>
        </p:nvCxnSpPr>
        <p:spPr>
          <a:xfrm rot="5400000" flipH="1" flipV="1">
            <a:off x="4864047" y="3931219"/>
            <a:ext cx="622792" cy="44488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0" idx="3"/>
            <a:endCxn id="53" idx="1"/>
          </p:cNvCxnSpPr>
          <p:nvPr/>
        </p:nvCxnSpPr>
        <p:spPr>
          <a:xfrm>
            <a:off x="2209800" y="4501634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7" idx="6"/>
            <a:endCxn id="61" idx="1"/>
          </p:cNvCxnSpPr>
          <p:nvPr/>
        </p:nvCxnSpPr>
        <p:spPr>
          <a:xfrm>
            <a:off x="3543300" y="4501634"/>
            <a:ext cx="1181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5" idx="6"/>
            <a:endCxn id="71" idx="1"/>
          </p:cNvCxnSpPr>
          <p:nvPr/>
        </p:nvCxnSpPr>
        <p:spPr>
          <a:xfrm flipV="1">
            <a:off x="5448300" y="4499641"/>
            <a:ext cx="1143000" cy="19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591300" y="4299586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//</a:t>
            </a:r>
            <a:endParaRPr lang="en-US" sz="2000" dirty="0"/>
          </a:p>
        </p:txBody>
      </p:sp>
      <p:sp>
        <p:nvSpPr>
          <p:cNvPr id="72" name="Rectangle 71"/>
          <p:cNvSpPr/>
          <p:nvPr/>
        </p:nvSpPr>
        <p:spPr>
          <a:xfrm>
            <a:off x="1600200" y="5555038"/>
            <a:ext cx="609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2819400" y="5555038"/>
            <a:ext cx="914400" cy="381000"/>
            <a:chOff x="4495800" y="2979882"/>
            <a:chExt cx="914400" cy="381000"/>
          </a:xfrm>
        </p:grpSpPr>
        <p:sp>
          <p:nvSpPr>
            <p:cNvPr id="74" name="Rectangle 73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46863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1435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3492886" y="4901504"/>
            <a:ext cx="144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Id.info(</a:t>
            </a:r>
            <a:r>
              <a:rPr lang="en-US" dirty="0" smtClean="0"/>
              <a:t>“the”)</a:t>
            </a:r>
            <a:endParaRPr lang="en-US" dirty="0"/>
          </a:p>
        </p:txBody>
      </p:sp>
      <p:cxnSp>
        <p:nvCxnSpPr>
          <p:cNvPr id="80" name="Curved Connector 79"/>
          <p:cNvCxnSpPr>
            <a:stCxn id="77" idx="0"/>
            <a:endCxn id="79" idx="1"/>
          </p:cNvCxnSpPr>
          <p:nvPr/>
        </p:nvCxnSpPr>
        <p:spPr>
          <a:xfrm rot="5400000" flipH="1" flipV="1">
            <a:off x="2959047" y="5175123"/>
            <a:ext cx="622792" cy="44488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4724400" y="5555038"/>
            <a:ext cx="914400" cy="381000"/>
            <a:chOff x="4495800" y="2979882"/>
            <a:chExt cx="914400" cy="381000"/>
          </a:xfrm>
        </p:grpSpPr>
        <p:sp>
          <p:nvSpPr>
            <p:cNvPr id="82" name="Rectangle 81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46863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51435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5397886" y="4901504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Id.info(</a:t>
            </a:r>
            <a:r>
              <a:rPr lang="en-US" dirty="0" smtClean="0"/>
              <a:t>“fish”)</a:t>
            </a:r>
            <a:endParaRPr lang="en-US" dirty="0"/>
          </a:p>
        </p:txBody>
      </p:sp>
      <p:cxnSp>
        <p:nvCxnSpPr>
          <p:cNvPr id="88" name="Curved Connector 87"/>
          <p:cNvCxnSpPr>
            <a:stCxn id="85" idx="0"/>
            <a:endCxn id="87" idx="1"/>
          </p:cNvCxnSpPr>
          <p:nvPr/>
        </p:nvCxnSpPr>
        <p:spPr>
          <a:xfrm rot="5400000" flipH="1" flipV="1">
            <a:off x="4864047" y="5175123"/>
            <a:ext cx="622792" cy="44488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72" idx="3"/>
            <a:endCxn id="74" idx="1"/>
          </p:cNvCxnSpPr>
          <p:nvPr/>
        </p:nvCxnSpPr>
        <p:spPr>
          <a:xfrm>
            <a:off x="2209800" y="5745538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78" idx="6"/>
            <a:endCxn id="82" idx="1"/>
          </p:cNvCxnSpPr>
          <p:nvPr/>
        </p:nvCxnSpPr>
        <p:spPr>
          <a:xfrm>
            <a:off x="3543300" y="5745538"/>
            <a:ext cx="1181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86" idx="6"/>
            <a:endCxn id="93" idx="1"/>
          </p:cNvCxnSpPr>
          <p:nvPr/>
        </p:nvCxnSpPr>
        <p:spPr>
          <a:xfrm flipV="1">
            <a:off x="5448300" y="5739306"/>
            <a:ext cx="1151080" cy="6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6599380" y="5548806"/>
            <a:ext cx="914192" cy="381000"/>
            <a:chOff x="4495800" y="2979882"/>
            <a:chExt cx="914192" cy="381000"/>
          </a:xfrm>
        </p:grpSpPr>
        <p:sp>
          <p:nvSpPr>
            <p:cNvPr id="93" name="Rectangle 92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952792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46863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5143292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7272866" y="4895272"/>
            <a:ext cx="176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Id.info(</a:t>
            </a:r>
            <a:r>
              <a:rPr lang="en-US" dirty="0" smtClean="0"/>
              <a:t>“thanks”)</a:t>
            </a:r>
            <a:endParaRPr lang="en-US" dirty="0"/>
          </a:p>
        </p:txBody>
      </p:sp>
      <p:cxnSp>
        <p:nvCxnSpPr>
          <p:cNvPr id="99" name="Curved Connector 98"/>
          <p:cNvCxnSpPr>
            <a:stCxn id="96" idx="0"/>
            <a:endCxn id="98" idx="1"/>
          </p:cNvCxnSpPr>
          <p:nvPr/>
        </p:nvCxnSpPr>
        <p:spPr>
          <a:xfrm rot="5400000" flipH="1" flipV="1">
            <a:off x="6739027" y="5168891"/>
            <a:ext cx="622792" cy="44488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7" idx="6"/>
            <a:endCxn id="101" idx="1"/>
          </p:cNvCxnSpPr>
          <p:nvPr/>
        </p:nvCxnSpPr>
        <p:spPr>
          <a:xfrm flipV="1">
            <a:off x="7323072" y="5737313"/>
            <a:ext cx="1143208" cy="19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8466280" y="5537258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//</a:t>
            </a:r>
            <a:endParaRPr lang="en-US" sz="2000" dirty="0"/>
          </a:p>
        </p:txBody>
      </p:sp>
      <p:grpSp>
        <p:nvGrpSpPr>
          <p:cNvPr id="102" name="Group 101"/>
          <p:cNvGrpSpPr/>
          <p:nvPr/>
        </p:nvGrpSpPr>
        <p:grpSpPr>
          <a:xfrm>
            <a:off x="6629400" y="3116638"/>
            <a:ext cx="914400" cy="381000"/>
            <a:chOff x="4495800" y="2979882"/>
            <a:chExt cx="914400" cy="381000"/>
          </a:xfrm>
        </p:grpSpPr>
        <p:sp>
          <p:nvSpPr>
            <p:cNvPr id="103" name="Rectangle 102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46863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51435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7302886" y="246310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Id.info(</a:t>
            </a:r>
            <a:r>
              <a:rPr lang="en-US" dirty="0" smtClean="0"/>
              <a:t>“x”)</a:t>
            </a:r>
            <a:endParaRPr lang="en-US" dirty="0"/>
          </a:p>
        </p:txBody>
      </p:sp>
      <p:cxnSp>
        <p:nvCxnSpPr>
          <p:cNvPr id="109" name="Curved Connector 108"/>
          <p:cNvCxnSpPr>
            <a:stCxn id="106" idx="0"/>
            <a:endCxn id="108" idx="1"/>
          </p:cNvCxnSpPr>
          <p:nvPr/>
        </p:nvCxnSpPr>
        <p:spPr>
          <a:xfrm rot="5400000" flipH="1" flipV="1">
            <a:off x="6769047" y="2736723"/>
            <a:ext cx="622792" cy="44488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07" idx="6"/>
            <a:endCxn id="111" idx="1"/>
          </p:cNvCxnSpPr>
          <p:nvPr/>
        </p:nvCxnSpPr>
        <p:spPr>
          <a:xfrm flipV="1">
            <a:off x="7353300" y="3305145"/>
            <a:ext cx="1143000" cy="19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8496300" y="3105090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//</a:t>
            </a:r>
            <a:endParaRPr lang="en-US" sz="20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828800" y="6496775"/>
            <a:ext cx="5819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(now just pointers to the corresponding record in the symbol table)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76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</a:t>
            </a:r>
            <a:r>
              <a:rPr lang="en-US" dirty="0" err="1" smtClean="0"/>
              <a:t>lexing</a:t>
            </a:r>
            <a:r>
              <a:rPr lang="en-US" dirty="0" smtClean="0"/>
              <a:t>/parsing?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we know to always map an identifier to the same token?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6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EB05-6F70-4DC6-BF7B-036CA2DF6A79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Semantic Checks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Scope rules</a:t>
            </a:r>
          </a:p>
          <a:p>
            <a:pPr lvl="1"/>
            <a:r>
              <a:rPr lang="en-US" dirty="0"/>
              <a:t>Use symbol table to check that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Identifiers defined before used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No multiple definition of same identifier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Program conforms to scope rules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Type </a:t>
            </a:r>
            <a:r>
              <a:rPr lang="en-US" dirty="0"/>
              <a:t>checking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Check that types in the program are consistent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How?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9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is a type?</a:t>
            </a:r>
          </a:p>
          <a:p>
            <a:pPr lvl="1"/>
            <a:r>
              <a:rPr lang="en-US" dirty="0" smtClean="0"/>
              <a:t>Simplest answer: a set of values</a:t>
            </a:r>
          </a:p>
          <a:p>
            <a:pPr lvl="1"/>
            <a:r>
              <a:rPr lang="en-US" dirty="0" smtClean="0"/>
              <a:t>Integers, real numbers, </a:t>
            </a:r>
            <a:r>
              <a:rPr lang="en-US" dirty="0" err="1" smtClean="0"/>
              <a:t>booleans</a:t>
            </a:r>
            <a:r>
              <a:rPr lang="en-US" dirty="0" smtClean="0"/>
              <a:t>, …</a:t>
            </a:r>
          </a:p>
          <a:p>
            <a:endParaRPr lang="en-US" dirty="0" smtClean="0"/>
          </a:p>
          <a:p>
            <a:r>
              <a:rPr lang="en-US" dirty="0" smtClean="0"/>
              <a:t>Why do we care?</a:t>
            </a:r>
          </a:p>
          <a:p>
            <a:pPr lvl="1"/>
            <a:r>
              <a:rPr lang="en-US" dirty="0" smtClean="0"/>
              <a:t>Safety </a:t>
            </a:r>
          </a:p>
          <a:p>
            <a:pPr lvl="2"/>
            <a:r>
              <a:rPr lang="en-US" dirty="0" smtClean="0"/>
              <a:t>Guarantee that certain errors cannot occur at runtime</a:t>
            </a:r>
          </a:p>
          <a:p>
            <a:pPr lvl="1"/>
            <a:r>
              <a:rPr lang="en-US" dirty="0" smtClean="0"/>
              <a:t>Abstraction</a:t>
            </a:r>
          </a:p>
          <a:p>
            <a:pPr lvl="2"/>
            <a:r>
              <a:rPr lang="en-US" dirty="0" smtClean="0"/>
              <a:t>Hide implementation details </a:t>
            </a:r>
          </a:p>
          <a:p>
            <a:pPr lvl="1"/>
            <a:r>
              <a:rPr lang="en-US" dirty="0" smtClean="0"/>
              <a:t>Documentation</a:t>
            </a:r>
          </a:p>
          <a:p>
            <a:pPr lvl="1"/>
            <a:r>
              <a:rPr lang="en-US" dirty="0" smtClean="0"/>
              <a:t>Optimization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Type System (textbook definition)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2102640"/>
          </a:xfrm>
        </p:spPr>
        <p:txBody>
          <a:bodyPr/>
          <a:lstStyle/>
          <a:p>
            <a:pPr marL="68580" indent="0">
              <a:buNone/>
            </a:pPr>
            <a:r>
              <a:rPr lang="en-US" i="1" dirty="0" smtClean="0"/>
              <a:t>“A type system is a tractable </a:t>
            </a:r>
            <a:r>
              <a:rPr lang="en-US" i="1" dirty="0" smtClean="0">
                <a:solidFill>
                  <a:srgbClr val="FFFF00"/>
                </a:solidFill>
              </a:rPr>
              <a:t>syntactic</a:t>
            </a:r>
            <a:r>
              <a:rPr lang="en-US" i="1" dirty="0" smtClean="0"/>
              <a:t> method for </a:t>
            </a:r>
            <a:r>
              <a:rPr lang="en-US" i="1" dirty="0" smtClean="0">
                <a:solidFill>
                  <a:srgbClr val="FFFF00"/>
                </a:solidFill>
              </a:rPr>
              <a:t>proving the absence of certain program behaviors</a:t>
            </a:r>
            <a:r>
              <a:rPr lang="en-US" i="1" dirty="0" smtClean="0"/>
              <a:t> by classifying phrases according to the </a:t>
            </a:r>
            <a:r>
              <a:rPr lang="en-US" i="1" dirty="0" smtClean="0">
                <a:solidFill>
                  <a:srgbClr val="FFFF00"/>
                </a:solidFill>
              </a:rPr>
              <a:t>kinds of values </a:t>
            </a:r>
            <a:r>
              <a:rPr lang="en-US" i="1" dirty="0" smtClean="0"/>
              <a:t>they compute”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4343400"/>
            <a:ext cx="3833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-- Types and Programming Languages </a:t>
            </a:r>
          </a:p>
          <a:p>
            <a:r>
              <a:rPr lang="en-US" dirty="0"/>
              <a:t> </a:t>
            </a:r>
            <a:r>
              <a:rPr lang="en-US" dirty="0" smtClean="0"/>
              <a:t>   / Benjamin C. Pierce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73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7499-AB11-4296-A4A5-8F248822366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here</a:t>
            </a:r>
            <a:endParaRPr lang="en-US" dirty="0"/>
          </a:p>
        </p:txBody>
      </p:sp>
      <p:grpSp>
        <p:nvGrpSpPr>
          <p:cNvPr id="408598" name="Group 22"/>
          <p:cNvGrpSpPr>
            <a:grpSpLocks/>
          </p:cNvGrpSpPr>
          <p:nvPr/>
        </p:nvGrpSpPr>
        <p:grpSpPr bwMode="auto">
          <a:xfrm>
            <a:off x="7335838" y="2481263"/>
            <a:ext cx="1693862" cy="1409700"/>
            <a:chOff x="4621" y="1503"/>
            <a:chExt cx="1067" cy="888"/>
          </a:xfrm>
        </p:grpSpPr>
        <p:sp>
          <p:nvSpPr>
            <p:cNvPr id="408579" name="Text Box 3"/>
            <p:cNvSpPr txBox="1">
              <a:spLocks noChangeArrowheads="1"/>
            </p:cNvSpPr>
            <p:nvPr/>
          </p:nvSpPr>
          <p:spPr bwMode="auto">
            <a:xfrm>
              <a:off x="4621" y="1503"/>
              <a:ext cx="1067" cy="8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Executable 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code</a:t>
              </a:r>
            </a:p>
          </p:txBody>
        </p:sp>
        <p:sp>
          <p:nvSpPr>
            <p:cNvPr id="408580" name="Text Box 4"/>
            <p:cNvSpPr txBox="1">
              <a:spLocks noChangeArrowheads="1"/>
            </p:cNvSpPr>
            <p:nvPr/>
          </p:nvSpPr>
          <p:spPr bwMode="auto">
            <a:xfrm>
              <a:off x="5228" y="1514"/>
              <a:ext cx="460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exe</a:t>
              </a:r>
            </a:p>
          </p:txBody>
        </p:sp>
      </p:grpSp>
      <p:grpSp>
        <p:nvGrpSpPr>
          <p:cNvPr id="408597" name="Group 21"/>
          <p:cNvGrpSpPr>
            <a:grpSpLocks/>
          </p:cNvGrpSpPr>
          <p:nvPr/>
        </p:nvGrpSpPr>
        <p:grpSpPr bwMode="auto">
          <a:xfrm>
            <a:off x="250825" y="2481263"/>
            <a:ext cx="1392238" cy="1409700"/>
            <a:chOff x="149" y="1503"/>
            <a:chExt cx="877" cy="888"/>
          </a:xfrm>
        </p:grpSpPr>
        <p:sp>
          <p:nvSpPr>
            <p:cNvPr id="408581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8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Source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text </a:t>
              </a:r>
            </a:p>
          </p:txBody>
        </p:sp>
        <p:sp>
          <p:nvSpPr>
            <p:cNvPr id="408582" name="Text Box 6"/>
            <p:cNvSpPr txBox="1">
              <a:spLocks noChangeArrowheads="1"/>
            </p:cNvSpPr>
            <p:nvPr/>
          </p:nvSpPr>
          <p:spPr bwMode="auto">
            <a:xfrm>
              <a:off x="564" y="1503"/>
              <a:ext cx="458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txt</a:t>
              </a:r>
            </a:p>
          </p:txBody>
        </p:sp>
      </p:grpSp>
      <p:cxnSp>
        <p:nvCxnSpPr>
          <p:cNvPr id="408585" name="AutoShape 9"/>
          <p:cNvCxnSpPr>
            <a:cxnSpLocks noChangeShapeType="1"/>
            <a:stCxn id="408581" idx="3"/>
            <a:endCxn id="408589" idx="1"/>
          </p:cNvCxnSpPr>
          <p:nvPr/>
        </p:nvCxnSpPr>
        <p:spPr bwMode="auto">
          <a:xfrm flipV="1">
            <a:off x="1662113" y="3181350"/>
            <a:ext cx="212725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8586" name="AutoShape 10"/>
          <p:cNvCxnSpPr>
            <a:cxnSpLocks noChangeShapeType="1"/>
            <a:stCxn id="408589" idx="3"/>
            <a:endCxn id="408579" idx="1"/>
          </p:cNvCxnSpPr>
          <p:nvPr/>
        </p:nvCxnSpPr>
        <p:spPr bwMode="auto">
          <a:xfrm>
            <a:off x="7088188" y="3181350"/>
            <a:ext cx="228600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87" name="Text Box 11"/>
          <p:cNvSpPr txBox="1">
            <a:spLocks noChangeArrowheads="1"/>
          </p:cNvSpPr>
          <p:nvPr/>
        </p:nvSpPr>
        <p:spPr bwMode="auto">
          <a:xfrm>
            <a:off x="3431245" y="1837765"/>
            <a:ext cx="2109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Compiler</a:t>
            </a:r>
          </a:p>
        </p:txBody>
      </p:sp>
      <p:cxnSp>
        <p:nvCxnSpPr>
          <p:cNvPr id="408588" name="AutoShape 12"/>
          <p:cNvCxnSpPr>
            <a:cxnSpLocks noChangeShapeType="1"/>
            <a:stCxn id="408589" idx="1"/>
            <a:endCxn id="408589" idx="1"/>
          </p:cNvCxnSpPr>
          <p:nvPr/>
        </p:nvCxnSpPr>
        <p:spPr bwMode="auto">
          <a:xfrm>
            <a:off x="1874838" y="3181350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89" name="Rectangle 13"/>
          <p:cNvSpPr>
            <a:spLocks noChangeArrowheads="1"/>
          </p:cNvSpPr>
          <p:nvPr/>
        </p:nvSpPr>
        <p:spPr bwMode="auto">
          <a:xfrm>
            <a:off x="1893888" y="2324100"/>
            <a:ext cx="5175250" cy="17145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2057400" y="2438400"/>
            <a:ext cx="7620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989781" y="2438400"/>
            <a:ext cx="779462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Syntax Analysis</a:t>
            </a:r>
          </a:p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Parsing</a:t>
            </a: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3939623" y="2438400"/>
            <a:ext cx="805966" cy="1447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FFFF00"/>
                </a:solidFill>
                <a:latin typeface="Tahoma" pitchFamily="34" charset="0"/>
              </a:rPr>
              <a:t>Semantic</a:t>
            </a:r>
            <a:br>
              <a:rPr lang="en-US" sz="1200" dirty="0" smtClean="0">
                <a:solidFill>
                  <a:srgbClr val="FFFF00"/>
                </a:solidFill>
                <a:latin typeface="Tahoma" pitchFamily="34" charset="0"/>
              </a:rPr>
            </a:br>
            <a:r>
              <a:rPr lang="en-US" sz="1200" dirty="0" smtClean="0">
                <a:solidFill>
                  <a:srgbClr val="FFFF00"/>
                </a:solidFill>
                <a:latin typeface="Tahoma" pitchFamily="34" charset="0"/>
              </a:rPr>
              <a:t>Analysis</a:t>
            </a:r>
            <a:endParaRPr lang="en-US" sz="12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4915969" y="2438400"/>
            <a:ext cx="70485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Inter.</a:t>
            </a:r>
            <a:br>
              <a:rPr lang="en-US" sz="1200">
                <a:latin typeface="Tahoma" pitchFamily="34" charset="0"/>
              </a:rPr>
            </a:br>
            <a:r>
              <a:rPr lang="en-US" sz="1200">
                <a:latin typeface="Tahoma" pitchFamily="34" charset="0"/>
              </a:rPr>
              <a:t>Rep.</a:t>
            </a:r>
          </a:p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(IR)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5791200" y="2438400"/>
            <a:ext cx="10668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Code</a:t>
            </a:r>
          </a:p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Gen.</a:t>
            </a:r>
          </a:p>
        </p:txBody>
      </p:sp>
    </p:spTree>
    <p:extLst>
      <p:ext uri="{BB962C8B-B14F-4D97-AF65-F5344CB8AC3E}">
        <p14:creationId xmlns:p14="http://schemas.microsoft.com/office/powerpoint/2010/main" val="343953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type system of a programming language is a way to define how “good” program behave</a:t>
            </a:r>
          </a:p>
          <a:p>
            <a:pPr lvl="1"/>
            <a:r>
              <a:rPr lang="en-US" dirty="0" smtClean="0"/>
              <a:t>Good programs = well-typed programs</a:t>
            </a:r>
          </a:p>
          <a:p>
            <a:pPr lvl="1"/>
            <a:r>
              <a:rPr lang="en-US" dirty="0" smtClean="0"/>
              <a:t>Bad programs = not well typed </a:t>
            </a:r>
          </a:p>
          <a:p>
            <a:endParaRPr lang="en-US" dirty="0" smtClean="0"/>
          </a:p>
          <a:p>
            <a:r>
              <a:rPr lang="en-US" dirty="0" smtClean="0"/>
              <a:t>Type checking</a:t>
            </a:r>
          </a:p>
          <a:p>
            <a:pPr lvl="1"/>
            <a:r>
              <a:rPr lang="en-US" dirty="0" smtClean="0"/>
              <a:t>Static typing – most checking at compile time</a:t>
            </a:r>
          </a:p>
          <a:p>
            <a:pPr lvl="1"/>
            <a:r>
              <a:rPr lang="en-US" dirty="0" smtClean="0"/>
              <a:t>Dynamic typing – most checking at runtime</a:t>
            </a:r>
          </a:p>
          <a:p>
            <a:r>
              <a:rPr lang="en-US" dirty="0" smtClean="0"/>
              <a:t>Type inference</a:t>
            </a:r>
          </a:p>
          <a:p>
            <a:pPr lvl="1"/>
            <a:r>
              <a:rPr lang="en-US" dirty="0" smtClean="0"/>
              <a:t>Automatically infer types for a program (or show that there is no valid typing)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0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Static typing vs. dynamic typing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Static type checking is </a:t>
            </a:r>
            <a:r>
              <a:rPr lang="en-US" dirty="0" smtClean="0">
                <a:solidFill>
                  <a:srgbClr val="FFFF00"/>
                </a:solidFill>
              </a:rPr>
              <a:t>conservative</a:t>
            </a:r>
          </a:p>
          <a:p>
            <a:pPr lvl="1"/>
            <a:r>
              <a:rPr lang="en-US" dirty="0" smtClean="0"/>
              <a:t>Any program that is determined to be well-typed is free from certain kinds of errors</a:t>
            </a:r>
          </a:p>
          <a:p>
            <a:pPr lvl="1"/>
            <a:r>
              <a:rPr lang="en-US" dirty="0" smtClean="0"/>
              <a:t>May reject programs that cannot be statically determined as well typed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Why?</a:t>
            </a:r>
          </a:p>
          <a:p>
            <a:endParaRPr lang="en-US" dirty="0" smtClean="0"/>
          </a:p>
          <a:p>
            <a:r>
              <a:rPr lang="en-US" dirty="0" smtClean="0"/>
              <a:t>Dynamic type checking </a:t>
            </a:r>
          </a:p>
          <a:p>
            <a:pPr lvl="1"/>
            <a:r>
              <a:rPr lang="en-US" dirty="0" smtClean="0"/>
              <a:t>May accept more programs as valid (runtime info)</a:t>
            </a:r>
          </a:p>
          <a:p>
            <a:pPr lvl="1"/>
            <a:r>
              <a:rPr lang="en-US" dirty="0" smtClean="0"/>
              <a:t>Errors not caught at compile time</a:t>
            </a:r>
          </a:p>
          <a:p>
            <a:pPr lvl="1"/>
            <a:r>
              <a:rPr lang="en-US" dirty="0" smtClean="0"/>
              <a:t>Runtime cost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1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753D-B9E1-4426-8E69-A9A448CA6464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Checking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178800" cy="2438400"/>
          </a:xfrm>
        </p:spPr>
        <p:txBody>
          <a:bodyPr/>
          <a:lstStyle/>
          <a:p>
            <a:r>
              <a:rPr lang="en-US" sz="2400"/>
              <a:t>Type rules specify </a:t>
            </a:r>
          </a:p>
          <a:p>
            <a:pPr lvl="1"/>
            <a:r>
              <a:rPr lang="en-US" sz="2000"/>
              <a:t>which types can be combined with certain operator </a:t>
            </a:r>
          </a:p>
          <a:p>
            <a:pPr lvl="1"/>
            <a:r>
              <a:rPr lang="en-US" sz="2000"/>
              <a:t>Assignment of expression to variable</a:t>
            </a:r>
          </a:p>
          <a:p>
            <a:pPr lvl="1"/>
            <a:r>
              <a:rPr lang="en-US" sz="2000"/>
              <a:t>Formal and actual parameters of a method call</a:t>
            </a:r>
          </a:p>
          <a:p>
            <a:pPr lvl="1"/>
            <a:endParaRPr lang="en-US" sz="2000"/>
          </a:p>
          <a:p>
            <a:r>
              <a:rPr lang="en-US" sz="2400"/>
              <a:t>Examples</a:t>
            </a:r>
          </a:p>
          <a:p>
            <a:endParaRPr lang="en-US" sz="2400"/>
          </a:p>
        </p:txBody>
      </p:sp>
      <p:sp>
        <p:nvSpPr>
          <p:cNvPr id="530436" name="Text Box 4"/>
          <p:cNvSpPr txBox="1">
            <a:spLocks noChangeArrowheads="1"/>
          </p:cNvSpPr>
          <p:nvPr/>
        </p:nvSpPr>
        <p:spPr bwMode="auto">
          <a:xfrm>
            <a:off x="2971800" y="4419600"/>
            <a:ext cx="22381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/>
              <a:t>“drive” + “drink”</a:t>
            </a:r>
          </a:p>
        </p:txBody>
      </p:sp>
      <p:sp>
        <p:nvSpPr>
          <p:cNvPr id="530437" name="Text Box 5"/>
          <p:cNvSpPr txBox="1">
            <a:spLocks noChangeArrowheads="1"/>
          </p:cNvSpPr>
          <p:nvPr/>
        </p:nvSpPr>
        <p:spPr bwMode="auto">
          <a:xfrm>
            <a:off x="3168650" y="5653087"/>
            <a:ext cx="2437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 smtClean="0"/>
              <a:t>42 </a:t>
            </a:r>
            <a:r>
              <a:rPr lang="en-US" sz="2400" dirty="0"/>
              <a:t>+ </a:t>
            </a:r>
            <a:r>
              <a:rPr lang="en-US" sz="2400" dirty="0" smtClean="0"/>
              <a:t>“the answer”</a:t>
            </a:r>
            <a:endParaRPr lang="en-US" sz="2400" dirty="0"/>
          </a:p>
        </p:txBody>
      </p:sp>
      <p:sp>
        <p:nvSpPr>
          <p:cNvPr id="530438" name="Text Box 6"/>
          <p:cNvSpPr txBox="1">
            <a:spLocks noChangeArrowheads="1"/>
          </p:cNvSpPr>
          <p:nvPr/>
        </p:nvSpPr>
        <p:spPr bwMode="auto">
          <a:xfrm>
            <a:off x="4367150" y="4114800"/>
            <a:ext cx="9172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2"/>
                </a:solidFill>
              </a:rPr>
              <a:t>string</a:t>
            </a:r>
          </a:p>
        </p:txBody>
      </p:sp>
      <p:sp>
        <p:nvSpPr>
          <p:cNvPr id="530439" name="Text Box 7"/>
          <p:cNvSpPr txBox="1">
            <a:spLocks noChangeArrowheads="1"/>
          </p:cNvSpPr>
          <p:nvPr/>
        </p:nvSpPr>
        <p:spPr bwMode="auto">
          <a:xfrm>
            <a:off x="3147950" y="4114800"/>
            <a:ext cx="9172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tx2"/>
                </a:solidFill>
              </a:rPr>
              <a:t>string</a:t>
            </a:r>
          </a:p>
        </p:txBody>
      </p:sp>
      <p:sp>
        <p:nvSpPr>
          <p:cNvPr id="530440" name="Text Box 8"/>
          <p:cNvSpPr txBox="1">
            <a:spLocks noChangeArrowheads="1"/>
          </p:cNvSpPr>
          <p:nvPr/>
        </p:nvSpPr>
        <p:spPr bwMode="auto">
          <a:xfrm>
            <a:off x="3733800" y="4800600"/>
            <a:ext cx="9172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FF00"/>
                </a:solidFill>
              </a:rPr>
              <a:t>string</a:t>
            </a:r>
          </a:p>
        </p:txBody>
      </p:sp>
      <p:sp>
        <p:nvSpPr>
          <p:cNvPr id="530441" name="Text Box 9"/>
          <p:cNvSpPr txBox="1">
            <a:spLocks noChangeArrowheads="1"/>
          </p:cNvSpPr>
          <p:nvPr/>
        </p:nvSpPr>
        <p:spPr bwMode="auto">
          <a:xfrm>
            <a:off x="3183575" y="5365112"/>
            <a:ext cx="5261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2"/>
                </a:solidFill>
              </a:rPr>
              <a:t>int</a:t>
            </a:r>
          </a:p>
        </p:txBody>
      </p:sp>
      <p:sp>
        <p:nvSpPr>
          <p:cNvPr id="530442" name="Text Box 10"/>
          <p:cNvSpPr txBox="1">
            <a:spLocks noChangeArrowheads="1"/>
          </p:cNvSpPr>
          <p:nvPr/>
        </p:nvSpPr>
        <p:spPr bwMode="auto">
          <a:xfrm>
            <a:off x="4250375" y="5365112"/>
            <a:ext cx="9172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tx2"/>
                </a:solidFill>
              </a:rPr>
              <a:t>string</a:t>
            </a:r>
          </a:p>
        </p:txBody>
      </p:sp>
      <p:sp>
        <p:nvSpPr>
          <p:cNvPr id="530443" name="Text Box 11"/>
          <p:cNvSpPr txBox="1">
            <a:spLocks noChangeArrowheads="1"/>
          </p:cNvSpPr>
          <p:nvPr/>
        </p:nvSpPr>
        <p:spPr bwMode="auto">
          <a:xfrm>
            <a:off x="3657600" y="6110287"/>
            <a:ext cx="11272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90707"/>
                </a:solidFill>
              </a:rPr>
              <a:t>ERROR</a:t>
            </a:r>
          </a:p>
        </p:txBody>
      </p:sp>
    </p:spTree>
    <p:extLst>
      <p:ext uri="{BB962C8B-B14F-4D97-AF65-F5344CB8AC3E}">
        <p14:creationId xmlns:p14="http://schemas.microsoft.com/office/powerpoint/2010/main" val="181620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8" grpId="0"/>
      <p:bldP spid="530439" grpId="0"/>
      <p:bldP spid="530440" grpId="0"/>
      <p:bldP spid="530441" grpId="0"/>
      <p:bldP spid="530442" grpId="0"/>
      <p:bldP spid="5304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Checking Rules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83560"/>
            <a:ext cx="7772400" cy="469344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Specify for each operator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Types of operands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Type of result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Basic </a:t>
            </a:r>
            <a:r>
              <a:rPr lang="en-US" sz="2800" dirty="0"/>
              <a:t>Types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Building blocks for the type system (type rules)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e.g., </a:t>
            </a:r>
            <a:r>
              <a:rPr lang="en-US" sz="2400" dirty="0" err="1"/>
              <a:t>int</a:t>
            </a:r>
            <a:r>
              <a:rPr lang="en-US" sz="2400" dirty="0"/>
              <a:t>, </a:t>
            </a:r>
            <a:r>
              <a:rPr lang="en-US" sz="2400" dirty="0" err="1"/>
              <a:t>boolean</a:t>
            </a:r>
            <a:r>
              <a:rPr lang="en-US" sz="2400" dirty="0"/>
              <a:t>, </a:t>
            </a:r>
            <a:r>
              <a:rPr lang="en-US" sz="2400" dirty="0" smtClean="0"/>
              <a:t>(sometimes) string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Type </a:t>
            </a:r>
            <a:r>
              <a:rPr lang="en-US" sz="2800" dirty="0"/>
              <a:t>Expressions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Array types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Function types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Record types / </a:t>
            </a:r>
            <a:r>
              <a:rPr lang="en-US" sz="2400" dirty="0" smtClean="0"/>
              <a:t>Classes</a:t>
            </a:r>
            <a:endParaRPr lang="en-US" sz="24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3140-8E1F-4280-A86D-35171EC5625A}" type="slidenum">
              <a:rPr lang="en-US" altLang="en-US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27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24DA-9274-4262-9DDD-C8E7DA5B3090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Typing Rules</a:t>
            </a:r>
          </a:p>
        </p:txBody>
      </p:sp>
      <p:sp>
        <p:nvSpPr>
          <p:cNvPr id="538628" name="Rectangle 4"/>
          <p:cNvSpPr>
            <a:spLocks noChangeArrowheads="1"/>
          </p:cNvSpPr>
          <p:nvPr/>
        </p:nvSpPr>
        <p:spPr bwMode="auto">
          <a:xfrm>
            <a:off x="2506218" y="2057400"/>
            <a:ext cx="41299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dirty="0">
                <a:latin typeface="Tahoma" pitchFamily="34" charset="0"/>
              </a:rPr>
              <a:t>If </a:t>
            </a:r>
            <a:r>
              <a:rPr lang="en-US" dirty="0">
                <a:solidFill>
                  <a:srgbClr val="FFFF00"/>
                </a:solidFill>
                <a:latin typeface="Tahoma" pitchFamily="34" charset="0"/>
              </a:rPr>
              <a:t>E1 </a:t>
            </a:r>
            <a:r>
              <a:rPr lang="en-US" dirty="0">
                <a:latin typeface="Tahoma" pitchFamily="34" charset="0"/>
              </a:rPr>
              <a:t>has type </a:t>
            </a:r>
            <a:r>
              <a:rPr lang="en-US" dirty="0" err="1">
                <a:solidFill>
                  <a:srgbClr val="FFFF00"/>
                </a:solidFill>
                <a:latin typeface="Tahoma" pitchFamily="34" charset="0"/>
              </a:rPr>
              <a:t>int</a:t>
            </a:r>
            <a:r>
              <a:rPr lang="en-US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dirty="0">
                <a:latin typeface="Tahoma" pitchFamily="34" charset="0"/>
              </a:rPr>
              <a:t>and </a:t>
            </a:r>
            <a:r>
              <a:rPr lang="en-US" dirty="0">
                <a:solidFill>
                  <a:srgbClr val="FFFF00"/>
                </a:solidFill>
                <a:latin typeface="Tahoma" pitchFamily="34" charset="0"/>
              </a:rPr>
              <a:t>E2 </a:t>
            </a:r>
            <a:r>
              <a:rPr lang="en-US" dirty="0">
                <a:latin typeface="Tahoma" pitchFamily="34" charset="0"/>
              </a:rPr>
              <a:t>has type </a:t>
            </a:r>
            <a:r>
              <a:rPr lang="en-US" dirty="0" err="1">
                <a:solidFill>
                  <a:srgbClr val="FFFF00"/>
                </a:solidFill>
                <a:latin typeface="Tahoma" pitchFamily="34" charset="0"/>
              </a:rPr>
              <a:t>int</a:t>
            </a:r>
            <a:r>
              <a:rPr lang="en-US" dirty="0">
                <a:latin typeface="Tahoma" pitchFamily="34" charset="0"/>
              </a:rPr>
              <a:t>, </a:t>
            </a:r>
            <a:br>
              <a:rPr lang="en-US" dirty="0">
                <a:latin typeface="Tahoma" pitchFamily="34" charset="0"/>
              </a:rPr>
            </a:br>
            <a:r>
              <a:rPr lang="en-US" dirty="0">
                <a:latin typeface="Tahoma" pitchFamily="34" charset="0"/>
              </a:rPr>
              <a:t>then </a:t>
            </a:r>
            <a:r>
              <a:rPr lang="en-US" dirty="0">
                <a:solidFill>
                  <a:srgbClr val="FFFF00"/>
                </a:solidFill>
                <a:latin typeface="Tahoma" pitchFamily="34" charset="0"/>
              </a:rPr>
              <a:t>E1 + E2 </a:t>
            </a:r>
            <a:r>
              <a:rPr lang="en-US" dirty="0">
                <a:latin typeface="Tahoma" pitchFamily="34" charset="0"/>
              </a:rPr>
              <a:t>has type </a:t>
            </a:r>
            <a:r>
              <a:rPr lang="en-US" dirty="0" err="1">
                <a:solidFill>
                  <a:srgbClr val="FFFF00"/>
                </a:solidFill>
                <a:latin typeface="Tahoma" pitchFamily="34" charset="0"/>
              </a:rPr>
              <a:t>int</a:t>
            </a:r>
            <a:endParaRPr lang="en-US" dirty="0">
              <a:solidFill>
                <a:srgbClr val="FFFF00"/>
              </a:solidFill>
              <a:latin typeface="Tahoma" pitchFamily="34" charset="0"/>
            </a:endParaRPr>
          </a:p>
        </p:txBody>
      </p:sp>
      <p:grpSp>
        <p:nvGrpSpPr>
          <p:cNvPr id="538633" name="Group 9"/>
          <p:cNvGrpSpPr>
            <a:grpSpLocks/>
          </p:cNvGrpSpPr>
          <p:nvPr/>
        </p:nvGrpSpPr>
        <p:grpSpPr bwMode="auto">
          <a:xfrm>
            <a:off x="2781300" y="3733800"/>
            <a:ext cx="3581400" cy="990600"/>
            <a:chOff x="1536" y="2208"/>
            <a:chExt cx="2256" cy="624"/>
          </a:xfrm>
        </p:grpSpPr>
        <p:sp>
          <p:nvSpPr>
            <p:cNvPr id="538629" name="Line 5"/>
            <p:cNvSpPr>
              <a:spLocks noChangeShapeType="1"/>
            </p:cNvSpPr>
            <p:nvPr/>
          </p:nvSpPr>
          <p:spPr bwMode="auto">
            <a:xfrm>
              <a:off x="1536" y="2496"/>
              <a:ext cx="2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630" name="Rectangle 6"/>
            <p:cNvSpPr>
              <a:spLocks noChangeArrowheads="1"/>
            </p:cNvSpPr>
            <p:nvPr/>
          </p:nvSpPr>
          <p:spPr bwMode="auto">
            <a:xfrm>
              <a:off x="1668" y="2208"/>
              <a:ext cx="7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Tahoma" pitchFamily="34" charset="0"/>
                </a:rPr>
                <a:t>E1 : int</a:t>
              </a:r>
            </a:p>
          </p:txBody>
        </p:sp>
        <p:sp>
          <p:nvSpPr>
            <p:cNvPr id="538631" name="Rectangle 7"/>
            <p:cNvSpPr>
              <a:spLocks noChangeArrowheads="1"/>
            </p:cNvSpPr>
            <p:nvPr/>
          </p:nvSpPr>
          <p:spPr bwMode="auto">
            <a:xfrm>
              <a:off x="2820" y="2208"/>
              <a:ext cx="7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Tahoma" pitchFamily="34" charset="0"/>
                </a:rPr>
                <a:t>E2 : int</a:t>
              </a:r>
            </a:p>
          </p:txBody>
        </p:sp>
        <p:sp>
          <p:nvSpPr>
            <p:cNvPr id="538632" name="Rectangle 8"/>
            <p:cNvSpPr>
              <a:spLocks noChangeArrowheads="1"/>
            </p:cNvSpPr>
            <p:nvPr/>
          </p:nvSpPr>
          <p:spPr bwMode="auto">
            <a:xfrm>
              <a:off x="2064" y="2544"/>
              <a:ext cx="12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Tahoma" pitchFamily="34" charset="0"/>
                </a:rPr>
                <a:t>E1 + E2 : int</a:t>
              </a:r>
            </a:p>
          </p:txBody>
        </p:sp>
      </p:grpSp>
      <p:sp>
        <p:nvSpPr>
          <p:cNvPr id="538634" name="Text Box 10"/>
          <p:cNvSpPr txBox="1">
            <a:spLocks noChangeArrowheads="1"/>
          </p:cNvSpPr>
          <p:nvPr/>
        </p:nvSpPr>
        <p:spPr bwMode="auto">
          <a:xfrm>
            <a:off x="2438400" y="5715000"/>
            <a:ext cx="4575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latin typeface="Tahoma" pitchFamily="34" charset="0"/>
              </a:rPr>
              <a:t>(Generally, also use a context A)</a:t>
            </a:r>
          </a:p>
        </p:txBody>
      </p:sp>
    </p:spTree>
    <p:extLst>
      <p:ext uri="{BB962C8B-B14F-4D97-AF65-F5344CB8AC3E}">
        <p14:creationId xmlns:p14="http://schemas.microsoft.com/office/powerpoint/2010/main" val="43204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93C9-347F-482E-815F-F4A5414007E9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Typing </a:t>
            </a:r>
            <a:r>
              <a:rPr lang="en-US" dirty="0" smtClean="0"/>
              <a:t>Rules (examples)</a:t>
            </a:r>
            <a:endParaRPr lang="en-US" dirty="0"/>
          </a:p>
        </p:txBody>
      </p:sp>
      <p:sp>
        <p:nvSpPr>
          <p:cNvPr id="539653" name="Line 5"/>
          <p:cNvSpPr>
            <a:spLocks noChangeShapeType="1"/>
          </p:cNvSpPr>
          <p:nvPr/>
        </p:nvSpPr>
        <p:spPr bwMode="auto">
          <a:xfrm>
            <a:off x="533400" y="16256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56" name="Rectangle 8"/>
          <p:cNvSpPr>
            <a:spLocks noChangeArrowheads="1"/>
          </p:cNvSpPr>
          <p:nvPr/>
        </p:nvSpPr>
        <p:spPr bwMode="auto">
          <a:xfrm>
            <a:off x="609600" y="1600200"/>
            <a:ext cx="1873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true : boolean </a:t>
            </a:r>
          </a:p>
        </p:txBody>
      </p:sp>
      <p:sp>
        <p:nvSpPr>
          <p:cNvPr id="539657" name="Line 9"/>
          <p:cNvSpPr>
            <a:spLocks noChangeShapeType="1"/>
          </p:cNvSpPr>
          <p:nvPr/>
        </p:nvSpPr>
        <p:spPr bwMode="auto">
          <a:xfrm>
            <a:off x="609600" y="355282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58" name="Rectangle 10"/>
          <p:cNvSpPr>
            <a:spLocks noChangeArrowheads="1"/>
          </p:cNvSpPr>
          <p:nvPr/>
        </p:nvSpPr>
        <p:spPr bwMode="auto">
          <a:xfrm>
            <a:off x="854075" y="3194050"/>
            <a:ext cx="1195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E1 : int</a:t>
            </a:r>
          </a:p>
        </p:txBody>
      </p:sp>
      <p:sp>
        <p:nvSpPr>
          <p:cNvPr id="539659" name="Rectangle 11"/>
          <p:cNvSpPr>
            <a:spLocks noChangeArrowheads="1"/>
          </p:cNvSpPr>
          <p:nvPr/>
        </p:nvSpPr>
        <p:spPr bwMode="auto">
          <a:xfrm>
            <a:off x="2647950" y="3194050"/>
            <a:ext cx="1195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dirty="0">
                <a:latin typeface="Tahoma" pitchFamily="34" charset="0"/>
              </a:rPr>
              <a:t>A </a:t>
            </a:r>
            <a:r>
              <a:rPr lang="en-US" sz="1600" dirty="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 dirty="0">
                <a:latin typeface="Tahoma" pitchFamily="34" charset="0"/>
              </a:rPr>
              <a:t> E2 : </a:t>
            </a:r>
            <a:r>
              <a:rPr lang="en-US" sz="1600" dirty="0" err="1">
                <a:latin typeface="Tahoma" pitchFamily="34" charset="0"/>
              </a:rPr>
              <a:t>int</a:t>
            </a:r>
            <a:endParaRPr lang="en-US" sz="1600" dirty="0">
              <a:latin typeface="Tahoma" pitchFamily="34" charset="0"/>
            </a:endParaRPr>
          </a:p>
        </p:txBody>
      </p:sp>
      <p:sp>
        <p:nvSpPr>
          <p:cNvPr id="539660" name="Rectangle 12"/>
          <p:cNvSpPr>
            <a:spLocks noChangeArrowheads="1"/>
          </p:cNvSpPr>
          <p:nvPr/>
        </p:nvSpPr>
        <p:spPr bwMode="auto">
          <a:xfrm>
            <a:off x="1447800" y="3575050"/>
            <a:ext cx="1771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E1 </a:t>
            </a:r>
            <a:r>
              <a:rPr lang="en-US" sz="1600" i="1">
                <a:latin typeface="Tahoma" pitchFamily="34" charset="0"/>
              </a:rPr>
              <a:t>op</a:t>
            </a:r>
            <a:r>
              <a:rPr lang="en-US" sz="1600">
                <a:latin typeface="Tahoma" pitchFamily="34" charset="0"/>
              </a:rPr>
              <a:t> E2 : int</a:t>
            </a:r>
          </a:p>
        </p:txBody>
      </p:sp>
      <p:sp>
        <p:nvSpPr>
          <p:cNvPr id="539661" name="Line 13"/>
          <p:cNvSpPr>
            <a:spLocks noChangeShapeType="1"/>
          </p:cNvSpPr>
          <p:nvPr/>
        </p:nvSpPr>
        <p:spPr bwMode="auto">
          <a:xfrm>
            <a:off x="3124200" y="1628775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62" name="Rectangle 14"/>
          <p:cNvSpPr>
            <a:spLocks noChangeArrowheads="1"/>
          </p:cNvSpPr>
          <p:nvPr/>
        </p:nvSpPr>
        <p:spPr bwMode="auto">
          <a:xfrm>
            <a:off x="3200400" y="1603375"/>
            <a:ext cx="1927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false : boolean </a:t>
            </a:r>
          </a:p>
        </p:txBody>
      </p:sp>
      <p:sp>
        <p:nvSpPr>
          <p:cNvPr id="539663" name="Line 15"/>
          <p:cNvSpPr>
            <a:spLocks noChangeShapeType="1"/>
          </p:cNvSpPr>
          <p:nvPr/>
        </p:nvSpPr>
        <p:spPr bwMode="auto">
          <a:xfrm>
            <a:off x="533400" y="230505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64" name="Rectangle 16"/>
          <p:cNvSpPr>
            <a:spLocks noChangeArrowheads="1"/>
          </p:cNvSpPr>
          <p:nvPr/>
        </p:nvSpPr>
        <p:spPr bwMode="auto">
          <a:xfrm>
            <a:off x="609600" y="2279650"/>
            <a:ext cx="1763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</a:t>
            </a:r>
            <a:r>
              <a:rPr lang="en-US" sz="1600" i="1">
                <a:latin typeface="Tahoma" pitchFamily="34" charset="0"/>
              </a:rPr>
              <a:t>int-literal</a:t>
            </a:r>
            <a:r>
              <a:rPr lang="en-US" sz="1600">
                <a:latin typeface="Tahoma" pitchFamily="34" charset="0"/>
              </a:rPr>
              <a:t> : int</a:t>
            </a:r>
          </a:p>
        </p:txBody>
      </p:sp>
      <p:sp>
        <p:nvSpPr>
          <p:cNvPr id="539665" name="Line 17"/>
          <p:cNvSpPr>
            <a:spLocks noChangeShapeType="1"/>
          </p:cNvSpPr>
          <p:nvPr/>
        </p:nvSpPr>
        <p:spPr bwMode="auto">
          <a:xfrm>
            <a:off x="3181350" y="2308225"/>
            <a:ext cx="2390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66" name="Rectangle 18"/>
          <p:cNvSpPr>
            <a:spLocks noChangeArrowheads="1"/>
          </p:cNvSpPr>
          <p:nvPr/>
        </p:nvSpPr>
        <p:spPr bwMode="auto">
          <a:xfrm>
            <a:off x="3200400" y="2282825"/>
            <a:ext cx="2316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</a:t>
            </a:r>
            <a:r>
              <a:rPr lang="en-US" sz="1600" i="1">
                <a:latin typeface="Tahoma" pitchFamily="34" charset="0"/>
              </a:rPr>
              <a:t>string-literal</a:t>
            </a:r>
            <a:r>
              <a:rPr lang="en-US" sz="1600">
                <a:latin typeface="Tahoma" pitchFamily="34" charset="0"/>
              </a:rPr>
              <a:t> : string</a:t>
            </a:r>
          </a:p>
        </p:txBody>
      </p:sp>
      <p:sp>
        <p:nvSpPr>
          <p:cNvPr id="539668" name="Rectangle 20"/>
          <p:cNvSpPr>
            <a:spLocks noChangeArrowheads="1"/>
          </p:cNvSpPr>
          <p:nvPr/>
        </p:nvSpPr>
        <p:spPr bwMode="auto">
          <a:xfrm>
            <a:off x="4468813" y="3346450"/>
            <a:ext cx="20812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Tahoma" pitchFamily="34" charset="0"/>
              </a:rPr>
              <a:t>op </a:t>
            </a:r>
            <a:r>
              <a:rPr lang="en-US" sz="1600" i="1">
                <a:latin typeface="Tahoma" pitchFamily="34" charset="0"/>
                <a:sym typeface="Math B" pitchFamily="2" charset="2"/>
              </a:rPr>
              <a:t></a:t>
            </a:r>
            <a:r>
              <a:rPr lang="en-US" sz="1600">
                <a:latin typeface="Tahoma" pitchFamily="34" charset="0"/>
              </a:rPr>
              <a:t> { +, -, /, *, %} </a:t>
            </a:r>
          </a:p>
        </p:txBody>
      </p:sp>
      <p:sp>
        <p:nvSpPr>
          <p:cNvPr id="539669" name="Line 21"/>
          <p:cNvSpPr>
            <a:spLocks noChangeShapeType="1"/>
          </p:cNvSpPr>
          <p:nvPr/>
        </p:nvSpPr>
        <p:spPr bwMode="auto">
          <a:xfrm>
            <a:off x="563563" y="46513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70" name="Rectangle 22"/>
          <p:cNvSpPr>
            <a:spLocks noChangeArrowheads="1"/>
          </p:cNvSpPr>
          <p:nvPr/>
        </p:nvSpPr>
        <p:spPr bwMode="auto">
          <a:xfrm>
            <a:off x="773113" y="4292600"/>
            <a:ext cx="1195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E1 : int</a:t>
            </a:r>
          </a:p>
        </p:txBody>
      </p:sp>
      <p:sp>
        <p:nvSpPr>
          <p:cNvPr id="539671" name="Rectangle 23"/>
          <p:cNvSpPr>
            <a:spLocks noChangeArrowheads="1"/>
          </p:cNvSpPr>
          <p:nvPr/>
        </p:nvSpPr>
        <p:spPr bwMode="auto">
          <a:xfrm>
            <a:off x="2601913" y="4292600"/>
            <a:ext cx="1195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E2 : int</a:t>
            </a:r>
          </a:p>
        </p:txBody>
      </p:sp>
      <p:sp>
        <p:nvSpPr>
          <p:cNvPr id="539672" name="Rectangle 24"/>
          <p:cNvSpPr>
            <a:spLocks noChangeArrowheads="1"/>
          </p:cNvSpPr>
          <p:nvPr/>
        </p:nvSpPr>
        <p:spPr bwMode="auto">
          <a:xfrm>
            <a:off x="1239838" y="4673600"/>
            <a:ext cx="2324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E1 </a:t>
            </a:r>
            <a:r>
              <a:rPr lang="en-US" sz="1600" i="1">
                <a:latin typeface="Tahoma" pitchFamily="34" charset="0"/>
              </a:rPr>
              <a:t>rop</a:t>
            </a:r>
            <a:r>
              <a:rPr lang="en-US" sz="1600">
                <a:latin typeface="Tahoma" pitchFamily="34" charset="0"/>
              </a:rPr>
              <a:t> E2 : boolean</a:t>
            </a:r>
          </a:p>
        </p:txBody>
      </p:sp>
      <p:sp>
        <p:nvSpPr>
          <p:cNvPr id="539673" name="Rectangle 25"/>
          <p:cNvSpPr>
            <a:spLocks noChangeArrowheads="1"/>
          </p:cNvSpPr>
          <p:nvPr/>
        </p:nvSpPr>
        <p:spPr bwMode="auto">
          <a:xfrm>
            <a:off x="4422775" y="4445000"/>
            <a:ext cx="2241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Tahoma" pitchFamily="34" charset="0"/>
              </a:rPr>
              <a:t>rop </a:t>
            </a:r>
            <a:r>
              <a:rPr lang="en-US" sz="1600" i="1">
                <a:latin typeface="Tahoma" pitchFamily="34" charset="0"/>
                <a:sym typeface="Math B" pitchFamily="2" charset="2"/>
              </a:rPr>
              <a:t> </a:t>
            </a:r>
            <a:r>
              <a:rPr lang="en-US" sz="1600">
                <a:latin typeface="Tahoma" pitchFamily="34" charset="0"/>
              </a:rPr>
              <a:t>{ &lt;=,&lt;, &gt;, &gt;=} </a:t>
            </a:r>
          </a:p>
        </p:txBody>
      </p:sp>
      <p:sp>
        <p:nvSpPr>
          <p:cNvPr id="539674" name="Line 26"/>
          <p:cNvSpPr>
            <a:spLocks noChangeShapeType="1"/>
          </p:cNvSpPr>
          <p:nvPr/>
        </p:nvSpPr>
        <p:spPr bwMode="auto">
          <a:xfrm>
            <a:off x="628650" y="56419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75" name="Rectangle 27"/>
          <p:cNvSpPr>
            <a:spLocks noChangeArrowheads="1"/>
          </p:cNvSpPr>
          <p:nvPr/>
        </p:nvSpPr>
        <p:spPr bwMode="auto">
          <a:xfrm>
            <a:off x="838200" y="5283200"/>
            <a:ext cx="1087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E1 : T</a:t>
            </a:r>
          </a:p>
        </p:txBody>
      </p:sp>
      <p:sp>
        <p:nvSpPr>
          <p:cNvPr id="539676" name="Rectangle 28"/>
          <p:cNvSpPr>
            <a:spLocks noChangeArrowheads="1"/>
          </p:cNvSpPr>
          <p:nvPr/>
        </p:nvSpPr>
        <p:spPr bwMode="auto">
          <a:xfrm>
            <a:off x="2667000" y="5283200"/>
            <a:ext cx="1087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E2 : T</a:t>
            </a:r>
          </a:p>
        </p:txBody>
      </p:sp>
      <p:sp>
        <p:nvSpPr>
          <p:cNvPr id="539677" name="Rectangle 29"/>
          <p:cNvSpPr>
            <a:spLocks noChangeArrowheads="1"/>
          </p:cNvSpPr>
          <p:nvPr/>
        </p:nvSpPr>
        <p:spPr bwMode="auto">
          <a:xfrm>
            <a:off x="1295400" y="5664200"/>
            <a:ext cx="2324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E1 </a:t>
            </a:r>
            <a:r>
              <a:rPr lang="en-US" sz="1600" i="1">
                <a:latin typeface="Tahoma" pitchFamily="34" charset="0"/>
              </a:rPr>
              <a:t>rop</a:t>
            </a:r>
            <a:r>
              <a:rPr lang="en-US" sz="1600">
                <a:latin typeface="Tahoma" pitchFamily="34" charset="0"/>
              </a:rPr>
              <a:t> E2 : boolean</a:t>
            </a:r>
          </a:p>
        </p:txBody>
      </p:sp>
      <p:sp>
        <p:nvSpPr>
          <p:cNvPr id="539678" name="Rectangle 30"/>
          <p:cNvSpPr>
            <a:spLocks noChangeArrowheads="1"/>
          </p:cNvSpPr>
          <p:nvPr/>
        </p:nvSpPr>
        <p:spPr bwMode="auto">
          <a:xfrm>
            <a:off x="4487863" y="5435600"/>
            <a:ext cx="1616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Tahoma" pitchFamily="34" charset="0"/>
              </a:rPr>
              <a:t>rop </a:t>
            </a:r>
            <a:r>
              <a:rPr lang="en-US" sz="1600" i="1">
                <a:latin typeface="Tahoma" pitchFamily="34" charset="0"/>
                <a:sym typeface="Math B" pitchFamily="2" charset="2"/>
              </a:rPr>
              <a:t> </a:t>
            </a:r>
            <a:r>
              <a:rPr lang="en-US" sz="1600">
                <a:latin typeface="Tahoma" pitchFamily="34" charset="0"/>
              </a:rPr>
              <a:t>{ ==,!=} </a:t>
            </a:r>
          </a:p>
        </p:txBody>
      </p:sp>
    </p:spTree>
    <p:extLst>
      <p:ext uri="{BB962C8B-B14F-4D97-AF65-F5344CB8AC3E}">
        <p14:creationId xmlns:p14="http://schemas.microsoft.com/office/powerpoint/2010/main" val="192952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737F-F08E-420F-BD72-F12CF21C9931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And Even More Typing Rules</a:t>
            </a:r>
          </a:p>
        </p:txBody>
      </p:sp>
      <p:sp>
        <p:nvSpPr>
          <p:cNvPr id="540676" name="Line 4"/>
          <p:cNvSpPr>
            <a:spLocks noChangeShapeType="1"/>
          </p:cNvSpPr>
          <p:nvPr/>
        </p:nvSpPr>
        <p:spPr bwMode="auto">
          <a:xfrm>
            <a:off x="628650" y="20351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677" name="Rectangle 5"/>
          <p:cNvSpPr>
            <a:spLocks noChangeArrowheads="1"/>
          </p:cNvSpPr>
          <p:nvPr/>
        </p:nvSpPr>
        <p:spPr bwMode="auto">
          <a:xfrm>
            <a:off x="647700" y="1676400"/>
            <a:ext cx="1674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E1 : boolean</a:t>
            </a:r>
          </a:p>
        </p:txBody>
      </p:sp>
      <p:sp>
        <p:nvSpPr>
          <p:cNvPr id="540678" name="Rectangle 6"/>
          <p:cNvSpPr>
            <a:spLocks noChangeArrowheads="1"/>
          </p:cNvSpPr>
          <p:nvPr/>
        </p:nvSpPr>
        <p:spPr bwMode="auto">
          <a:xfrm>
            <a:off x="2476500" y="1676400"/>
            <a:ext cx="1674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E2 : boolean</a:t>
            </a:r>
          </a:p>
        </p:txBody>
      </p:sp>
      <p:sp>
        <p:nvSpPr>
          <p:cNvPr id="540679" name="Rectangle 7"/>
          <p:cNvSpPr>
            <a:spLocks noChangeArrowheads="1"/>
          </p:cNvSpPr>
          <p:nvPr/>
        </p:nvSpPr>
        <p:spPr bwMode="auto">
          <a:xfrm>
            <a:off x="1295400" y="2057400"/>
            <a:ext cx="2297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E1 </a:t>
            </a:r>
            <a:r>
              <a:rPr lang="en-US" sz="1600" i="1">
                <a:latin typeface="Tahoma" pitchFamily="34" charset="0"/>
              </a:rPr>
              <a:t>lop</a:t>
            </a:r>
            <a:r>
              <a:rPr lang="en-US" sz="1600">
                <a:latin typeface="Tahoma" pitchFamily="34" charset="0"/>
              </a:rPr>
              <a:t> E2 : boolean</a:t>
            </a:r>
          </a:p>
        </p:txBody>
      </p:sp>
      <p:sp>
        <p:nvSpPr>
          <p:cNvPr id="540680" name="Rectangle 8"/>
          <p:cNvSpPr>
            <a:spLocks noChangeArrowheads="1"/>
          </p:cNvSpPr>
          <p:nvPr/>
        </p:nvSpPr>
        <p:spPr bwMode="auto">
          <a:xfrm>
            <a:off x="4487863" y="1828800"/>
            <a:ext cx="157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Tahoma" pitchFamily="34" charset="0"/>
              </a:rPr>
              <a:t>lop </a:t>
            </a:r>
            <a:r>
              <a:rPr lang="en-US" sz="1600" i="1">
                <a:latin typeface="Tahoma" pitchFamily="34" charset="0"/>
                <a:sym typeface="Math B" pitchFamily="2" charset="2"/>
              </a:rPr>
              <a:t></a:t>
            </a:r>
            <a:r>
              <a:rPr lang="en-US" sz="1600">
                <a:latin typeface="Tahoma" pitchFamily="34" charset="0"/>
              </a:rPr>
              <a:t> { &amp;&amp;,|| } </a:t>
            </a:r>
          </a:p>
        </p:txBody>
      </p:sp>
      <p:sp>
        <p:nvSpPr>
          <p:cNvPr id="540681" name="Line 9"/>
          <p:cNvSpPr>
            <a:spLocks noChangeShapeType="1"/>
          </p:cNvSpPr>
          <p:nvPr/>
        </p:nvSpPr>
        <p:spPr bwMode="auto">
          <a:xfrm>
            <a:off x="742950" y="3222625"/>
            <a:ext cx="177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682" name="Rectangle 10"/>
          <p:cNvSpPr>
            <a:spLocks noChangeArrowheads="1"/>
          </p:cNvSpPr>
          <p:nvPr/>
        </p:nvSpPr>
        <p:spPr bwMode="auto">
          <a:xfrm>
            <a:off x="1012825" y="2863850"/>
            <a:ext cx="1195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E1 : int</a:t>
            </a:r>
          </a:p>
        </p:txBody>
      </p:sp>
      <p:sp>
        <p:nvSpPr>
          <p:cNvPr id="540684" name="Rectangle 12"/>
          <p:cNvSpPr>
            <a:spLocks noChangeArrowheads="1"/>
          </p:cNvSpPr>
          <p:nvPr/>
        </p:nvSpPr>
        <p:spPr bwMode="auto">
          <a:xfrm>
            <a:off x="976313" y="3244850"/>
            <a:ext cx="1346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</a:t>
            </a:r>
            <a:r>
              <a:rPr lang="en-US" sz="1600" b="1">
                <a:solidFill>
                  <a:schemeClr val="tx2"/>
                </a:solidFill>
                <a:latin typeface="Tahoma" pitchFamily="34" charset="0"/>
              </a:rPr>
              <a:t>-</a:t>
            </a:r>
            <a:r>
              <a:rPr lang="en-US" sz="1600">
                <a:latin typeface="Tahoma" pitchFamily="34" charset="0"/>
              </a:rPr>
              <a:t> E1 : int</a:t>
            </a:r>
          </a:p>
        </p:txBody>
      </p:sp>
      <p:sp>
        <p:nvSpPr>
          <p:cNvPr id="540685" name="Line 13"/>
          <p:cNvSpPr>
            <a:spLocks noChangeShapeType="1"/>
          </p:cNvSpPr>
          <p:nvPr/>
        </p:nvSpPr>
        <p:spPr bwMode="auto">
          <a:xfrm>
            <a:off x="3205163" y="3225800"/>
            <a:ext cx="177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686" name="Rectangle 14"/>
          <p:cNvSpPr>
            <a:spLocks noChangeArrowheads="1"/>
          </p:cNvSpPr>
          <p:nvPr/>
        </p:nvSpPr>
        <p:spPr bwMode="auto">
          <a:xfrm>
            <a:off x="3236913" y="2867025"/>
            <a:ext cx="1674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E1 : boolean</a:t>
            </a:r>
          </a:p>
        </p:txBody>
      </p:sp>
      <p:sp>
        <p:nvSpPr>
          <p:cNvPr id="540687" name="Rectangle 15"/>
          <p:cNvSpPr>
            <a:spLocks noChangeArrowheads="1"/>
          </p:cNvSpPr>
          <p:nvPr/>
        </p:nvSpPr>
        <p:spPr bwMode="auto">
          <a:xfrm>
            <a:off x="3203575" y="3248025"/>
            <a:ext cx="1806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</a:t>
            </a:r>
            <a:r>
              <a:rPr lang="en-US" sz="1600" b="1">
                <a:solidFill>
                  <a:schemeClr val="tx2"/>
                </a:solidFill>
                <a:latin typeface="Tahoma" pitchFamily="34" charset="0"/>
              </a:rPr>
              <a:t>!</a:t>
            </a:r>
            <a:r>
              <a:rPr lang="en-US" sz="1600">
                <a:latin typeface="Tahoma" pitchFamily="34" charset="0"/>
              </a:rPr>
              <a:t> E1 : boolean</a:t>
            </a:r>
          </a:p>
        </p:txBody>
      </p:sp>
      <p:sp>
        <p:nvSpPr>
          <p:cNvPr id="540688" name="Line 16"/>
          <p:cNvSpPr>
            <a:spLocks noChangeShapeType="1"/>
          </p:cNvSpPr>
          <p:nvPr/>
        </p:nvSpPr>
        <p:spPr bwMode="auto">
          <a:xfrm>
            <a:off x="793750" y="4397375"/>
            <a:ext cx="177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689" name="Rectangle 17"/>
          <p:cNvSpPr>
            <a:spLocks noChangeArrowheads="1"/>
          </p:cNvSpPr>
          <p:nvPr/>
        </p:nvSpPr>
        <p:spPr bwMode="auto">
          <a:xfrm>
            <a:off x="1041400" y="4038600"/>
            <a:ext cx="1243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E1 : T[]</a:t>
            </a:r>
          </a:p>
        </p:txBody>
      </p:sp>
      <p:sp>
        <p:nvSpPr>
          <p:cNvPr id="540690" name="Rectangle 18"/>
          <p:cNvSpPr>
            <a:spLocks noChangeArrowheads="1"/>
          </p:cNvSpPr>
          <p:nvPr/>
        </p:nvSpPr>
        <p:spPr bwMode="auto">
          <a:xfrm>
            <a:off x="754063" y="4419600"/>
            <a:ext cx="181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E1.length : int</a:t>
            </a:r>
          </a:p>
        </p:txBody>
      </p:sp>
      <p:sp>
        <p:nvSpPr>
          <p:cNvPr id="540694" name="Line 22"/>
          <p:cNvSpPr>
            <a:spLocks noChangeShapeType="1"/>
          </p:cNvSpPr>
          <p:nvPr/>
        </p:nvSpPr>
        <p:spPr bwMode="auto">
          <a:xfrm>
            <a:off x="3200400" y="4397375"/>
            <a:ext cx="263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695" name="Rectangle 23"/>
          <p:cNvSpPr>
            <a:spLocks noChangeArrowheads="1"/>
          </p:cNvSpPr>
          <p:nvPr/>
        </p:nvSpPr>
        <p:spPr bwMode="auto">
          <a:xfrm>
            <a:off x="3219450" y="4038600"/>
            <a:ext cx="1243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E1 : T[]</a:t>
            </a:r>
          </a:p>
        </p:txBody>
      </p:sp>
      <p:sp>
        <p:nvSpPr>
          <p:cNvPr id="540696" name="Rectangle 24"/>
          <p:cNvSpPr>
            <a:spLocks noChangeArrowheads="1"/>
          </p:cNvSpPr>
          <p:nvPr/>
        </p:nvSpPr>
        <p:spPr bwMode="auto">
          <a:xfrm>
            <a:off x="4572000" y="4038600"/>
            <a:ext cx="1195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E2 : int</a:t>
            </a:r>
          </a:p>
        </p:txBody>
      </p:sp>
      <p:sp>
        <p:nvSpPr>
          <p:cNvPr id="540697" name="Rectangle 25"/>
          <p:cNvSpPr>
            <a:spLocks noChangeArrowheads="1"/>
          </p:cNvSpPr>
          <p:nvPr/>
        </p:nvSpPr>
        <p:spPr bwMode="auto">
          <a:xfrm>
            <a:off x="3886200" y="4419600"/>
            <a:ext cx="1468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E1[E2] : T</a:t>
            </a:r>
          </a:p>
        </p:txBody>
      </p:sp>
      <p:sp>
        <p:nvSpPr>
          <p:cNvPr id="540698" name="Line 26"/>
          <p:cNvSpPr>
            <a:spLocks noChangeShapeType="1"/>
          </p:cNvSpPr>
          <p:nvPr/>
        </p:nvSpPr>
        <p:spPr bwMode="auto">
          <a:xfrm>
            <a:off x="6342063" y="4397375"/>
            <a:ext cx="1933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699" name="Rectangle 27"/>
          <p:cNvSpPr>
            <a:spLocks noChangeArrowheads="1"/>
          </p:cNvSpPr>
          <p:nvPr/>
        </p:nvSpPr>
        <p:spPr bwMode="auto">
          <a:xfrm>
            <a:off x="6589713" y="4038600"/>
            <a:ext cx="1195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E1 : int</a:t>
            </a:r>
          </a:p>
        </p:txBody>
      </p:sp>
      <p:sp>
        <p:nvSpPr>
          <p:cNvPr id="540700" name="Rectangle 28"/>
          <p:cNvSpPr>
            <a:spLocks noChangeArrowheads="1"/>
          </p:cNvSpPr>
          <p:nvPr/>
        </p:nvSpPr>
        <p:spPr bwMode="auto">
          <a:xfrm>
            <a:off x="6302375" y="4419600"/>
            <a:ext cx="1951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new T[E1] : T[]</a:t>
            </a:r>
          </a:p>
        </p:txBody>
      </p:sp>
      <p:sp>
        <p:nvSpPr>
          <p:cNvPr id="540701" name="Line 29"/>
          <p:cNvSpPr>
            <a:spLocks noChangeShapeType="1"/>
          </p:cNvSpPr>
          <p:nvPr/>
        </p:nvSpPr>
        <p:spPr bwMode="auto">
          <a:xfrm>
            <a:off x="796925" y="5692775"/>
            <a:ext cx="177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702" name="Rectangle 30"/>
          <p:cNvSpPr>
            <a:spLocks noChangeArrowheads="1"/>
          </p:cNvSpPr>
          <p:nvPr/>
        </p:nvSpPr>
        <p:spPr bwMode="auto">
          <a:xfrm>
            <a:off x="1066800" y="5334000"/>
            <a:ext cx="1149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T \in C</a:t>
            </a:r>
          </a:p>
        </p:txBody>
      </p:sp>
      <p:sp>
        <p:nvSpPr>
          <p:cNvPr id="540703" name="Rectangle 31"/>
          <p:cNvSpPr>
            <a:spLocks noChangeArrowheads="1"/>
          </p:cNvSpPr>
          <p:nvPr/>
        </p:nvSpPr>
        <p:spPr bwMode="auto">
          <a:xfrm>
            <a:off x="1030288" y="5715000"/>
            <a:ext cx="157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new T() : T</a:t>
            </a:r>
          </a:p>
        </p:txBody>
      </p:sp>
      <p:sp>
        <p:nvSpPr>
          <p:cNvPr id="540704" name="Line 32"/>
          <p:cNvSpPr>
            <a:spLocks noChangeShapeType="1"/>
          </p:cNvSpPr>
          <p:nvPr/>
        </p:nvSpPr>
        <p:spPr bwMode="auto">
          <a:xfrm>
            <a:off x="3276600" y="5692775"/>
            <a:ext cx="177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705" name="Rectangle 33"/>
          <p:cNvSpPr>
            <a:spLocks noChangeArrowheads="1"/>
          </p:cNvSpPr>
          <p:nvPr/>
        </p:nvSpPr>
        <p:spPr bwMode="auto">
          <a:xfrm>
            <a:off x="3546475" y="5334000"/>
            <a:ext cx="1020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id : T </a:t>
            </a:r>
            <a:r>
              <a:rPr lang="en-US" sz="1600">
                <a:latin typeface="Tahoma" pitchFamily="34" charset="0"/>
                <a:sym typeface="Math B" pitchFamily="2" charset="2"/>
              </a:rPr>
              <a:t></a:t>
            </a:r>
            <a:r>
              <a:rPr lang="en-US" sz="1600">
                <a:latin typeface="Tahoma" pitchFamily="34" charset="0"/>
              </a:rPr>
              <a:t> A</a:t>
            </a:r>
          </a:p>
        </p:txBody>
      </p:sp>
      <p:sp>
        <p:nvSpPr>
          <p:cNvPr id="540706" name="Rectangle 34"/>
          <p:cNvSpPr>
            <a:spLocks noChangeArrowheads="1"/>
          </p:cNvSpPr>
          <p:nvPr/>
        </p:nvSpPr>
        <p:spPr bwMode="auto">
          <a:xfrm>
            <a:off x="3509963" y="5715000"/>
            <a:ext cx="1020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 </a:t>
            </a:r>
            <a:r>
              <a:rPr lang="en-US" sz="1600">
                <a:latin typeface="Tahoma" pitchFamily="34" charset="0"/>
                <a:sym typeface="Math B" pitchFamily="2" charset="2"/>
              </a:rPr>
              <a:t></a:t>
            </a:r>
            <a:r>
              <a:rPr lang="en-US" sz="1600">
                <a:latin typeface="Tahoma" pitchFamily="34" charset="0"/>
              </a:rPr>
              <a:t> id : T</a:t>
            </a:r>
          </a:p>
        </p:txBody>
      </p:sp>
    </p:spTree>
    <p:extLst>
      <p:ext uri="{BB962C8B-B14F-4D97-AF65-F5344CB8AC3E}">
        <p14:creationId xmlns:p14="http://schemas.microsoft.com/office/powerpoint/2010/main" val="102624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Checking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Traverse </a:t>
            </a:r>
            <a:r>
              <a:rPr lang="en-US" dirty="0"/>
              <a:t>AST </a:t>
            </a:r>
            <a:r>
              <a:rPr lang="en-US" dirty="0" smtClean="0"/>
              <a:t>and </a:t>
            </a:r>
            <a:r>
              <a:rPr lang="en-US" dirty="0"/>
              <a:t>assign types for AST nodes</a:t>
            </a:r>
          </a:p>
          <a:p>
            <a:pPr lvl="1"/>
            <a:r>
              <a:rPr lang="en-US" dirty="0"/>
              <a:t>Use typing rules to compute node types</a:t>
            </a:r>
          </a:p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endParaRPr lang="en-US" sz="3000" dirty="0" smtClean="0"/>
          </a:p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sz="3000" dirty="0" smtClean="0"/>
              <a:t>Alternative: type-check </a:t>
            </a:r>
            <a:r>
              <a:rPr lang="en-US" sz="3000" dirty="0"/>
              <a:t>during </a:t>
            </a:r>
            <a:r>
              <a:rPr lang="en-US" sz="3000" dirty="0" smtClean="0"/>
              <a:t>parsing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complicated alternative 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naturally also more efficient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374F-F50B-42B1-A20E-10577C69A876}" type="slidenum">
              <a:rPr lang="en-US" altLang="en-US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28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92DE-76F7-47AB-9FA7-74B461CD8A2D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7772400" cy="6858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42724" name="Text Box 4"/>
          <p:cNvSpPr txBox="1">
            <a:spLocks noChangeArrowheads="1"/>
          </p:cNvSpPr>
          <p:nvPr/>
        </p:nvSpPr>
        <p:spPr bwMode="auto">
          <a:xfrm>
            <a:off x="2357438" y="6096000"/>
            <a:ext cx="206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Tahoma" pitchFamily="34" charset="0"/>
              </a:rPr>
              <a:t>45 &gt; 32 &amp;&amp; !false </a:t>
            </a:r>
          </a:p>
        </p:txBody>
      </p:sp>
      <p:cxnSp>
        <p:nvCxnSpPr>
          <p:cNvPr id="542770" name="AutoShape 50"/>
          <p:cNvCxnSpPr>
            <a:cxnSpLocks noChangeShapeType="1"/>
            <a:stCxn id="542777" idx="6"/>
            <a:endCxn id="542804" idx="0"/>
          </p:cNvCxnSpPr>
          <p:nvPr/>
        </p:nvCxnSpPr>
        <p:spPr bwMode="auto">
          <a:xfrm flipH="1">
            <a:off x="1270000" y="3606800"/>
            <a:ext cx="539750" cy="1084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771" name="AutoShape 51"/>
          <p:cNvCxnSpPr>
            <a:cxnSpLocks noChangeShapeType="1"/>
            <a:stCxn id="542778" idx="5"/>
          </p:cNvCxnSpPr>
          <p:nvPr/>
        </p:nvCxnSpPr>
        <p:spPr bwMode="auto">
          <a:xfrm>
            <a:off x="2189163" y="3635375"/>
            <a:ext cx="82550" cy="1057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772" name="AutoShape 52"/>
          <p:cNvCxnSpPr>
            <a:cxnSpLocks noChangeShapeType="1"/>
            <a:stCxn id="542785" idx="4"/>
            <a:endCxn id="542775" idx="0"/>
          </p:cNvCxnSpPr>
          <p:nvPr/>
        </p:nvCxnSpPr>
        <p:spPr bwMode="auto">
          <a:xfrm flipH="1">
            <a:off x="2012950" y="2405063"/>
            <a:ext cx="520700" cy="703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773" name="AutoShape 53"/>
          <p:cNvCxnSpPr>
            <a:cxnSpLocks noChangeShapeType="1"/>
            <a:stCxn id="542786" idx="4"/>
            <a:endCxn id="542780" idx="0"/>
          </p:cNvCxnSpPr>
          <p:nvPr/>
        </p:nvCxnSpPr>
        <p:spPr bwMode="auto">
          <a:xfrm>
            <a:off x="2924175" y="2406650"/>
            <a:ext cx="1133475" cy="715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2774" name="AutoShape 54"/>
          <p:cNvSpPr>
            <a:spLocks noChangeArrowheads="1"/>
          </p:cNvSpPr>
          <p:nvPr/>
        </p:nvSpPr>
        <p:spPr bwMode="auto">
          <a:xfrm>
            <a:off x="1524000" y="3154363"/>
            <a:ext cx="10033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75" name="Text Box 55"/>
          <p:cNvSpPr txBox="1">
            <a:spLocks noChangeArrowheads="1"/>
          </p:cNvSpPr>
          <p:nvPr/>
        </p:nvSpPr>
        <p:spPr bwMode="auto">
          <a:xfrm>
            <a:off x="1581150" y="3108325"/>
            <a:ext cx="86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Tahoma" pitchFamily="34" charset="0"/>
              </a:rPr>
              <a:t>BinopExpr</a:t>
            </a:r>
          </a:p>
        </p:txBody>
      </p:sp>
      <p:sp>
        <p:nvSpPr>
          <p:cNvPr id="542776" name="Line 56"/>
          <p:cNvSpPr>
            <a:spLocks noChangeShapeType="1"/>
          </p:cNvSpPr>
          <p:nvPr/>
        </p:nvSpPr>
        <p:spPr bwMode="auto">
          <a:xfrm flipV="1">
            <a:off x="1524000" y="3343275"/>
            <a:ext cx="10112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77" name="Oval 57"/>
          <p:cNvSpPr>
            <a:spLocks noChangeArrowheads="1"/>
          </p:cNvSpPr>
          <p:nvPr/>
        </p:nvSpPr>
        <p:spPr bwMode="auto">
          <a:xfrm>
            <a:off x="1733550" y="35687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78" name="Oval 58"/>
          <p:cNvSpPr>
            <a:spLocks noChangeArrowheads="1"/>
          </p:cNvSpPr>
          <p:nvPr/>
        </p:nvSpPr>
        <p:spPr bwMode="auto">
          <a:xfrm>
            <a:off x="2124075" y="3570288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79" name="AutoShape 59"/>
          <p:cNvSpPr>
            <a:spLocks noChangeArrowheads="1"/>
          </p:cNvSpPr>
          <p:nvPr/>
        </p:nvSpPr>
        <p:spPr bwMode="auto">
          <a:xfrm>
            <a:off x="3581400" y="3168650"/>
            <a:ext cx="1219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0" name="Text Box 60"/>
          <p:cNvSpPr txBox="1">
            <a:spLocks noChangeArrowheads="1"/>
          </p:cNvSpPr>
          <p:nvPr/>
        </p:nvSpPr>
        <p:spPr bwMode="auto">
          <a:xfrm>
            <a:off x="3638550" y="3122613"/>
            <a:ext cx="838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Tahoma" pitchFamily="34" charset="0"/>
              </a:rPr>
              <a:t>UnopExpr</a:t>
            </a:r>
          </a:p>
        </p:txBody>
      </p:sp>
      <p:sp>
        <p:nvSpPr>
          <p:cNvPr id="542781" name="Line 61"/>
          <p:cNvSpPr>
            <a:spLocks noChangeShapeType="1"/>
          </p:cNvSpPr>
          <p:nvPr/>
        </p:nvSpPr>
        <p:spPr bwMode="auto">
          <a:xfrm>
            <a:off x="3581400" y="335915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82" name="AutoShape 62"/>
          <p:cNvSpPr>
            <a:spLocks noChangeArrowheads="1"/>
          </p:cNvSpPr>
          <p:nvPr/>
        </p:nvSpPr>
        <p:spPr bwMode="auto">
          <a:xfrm>
            <a:off x="2286000" y="1914525"/>
            <a:ext cx="1455738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3" name="Text Box 63"/>
          <p:cNvSpPr txBox="1">
            <a:spLocks noChangeArrowheads="1"/>
          </p:cNvSpPr>
          <p:nvPr/>
        </p:nvSpPr>
        <p:spPr bwMode="auto">
          <a:xfrm>
            <a:off x="2343150" y="1868488"/>
            <a:ext cx="86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Tahoma" pitchFamily="34" charset="0"/>
              </a:rPr>
              <a:t>BinopExpr</a:t>
            </a:r>
          </a:p>
        </p:txBody>
      </p:sp>
      <p:sp>
        <p:nvSpPr>
          <p:cNvPr id="542784" name="Line 64"/>
          <p:cNvSpPr>
            <a:spLocks noChangeShapeType="1"/>
          </p:cNvSpPr>
          <p:nvPr/>
        </p:nvSpPr>
        <p:spPr bwMode="auto">
          <a:xfrm flipV="1">
            <a:off x="2286000" y="2101850"/>
            <a:ext cx="145573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85" name="Oval 65"/>
          <p:cNvSpPr>
            <a:spLocks noChangeArrowheads="1"/>
          </p:cNvSpPr>
          <p:nvPr/>
        </p:nvSpPr>
        <p:spPr bwMode="auto">
          <a:xfrm>
            <a:off x="2495550" y="2328863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6" name="Oval 66"/>
          <p:cNvSpPr>
            <a:spLocks noChangeArrowheads="1"/>
          </p:cNvSpPr>
          <p:nvPr/>
        </p:nvSpPr>
        <p:spPr bwMode="auto">
          <a:xfrm>
            <a:off x="2886075" y="233045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42787" name="AutoShape 67"/>
          <p:cNvCxnSpPr>
            <a:cxnSpLocks noChangeShapeType="1"/>
            <a:stCxn id="542788" idx="3"/>
            <a:endCxn id="542782" idx="0"/>
          </p:cNvCxnSpPr>
          <p:nvPr/>
        </p:nvCxnSpPr>
        <p:spPr bwMode="auto">
          <a:xfrm flipH="1">
            <a:off x="3014663" y="1539875"/>
            <a:ext cx="3175" cy="374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2788" name="Rectangle 68"/>
          <p:cNvSpPr>
            <a:spLocks noChangeArrowheads="1"/>
          </p:cNvSpPr>
          <p:nvPr/>
        </p:nvSpPr>
        <p:spPr bwMode="auto">
          <a:xfrm rot="5400000">
            <a:off x="2849563" y="1173162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n-US" sz="2000" b="1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cxnSp>
        <p:nvCxnSpPr>
          <p:cNvPr id="542789" name="AutoShape 69"/>
          <p:cNvCxnSpPr>
            <a:cxnSpLocks noChangeShapeType="1"/>
            <a:stCxn id="542782" idx="1"/>
            <a:endCxn id="542775" idx="0"/>
          </p:cNvCxnSpPr>
          <p:nvPr/>
        </p:nvCxnSpPr>
        <p:spPr bwMode="auto">
          <a:xfrm rot="10800000" flipV="1">
            <a:off x="2012950" y="2143125"/>
            <a:ext cx="273050" cy="965200"/>
          </a:xfrm>
          <a:prstGeom prst="curvedConnector2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790" name="AutoShape 70"/>
          <p:cNvCxnSpPr>
            <a:cxnSpLocks noChangeShapeType="1"/>
            <a:stCxn id="542774" idx="1"/>
            <a:endCxn id="542804" idx="0"/>
          </p:cNvCxnSpPr>
          <p:nvPr/>
        </p:nvCxnSpPr>
        <p:spPr bwMode="auto">
          <a:xfrm rot="10800000" flipV="1">
            <a:off x="1270000" y="3382963"/>
            <a:ext cx="254000" cy="1308100"/>
          </a:xfrm>
          <a:prstGeom prst="curvedConnector2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791" name="AutoShape 71"/>
          <p:cNvCxnSpPr>
            <a:cxnSpLocks noChangeShapeType="1"/>
            <a:stCxn id="542803" idx="1"/>
            <a:endCxn id="542774" idx="1"/>
          </p:cNvCxnSpPr>
          <p:nvPr/>
        </p:nvCxnSpPr>
        <p:spPr bwMode="auto">
          <a:xfrm rot="10800000" flipH="1">
            <a:off x="838200" y="3382963"/>
            <a:ext cx="685800" cy="1582737"/>
          </a:xfrm>
          <a:prstGeom prst="curvedConnector3">
            <a:avLst>
              <a:gd name="adj1" fmla="val -33333"/>
            </a:avLst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792" name="AutoShape 72"/>
          <p:cNvCxnSpPr>
            <a:cxnSpLocks noChangeShapeType="1"/>
            <a:stCxn id="542774" idx="1"/>
            <a:endCxn id="542782" idx="1"/>
          </p:cNvCxnSpPr>
          <p:nvPr/>
        </p:nvCxnSpPr>
        <p:spPr bwMode="auto">
          <a:xfrm rot="10800000" flipH="1">
            <a:off x="1524000" y="2143125"/>
            <a:ext cx="762000" cy="1239838"/>
          </a:xfrm>
          <a:prstGeom prst="curvedConnector3">
            <a:avLst>
              <a:gd name="adj1" fmla="val -30000"/>
            </a:avLst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793" name="AutoShape 73"/>
          <p:cNvCxnSpPr>
            <a:cxnSpLocks noChangeShapeType="1"/>
            <a:stCxn id="542778" idx="4"/>
          </p:cNvCxnSpPr>
          <p:nvPr/>
        </p:nvCxnSpPr>
        <p:spPr bwMode="auto">
          <a:xfrm rot="16200000" flipH="1">
            <a:off x="1693863" y="4114800"/>
            <a:ext cx="1046162" cy="109538"/>
          </a:xfrm>
          <a:prstGeom prst="curvedConnector3">
            <a:avLst>
              <a:gd name="adj1" fmla="val 49926"/>
            </a:avLst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794" name="AutoShape 74"/>
          <p:cNvCxnSpPr>
            <a:cxnSpLocks noChangeShapeType="1"/>
            <a:endCxn id="542774" idx="3"/>
          </p:cNvCxnSpPr>
          <p:nvPr/>
        </p:nvCxnSpPr>
        <p:spPr bwMode="auto">
          <a:xfrm flipH="1" flipV="1">
            <a:off x="2527300" y="3382963"/>
            <a:ext cx="74613" cy="1584325"/>
          </a:xfrm>
          <a:prstGeom prst="curvedConnector3">
            <a:avLst>
              <a:gd name="adj1" fmla="val -306384"/>
            </a:avLst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795" name="AutoShape 75"/>
          <p:cNvCxnSpPr>
            <a:cxnSpLocks noChangeShapeType="1"/>
            <a:stCxn id="542782" idx="3"/>
            <a:endCxn id="542779" idx="0"/>
          </p:cNvCxnSpPr>
          <p:nvPr/>
        </p:nvCxnSpPr>
        <p:spPr bwMode="auto">
          <a:xfrm>
            <a:off x="3741738" y="2143125"/>
            <a:ext cx="449262" cy="1025525"/>
          </a:xfrm>
          <a:prstGeom prst="curvedConnector2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796" name="AutoShape 76"/>
          <p:cNvCxnSpPr>
            <a:cxnSpLocks noChangeShapeType="1"/>
            <a:stCxn id="542779" idx="0"/>
            <a:endCxn id="542782" idx="0"/>
          </p:cNvCxnSpPr>
          <p:nvPr/>
        </p:nvCxnSpPr>
        <p:spPr bwMode="auto">
          <a:xfrm rot="5400000" flipH="1">
            <a:off x="2975769" y="1953419"/>
            <a:ext cx="1254125" cy="1176337"/>
          </a:xfrm>
          <a:prstGeom prst="curvedConnector3">
            <a:avLst>
              <a:gd name="adj1" fmla="val 118227"/>
            </a:avLst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797" name="AutoShape 77"/>
          <p:cNvCxnSpPr>
            <a:cxnSpLocks noChangeShapeType="1"/>
          </p:cNvCxnSpPr>
          <p:nvPr/>
        </p:nvCxnSpPr>
        <p:spPr bwMode="auto">
          <a:xfrm flipV="1">
            <a:off x="3436938" y="1187450"/>
            <a:ext cx="1587" cy="431800"/>
          </a:xfrm>
          <a:prstGeom prst="straightConnector1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798" name="AutoShape 78"/>
          <p:cNvCxnSpPr>
            <a:cxnSpLocks noChangeShapeType="1"/>
          </p:cNvCxnSpPr>
          <p:nvPr/>
        </p:nvCxnSpPr>
        <p:spPr bwMode="auto">
          <a:xfrm>
            <a:off x="2522538" y="1225550"/>
            <a:ext cx="0" cy="457200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2799" name="Text Box 79"/>
          <p:cNvSpPr txBox="1">
            <a:spLocks noChangeArrowheads="1"/>
          </p:cNvSpPr>
          <p:nvPr/>
        </p:nvSpPr>
        <p:spPr bwMode="auto">
          <a:xfrm>
            <a:off x="2217738" y="2101850"/>
            <a:ext cx="7588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Tahoma" pitchFamily="34" charset="0"/>
              </a:rPr>
              <a:t>op=AND</a:t>
            </a:r>
          </a:p>
        </p:txBody>
      </p:sp>
      <p:sp>
        <p:nvSpPr>
          <p:cNvPr id="542800" name="Text Box 80"/>
          <p:cNvSpPr txBox="1">
            <a:spLocks noChangeArrowheads="1"/>
          </p:cNvSpPr>
          <p:nvPr/>
        </p:nvSpPr>
        <p:spPr bwMode="auto">
          <a:xfrm>
            <a:off x="3589338" y="3346450"/>
            <a:ext cx="7508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Tahoma" pitchFamily="34" charset="0"/>
              </a:rPr>
              <a:t>op=NEG</a:t>
            </a:r>
          </a:p>
        </p:txBody>
      </p:sp>
      <p:sp>
        <p:nvSpPr>
          <p:cNvPr id="542801" name="Text Box 81"/>
          <p:cNvSpPr txBox="1">
            <a:spLocks noChangeArrowheads="1"/>
          </p:cNvSpPr>
          <p:nvPr/>
        </p:nvSpPr>
        <p:spPr bwMode="auto">
          <a:xfrm>
            <a:off x="1550988" y="3340100"/>
            <a:ext cx="6524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Tahoma" pitchFamily="34" charset="0"/>
              </a:rPr>
              <a:t>op=GT</a:t>
            </a:r>
          </a:p>
        </p:txBody>
      </p:sp>
      <p:grpSp>
        <p:nvGrpSpPr>
          <p:cNvPr id="542802" name="Group 82"/>
          <p:cNvGrpSpPr>
            <a:grpSpLocks/>
          </p:cNvGrpSpPr>
          <p:nvPr/>
        </p:nvGrpSpPr>
        <p:grpSpPr bwMode="auto">
          <a:xfrm>
            <a:off x="838200" y="4691063"/>
            <a:ext cx="815975" cy="517525"/>
            <a:chOff x="331" y="3178"/>
            <a:chExt cx="616" cy="326"/>
          </a:xfrm>
        </p:grpSpPr>
        <p:sp>
          <p:nvSpPr>
            <p:cNvPr id="542803" name="AutoShape 83"/>
            <p:cNvSpPr>
              <a:spLocks noChangeArrowheads="1"/>
            </p:cNvSpPr>
            <p:nvPr/>
          </p:nvSpPr>
          <p:spPr bwMode="auto">
            <a:xfrm>
              <a:off x="331" y="3207"/>
              <a:ext cx="57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04" name="Text Box 84"/>
            <p:cNvSpPr txBox="1">
              <a:spLocks noChangeArrowheads="1"/>
            </p:cNvSpPr>
            <p:nvPr/>
          </p:nvSpPr>
          <p:spPr bwMode="auto">
            <a:xfrm>
              <a:off x="367" y="3178"/>
              <a:ext cx="5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>
                  <a:latin typeface="Tahoma" pitchFamily="34" charset="0"/>
                </a:rPr>
                <a:t>intLiteral</a:t>
              </a:r>
            </a:p>
          </p:txBody>
        </p:sp>
        <p:sp>
          <p:nvSpPr>
            <p:cNvPr id="542805" name="Line 85"/>
            <p:cNvSpPr>
              <a:spLocks noChangeShapeType="1"/>
            </p:cNvSpPr>
            <p:nvPr/>
          </p:nvSpPr>
          <p:spPr bwMode="auto">
            <a:xfrm>
              <a:off x="331" y="3327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06" name="Text Box 86"/>
            <p:cNvSpPr txBox="1">
              <a:spLocks noChangeArrowheads="1"/>
            </p:cNvSpPr>
            <p:nvPr/>
          </p:nvSpPr>
          <p:spPr bwMode="auto">
            <a:xfrm>
              <a:off x="336" y="3331"/>
              <a:ext cx="4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>
                  <a:latin typeface="Tahoma" pitchFamily="34" charset="0"/>
                </a:rPr>
                <a:t>val=45</a:t>
              </a:r>
            </a:p>
          </p:txBody>
        </p:sp>
      </p:grpSp>
      <p:cxnSp>
        <p:nvCxnSpPr>
          <p:cNvPr id="542807" name="AutoShape 87"/>
          <p:cNvCxnSpPr>
            <a:cxnSpLocks noChangeShapeType="1"/>
            <a:stCxn id="542779" idx="2"/>
            <a:endCxn id="542816" idx="0"/>
          </p:cNvCxnSpPr>
          <p:nvPr/>
        </p:nvCxnSpPr>
        <p:spPr bwMode="auto">
          <a:xfrm>
            <a:off x="4191000" y="3625850"/>
            <a:ext cx="565150" cy="1112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808" name="AutoShape 88"/>
          <p:cNvCxnSpPr>
            <a:cxnSpLocks noChangeShapeType="1"/>
            <a:stCxn id="542779" idx="1"/>
            <a:endCxn id="542816" idx="1"/>
          </p:cNvCxnSpPr>
          <p:nvPr/>
        </p:nvCxnSpPr>
        <p:spPr bwMode="auto">
          <a:xfrm rot="10800000" flipH="1" flipV="1">
            <a:off x="3581400" y="3397250"/>
            <a:ext cx="673100" cy="1570038"/>
          </a:xfrm>
          <a:prstGeom prst="curvedConnector3">
            <a:avLst>
              <a:gd name="adj1" fmla="val -33963"/>
            </a:avLst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809" name="AutoShape 89"/>
          <p:cNvCxnSpPr>
            <a:cxnSpLocks noChangeShapeType="1"/>
            <a:stCxn id="542816" idx="3"/>
            <a:endCxn id="542779" idx="3"/>
          </p:cNvCxnSpPr>
          <p:nvPr/>
        </p:nvCxnSpPr>
        <p:spPr bwMode="auto">
          <a:xfrm flipH="1" flipV="1">
            <a:off x="4800600" y="3397250"/>
            <a:ext cx="457200" cy="1570038"/>
          </a:xfrm>
          <a:prstGeom prst="curvedConnector3">
            <a:avLst>
              <a:gd name="adj1" fmla="val -50000"/>
            </a:avLst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42810" name="Group 90"/>
          <p:cNvGrpSpPr>
            <a:grpSpLocks/>
          </p:cNvGrpSpPr>
          <p:nvPr/>
        </p:nvGrpSpPr>
        <p:grpSpPr bwMode="auto">
          <a:xfrm>
            <a:off x="1828800" y="4692650"/>
            <a:ext cx="815975" cy="517525"/>
            <a:chOff x="331" y="3178"/>
            <a:chExt cx="616" cy="326"/>
          </a:xfrm>
        </p:grpSpPr>
        <p:sp>
          <p:nvSpPr>
            <p:cNvPr id="542811" name="AutoShape 91"/>
            <p:cNvSpPr>
              <a:spLocks noChangeArrowheads="1"/>
            </p:cNvSpPr>
            <p:nvPr/>
          </p:nvSpPr>
          <p:spPr bwMode="auto">
            <a:xfrm>
              <a:off x="331" y="3207"/>
              <a:ext cx="57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12" name="Text Box 92"/>
            <p:cNvSpPr txBox="1">
              <a:spLocks noChangeArrowheads="1"/>
            </p:cNvSpPr>
            <p:nvPr/>
          </p:nvSpPr>
          <p:spPr bwMode="auto">
            <a:xfrm>
              <a:off x="367" y="3178"/>
              <a:ext cx="5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>
                  <a:latin typeface="Tahoma" pitchFamily="34" charset="0"/>
                </a:rPr>
                <a:t>intLiteral</a:t>
              </a:r>
            </a:p>
          </p:txBody>
        </p:sp>
        <p:sp>
          <p:nvSpPr>
            <p:cNvPr id="542813" name="Line 93"/>
            <p:cNvSpPr>
              <a:spLocks noChangeShapeType="1"/>
            </p:cNvSpPr>
            <p:nvPr/>
          </p:nvSpPr>
          <p:spPr bwMode="auto">
            <a:xfrm>
              <a:off x="331" y="3327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14" name="Text Box 94"/>
            <p:cNvSpPr txBox="1">
              <a:spLocks noChangeArrowheads="1"/>
            </p:cNvSpPr>
            <p:nvPr/>
          </p:nvSpPr>
          <p:spPr bwMode="auto">
            <a:xfrm>
              <a:off x="336" y="3331"/>
              <a:ext cx="4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>
                  <a:latin typeface="Tahoma" pitchFamily="34" charset="0"/>
                </a:rPr>
                <a:t>val=32</a:t>
              </a:r>
            </a:p>
          </p:txBody>
        </p:sp>
      </p:grpSp>
      <p:grpSp>
        <p:nvGrpSpPr>
          <p:cNvPr id="542815" name="Group 95"/>
          <p:cNvGrpSpPr>
            <a:grpSpLocks/>
          </p:cNvGrpSpPr>
          <p:nvPr/>
        </p:nvGrpSpPr>
        <p:grpSpPr bwMode="auto">
          <a:xfrm>
            <a:off x="4254500" y="4692650"/>
            <a:ext cx="1003300" cy="517525"/>
            <a:chOff x="331" y="3178"/>
            <a:chExt cx="576" cy="326"/>
          </a:xfrm>
        </p:grpSpPr>
        <p:sp>
          <p:nvSpPr>
            <p:cNvPr id="542816" name="AutoShape 96"/>
            <p:cNvSpPr>
              <a:spLocks noChangeArrowheads="1"/>
            </p:cNvSpPr>
            <p:nvPr/>
          </p:nvSpPr>
          <p:spPr bwMode="auto">
            <a:xfrm>
              <a:off x="331" y="3207"/>
              <a:ext cx="57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17" name="Text Box 97"/>
            <p:cNvSpPr txBox="1">
              <a:spLocks noChangeArrowheads="1"/>
            </p:cNvSpPr>
            <p:nvPr/>
          </p:nvSpPr>
          <p:spPr bwMode="auto">
            <a:xfrm>
              <a:off x="367" y="3178"/>
              <a:ext cx="50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>
                  <a:latin typeface="Tahoma" pitchFamily="34" charset="0"/>
                </a:rPr>
                <a:t>boolLiteral</a:t>
              </a:r>
            </a:p>
          </p:txBody>
        </p:sp>
        <p:sp>
          <p:nvSpPr>
            <p:cNvPr id="542818" name="Line 98"/>
            <p:cNvSpPr>
              <a:spLocks noChangeShapeType="1"/>
            </p:cNvSpPr>
            <p:nvPr/>
          </p:nvSpPr>
          <p:spPr bwMode="auto">
            <a:xfrm>
              <a:off x="331" y="3327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19" name="Text Box 99"/>
            <p:cNvSpPr txBox="1">
              <a:spLocks noChangeArrowheads="1"/>
            </p:cNvSpPr>
            <p:nvPr/>
          </p:nvSpPr>
          <p:spPr bwMode="auto">
            <a:xfrm>
              <a:off x="336" y="3331"/>
              <a:ext cx="45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>
                  <a:latin typeface="Tahoma" pitchFamily="34" charset="0"/>
                </a:rPr>
                <a:t>val=false</a:t>
              </a:r>
            </a:p>
          </p:txBody>
        </p:sp>
      </p:grpSp>
      <p:sp>
        <p:nvSpPr>
          <p:cNvPr id="542820" name="Text Box 100"/>
          <p:cNvSpPr txBox="1">
            <a:spLocks noChangeArrowheads="1"/>
          </p:cNvSpPr>
          <p:nvPr/>
        </p:nvSpPr>
        <p:spPr bwMode="auto">
          <a:xfrm>
            <a:off x="914400" y="522605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tx2"/>
                </a:solidFill>
                <a:latin typeface="Tahoma" pitchFamily="34" charset="0"/>
              </a:rPr>
              <a:t>: int</a:t>
            </a:r>
          </a:p>
        </p:txBody>
      </p:sp>
      <p:sp>
        <p:nvSpPr>
          <p:cNvPr id="542821" name="Text Box 101"/>
          <p:cNvSpPr txBox="1">
            <a:spLocks noChangeArrowheads="1"/>
          </p:cNvSpPr>
          <p:nvPr/>
        </p:nvSpPr>
        <p:spPr bwMode="auto">
          <a:xfrm>
            <a:off x="1905000" y="522605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tx2"/>
                </a:solidFill>
                <a:latin typeface="Tahoma" pitchFamily="34" charset="0"/>
              </a:rPr>
              <a:t>: int</a:t>
            </a:r>
          </a:p>
        </p:txBody>
      </p:sp>
      <p:sp>
        <p:nvSpPr>
          <p:cNvPr id="542822" name="Text Box 102"/>
          <p:cNvSpPr txBox="1">
            <a:spLocks noChangeArrowheads="1"/>
          </p:cNvSpPr>
          <p:nvPr/>
        </p:nvSpPr>
        <p:spPr bwMode="auto">
          <a:xfrm>
            <a:off x="228600" y="3092450"/>
            <a:ext cx="1025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tx2"/>
                </a:solidFill>
                <a:latin typeface="Tahoma" pitchFamily="34" charset="0"/>
              </a:rPr>
              <a:t>: boolean</a:t>
            </a:r>
          </a:p>
        </p:txBody>
      </p:sp>
      <p:sp>
        <p:nvSpPr>
          <p:cNvPr id="542823" name="Text Box 103"/>
          <p:cNvSpPr txBox="1">
            <a:spLocks noChangeArrowheads="1"/>
          </p:cNvSpPr>
          <p:nvPr/>
        </p:nvSpPr>
        <p:spPr bwMode="auto">
          <a:xfrm>
            <a:off x="4537075" y="5302250"/>
            <a:ext cx="1025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tx2"/>
                </a:solidFill>
                <a:latin typeface="Tahoma" pitchFamily="34" charset="0"/>
              </a:rPr>
              <a:t>: boolean</a:t>
            </a:r>
          </a:p>
        </p:txBody>
      </p:sp>
      <p:sp>
        <p:nvSpPr>
          <p:cNvPr id="542824" name="Text Box 104"/>
          <p:cNvSpPr txBox="1">
            <a:spLocks noChangeArrowheads="1"/>
          </p:cNvSpPr>
          <p:nvPr/>
        </p:nvSpPr>
        <p:spPr bwMode="auto">
          <a:xfrm>
            <a:off x="4876800" y="3048000"/>
            <a:ext cx="1025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tx2"/>
                </a:solidFill>
                <a:latin typeface="Tahoma" pitchFamily="34" charset="0"/>
              </a:rPr>
              <a:t>: boolean</a:t>
            </a:r>
          </a:p>
        </p:txBody>
      </p:sp>
      <p:sp>
        <p:nvSpPr>
          <p:cNvPr id="542825" name="Text Box 105"/>
          <p:cNvSpPr txBox="1">
            <a:spLocks noChangeArrowheads="1"/>
          </p:cNvSpPr>
          <p:nvPr/>
        </p:nvSpPr>
        <p:spPr bwMode="auto">
          <a:xfrm>
            <a:off x="4038600" y="1873250"/>
            <a:ext cx="1025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tx2"/>
                </a:solidFill>
                <a:latin typeface="Tahoma" pitchFamily="34" charset="0"/>
              </a:rPr>
              <a:t>: boolean</a:t>
            </a:r>
          </a:p>
        </p:txBody>
      </p:sp>
      <p:grpSp>
        <p:nvGrpSpPr>
          <p:cNvPr id="542842" name="Group 122"/>
          <p:cNvGrpSpPr>
            <a:grpSpLocks/>
          </p:cNvGrpSpPr>
          <p:nvPr/>
        </p:nvGrpSpPr>
        <p:grpSpPr bwMode="auto">
          <a:xfrm>
            <a:off x="6477000" y="5257800"/>
            <a:ext cx="2133600" cy="336550"/>
            <a:chOff x="4080" y="2832"/>
            <a:chExt cx="1344" cy="212"/>
          </a:xfrm>
        </p:grpSpPr>
        <p:sp>
          <p:nvSpPr>
            <p:cNvPr id="542826" name="Line 106"/>
            <p:cNvSpPr>
              <a:spLocks noChangeShapeType="1"/>
            </p:cNvSpPr>
            <p:nvPr/>
          </p:nvSpPr>
          <p:spPr bwMode="auto">
            <a:xfrm>
              <a:off x="4080" y="2848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27" name="Rectangle 107"/>
            <p:cNvSpPr>
              <a:spLocks noChangeArrowheads="1"/>
            </p:cNvSpPr>
            <p:nvPr/>
          </p:nvSpPr>
          <p:spPr bwMode="auto">
            <a:xfrm>
              <a:off x="4128" y="2832"/>
              <a:ext cx="12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ahoma" pitchFamily="34" charset="0"/>
                </a:rPr>
                <a:t>A </a:t>
              </a:r>
              <a:r>
                <a:rPr lang="en-US" sz="1600" dirty="0">
                  <a:latin typeface="Tahoma" pitchFamily="34" charset="0"/>
                  <a:sym typeface="Math B" pitchFamily="2" charset="2"/>
                </a:rPr>
                <a:t></a:t>
              </a:r>
              <a:r>
                <a:rPr lang="en-US" sz="1600" dirty="0" smtClean="0">
                  <a:latin typeface="Tahoma" pitchFamily="34" charset="0"/>
                </a:rPr>
                <a:t> </a:t>
              </a:r>
              <a:r>
                <a:rPr lang="en-US" sz="1600" dirty="0">
                  <a:latin typeface="Tahoma" pitchFamily="34" charset="0"/>
                </a:rPr>
                <a:t>false : </a:t>
              </a:r>
              <a:r>
                <a:rPr lang="en-US" sz="1600" dirty="0" err="1">
                  <a:latin typeface="Tahoma" pitchFamily="34" charset="0"/>
                </a:rPr>
                <a:t>boolean</a:t>
              </a:r>
              <a:r>
                <a:rPr lang="en-US" sz="1600" dirty="0">
                  <a:latin typeface="Tahoma" pitchFamily="34" charset="0"/>
                </a:rPr>
                <a:t> </a:t>
              </a:r>
            </a:p>
          </p:txBody>
        </p:sp>
      </p:grpSp>
      <p:grpSp>
        <p:nvGrpSpPr>
          <p:cNvPr id="542843" name="Group 123"/>
          <p:cNvGrpSpPr>
            <a:grpSpLocks/>
          </p:cNvGrpSpPr>
          <p:nvPr/>
        </p:nvGrpSpPr>
        <p:grpSpPr bwMode="auto">
          <a:xfrm>
            <a:off x="6477000" y="5835650"/>
            <a:ext cx="2133600" cy="336550"/>
            <a:chOff x="4080" y="3196"/>
            <a:chExt cx="1344" cy="212"/>
          </a:xfrm>
        </p:grpSpPr>
        <p:sp>
          <p:nvSpPr>
            <p:cNvPr id="542828" name="Line 108"/>
            <p:cNvSpPr>
              <a:spLocks noChangeShapeType="1"/>
            </p:cNvSpPr>
            <p:nvPr/>
          </p:nvSpPr>
          <p:spPr bwMode="auto">
            <a:xfrm>
              <a:off x="4080" y="3212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29" name="Rectangle 109"/>
            <p:cNvSpPr>
              <a:spLocks noChangeArrowheads="1"/>
            </p:cNvSpPr>
            <p:nvPr/>
          </p:nvSpPr>
          <p:spPr bwMode="auto">
            <a:xfrm>
              <a:off x="4128" y="3196"/>
              <a:ext cx="11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ahoma" pitchFamily="34" charset="0"/>
                </a:rPr>
                <a:t>A </a:t>
              </a:r>
              <a:r>
                <a:rPr lang="en-US" sz="1600" dirty="0">
                  <a:latin typeface="Tahoma" pitchFamily="34" charset="0"/>
                  <a:sym typeface="Math B" pitchFamily="2" charset="2"/>
                </a:rPr>
                <a:t></a:t>
              </a:r>
              <a:r>
                <a:rPr lang="en-US" sz="1600" dirty="0" smtClean="0">
                  <a:latin typeface="Tahoma" pitchFamily="34" charset="0"/>
                </a:rPr>
                <a:t> </a:t>
              </a:r>
              <a:r>
                <a:rPr lang="en-US" sz="1600" i="1" dirty="0" err="1">
                  <a:latin typeface="Tahoma" pitchFamily="34" charset="0"/>
                </a:rPr>
                <a:t>int</a:t>
              </a:r>
              <a:r>
                <a:rPr lang="en-US" sz="1600" i="1" dirty="0">
                  <a:latin typeface="Tahoma" pitchFamily="34" charset="0"/>
                </a:rPr>
                <a:t>-literal</a:t>
              </a:r>
              <a:r>
                <a:rPr lang="en-US" sz="1600" dirty="0">
                  <a:latin typeface="Tahoma" pitchFamily="34" charset="0"/>
                </a:rPr>
                <a:t> : </a:t>
              </a:r>
              <a:r>
                <a:rPr lang="en-US" sz="1600" dirty="0" err="1">
                  <a:latin typeface="Tahoma" pitchFamily="34" charset="0"/>
                </a:rPr>
                <a:t>int</a:t>
              </a:r>
              <a:endParaRPr lang="en-US" sz="1600" dirty="0">
                <a:latin typeface="Tahoma" pitchFamily="34" charset="0"/>
              </a:endParaRPr>
            </a:p>
          </p:txBody>
        </p:sp>
      </p:grpSp>
      <p:grpSp>
        <p:nvGrpSpPr>
          <p:cNvPr id="542841" name="Group 121"/>
          <p:cNvGrpSpPr>
            <a:grpSpLocks/>
          </p:cNvGrpSpPr>
          <p:nvPr/>
        </p:nvGrpSpPr>
        <p:grpSpPr bwMode="auto">
          <a:xfrm>
            <a:off x="6248400" y="3733800"/>
            <a:ext cx="2628900" cy="1066800"/>
            <a:chOff x="3936" y="1872"/>
            <a:chExt cx="1656" cy="672"/>
          </a:xfrm>
        </p:grpSpPr>
        <p:sp>
          <p:nvSpPr>
            <p:cNvPr id="542830" name="Line 110"/>
            <p:cNvSpPr>
              <a:spLocks noChangeShapeType="1"/>
            </p:cNvSpPr>
            <p:nvPr/>
          </p:nvSpPr>
          <p:spPr bwMode="auto">
            <a:xfrm>
              <a:off x="3936" y="2081"/>
              <a:ext cx="16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31" name="Rectangle 111"/>
            <p:cNvSpPr>
              <a:spLocks noChangeArrowheads="1"/>
            </p:cNvSpPr>
            <p:nvPr/>
          </p:nvSpPr>
          <p:spPr bwMode="auto">
            <a:xfrm>
              <a:off x="4059" y="1872"/>
              <a:ext cx="67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ahoma" pitchFamily="34" charset="0"/>
                </a:rPr>
                <a:t>A </a:t>
              </a:r>
              <a:r>
                <a:rPr lang="en-US" sz="1400" dirty="0">
                  <a:latin typeface="Tahoma" pitchFamily="34" charset="0"/>
                  <a:sym typeface="Math B" pitchFamily="2" charset="2"/>
                </a:rPr>
                <a:t></a:t>
              </a:r>
              <a:r>
                <a:rPr lang="en-US" sz="1400" dirty="0" smtClean="0">
                  <a:latin typeface="Tahoma" pitchFamily="34" charset="0"/>
                </a:rPr>
                <a:t> </a:t>
              </a:r>
              <a:r>
                <a:rPr lang="en-US" sz="1400" dirty="0">
                  <a:latin typeface="Tahoma" pitchFamily="34" charset="0"/>
                </a:rPr>
                <a:t>E1 : </a:t>
              </a:r>
              <a:r>
                <a:rPr lang="en-US" sz="1400" dirty="0" err="1">
                  <a:latin typeface="Tahoma" pitchFamily="34" charset="0"/>
                </a:rPr>
                <a:t>int</a:t>
              </a:r>
              <a:endParaRPr lang="en-US" sz="1400" dirty="0">
                <a:latin typeface="Tahoma" pitchFamily="34" charset="0"/>
              </a:endParaRPr>
            </a:p>
          </p:txBody>
        </p:sp>
        <p:sp>
          <p:nvSpPr>
            <p:cNvPr id="542832" name="Rectangle 112"/>
            <p:cNvSpPr>
              <a:spLocks noChangeArrowheads="1"/>
            </p:cNvSpPr>
            <p:nvPr/>
          </p:nvSpPr>
          <p:spPr bwMode="auto">
            <a:xfrm>
              <a:off x="4813" y="1872"/>
              <a:ext cx="67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ahoma" pitchFamily="34" charset="0"/>
                </a:rPr>
                <a:t>A </a:t>
              </a:r>
              <a:r>
                <a:rPr lang="en-US" sz="1400" dirty="0">
                  <a:latin typeface="Tahoma" pitchFamily="34" charset="0"/>
                  <a:sym typeface="Math B" pitchFamily="2" charset="2"/>
                </a:rPr>
                <a:t></a:t>
              </a:r>
              <a:r>
                <a:rPr lang="en-US" sz="1400" dirty="0" smtClean="0">
                  <a:latin typeface="Tahoma" pitchFamily="34" charset="0"/>
                </a:rPr>
                <a:t> </a:t>
              </a:r>
              <a:r>
                <a:rPr lang="en-US" sz="1400" dirty="0">
                  <a:latin typeface="Tahoma" pitchFamily="34" charset="0"/>
                </a:rPr>
                <a:t>E2 : </a:t>
              </a:r>
              <a:r>
                <a:rPr lang="en-US" sz="1400" dirty="0" err="1">
                  <a:latin typeface="Tahoma" pitchFamily="34" charset="0"/>
                </a:rPr>
                <a:t>int</a:t>
              </a:r>
              <a:endParaRPr lang="en-US" sz="1400" dirty="0">
                <a:latin typeface="Tahoma" pitchFamily="34" charset="0"/>
              </a:endParaRPr>
            </a:p>
          </p:txBody>
        </p:sp>
        <p:sp>
          <p:nvSpPr>
            <p:cNvPr id="542833" name="Rectangle 113"/>
            <p:cNvSpPr>
              <a:spLocks noChangeArrowheads="1"/>
            </p:cNvSpPr>
            <p:nvPr/>
          </p:nvSpPr>
          <p:spPr bwMode="auto">
            <a:xfrm>
              <a:off x="4095" y="2112"/>
              <a:ext cx="130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ahoma" pitchFamily="34" charset="0"/>
                </a:rPr>
                <a:t>A </a:t>
              </a:r>
              <a:r>
                <a:rPr lang="en-US" sz="1400" dirty="0">
                  <a:latin typeface="Tahoma" pitchFamily="34" charset="0"/>
                  <a:sym typeface="Math B" pitchFamily="2" charset="2"/>
                </a:rPr>
                <a:t></a:t>
              </a:r>
              <a:r>
                <a:rPr lang="en-US" sz="1400" dirty="0" smtClean="0">
                  <a:latin typeface="Tahoma" pitchFamily="34" charset="0"/>
                </a:rPr>
                <a:t> </a:t>
              </a:r>
              <a:r>
                <a:rPr lang="en-US" sz="1400" dirty="0">
                  <a:latin typeface="Tahoma" pitchFamily="34" charset="0"/>
                </a:rPr>
                <a:t>E1 </a:t>
              </a:r>
              <a:r>
                <a:rPr lang="en-US" sz="1400" i="1" dirty="0" err="1">
                  <a:latin typeface="Tahoma" pitchFamily="34" charset="0"/>
                </a:rPr>
                <a:t>rop</a:t>
              </a:r>
              <a:r>
                <a:rPr lang="en-US" sz="1400" dirty="0">
                  <a:latin typeface="Tahoma" pitchFamily="34" charset="0"/>
                </a:rPr>
                <a:t> E2 : </a:t>
              </a:r>
              <a:r>
                <a:rPr lang="en-US" sz="1400" dirty="0" err="1">
                  <a:latin typeface="Tahoma" pitchFamily="34" charset="0"/>
                </a:rPr>
                <a:t>boolean</a:t>
              </a:r>
              <a:endParaRPr lang="en-US" sz="1400" dirty="0">
                <a:latin typeface="Tahoma" pitchFamily="34" charset="0"/>
              </a:endParaRPr>
            </a:p>
          </p:txBody>
        </p:sp>
        <p:sp>
          <p:nvSpPr>
            <p:cNvPr id="542834" name="Rectangle 114"/>
            <p:cNvSpPr>
              <a:spLocks noChangeArrowheads="1"/>
            </p:cNvSpPr>
            <p:nvPr/>
          </p:nvSpPr>
          <p:spPr bwMode="auto">
            <a:xfrm>
              <a:off x="4176" y="2352"/>
              <a:ext cx="124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 i="1">
                  <a:latin typeface="Tahoma" pitchFamily="34" charset="0"/>
                </a:rPr>
                <a:t>rop </a:t>
              </a:r>
              <a:r>
                <a:rPr lang="en-US" sz="1400" i="1">
                  <a:latin typeface="Tahoma" pitchFamily="34" charset="0"/>
                  <a:sym typeface="Math B" pitchFamily="2" charset="2"/>
                </a:rPr>
                <a:t></a:t>
              </a:r>
              <a:r>
                <a:rPr lang="en-US" sz="1400">
                  <a:latin typeface="Tahoma" pitchFamily="34" charset="0"/>
                </a:rPr>
                <a:t> { &lt;=,&lt;, &gt;, &gt;=} </a:t>
              </a:r>
            </a:p>
          </p:txBody>
        </p:sp>
      </p:grpSp>
      <p:grpSp>
        <p:nvGrpSpPr>
          <p:cNvPr id="542840" name="Group 120"/>
          <p:cNvGrpSpPr>
            <a:grpSpLocks/>
          </p:cNvGrpSpPr>
          <p:nvPr/>
        </p:nvGrpSpPr>
        <p:grpSpPr bwMode="auto">
          <a:xfrm>
            <a:off x="6067425" y="1371600"/>
            <a:ext cx="2981325" cy="1066800"/>
            <a:chOff x="3822" y="864"/>
            <a:chExt cx="1878" cy="672"/>
          </a:xfrm>
        </p:grpSpPr>
        <p:sp>
          <p:nvSpPr>
            <p:cNvPr id="542835" name="Line 115"/>
            <p:cNvSpPr>
              <a:spLocks noChangeShapeType="1"/>
            </p:cNvSpPr>
            <p:nvPr/>
          </p:nvSpPr>
          <p:spPr bwMode="auto">
            <a:xfrm>
              <a:off x="3822" y="1073"/>
              <a:ext cx="1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36" name="Rectangle 116"/>
            <p:cNvSpPr>
              <a:spLocks noChangeArrowheads="1"/>
            </p:cNvSpPr>
            <p:nvPr/>
          </p:nvSpPr>
          <p:spPr bwMode="auto">
            <a:xfrm>
              <a:off x="3825" y="864"/>
              <a:ext cx="94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ahoma" pitchFamily="34" charset="0"/>
                </a:rPr>
                <a:t>A </a:t>
              </a:r>
              <a:r>
                <a:rPr lang="en-US" sz="1400" dirty="0">
                  <a:latin typeface="Tahoma" pitchFamily="34" charset="0"/>
                  <a:sym typeface="Math B" pitchFamily="2" charset="2"/>
                </a:rPr>
                <a:t></a:t>
              </a:r>
              <a:r>
                <a:rPr lang="en-US" sz="1400" dirty="0" smtClean="0">
                  <a:latin typeface="Tahoma" pitchFamily="34" charset="0"/>
                </a:rPr>
                <a:t> </a:t>
              </a:r>
              <a:r>
                <a:rPr lang="en-US" sz="1400" dirty="0">
                  <a:latin typeface="Tahoma" pitchFamily="34" charset="0"/>
                </a:rPr>
                <a:t>E1 : </a:t>
              </a:r>
              <a:r>
                <a:rPr lang="en-US" sz="1400" dirty="0" err="1">
                  <a:latin typeface="Tahoma" pitchFamily="34" charset="0"/>
                </a:rPr>
                <a:t>boolean</a:t>
              </a:r>
              <a:endParaRPr lang="en-US" sz="1400" dirty="0">
                <a:latin typeface="Tahoma" pitchFamily="34" charset="0"/>
              </a:endParaRPr>
            </a:p>
          </p:txBody>
        </p:sp>
        <p:sp>
          <p:nvSpPr>
            <p:cNvPr id="542837" name="Rectangle 117"/>
            <p:cNvSpPr>
              <a:spLocks noChangeArrowheads="1"/>
            </p:cNvSpPr>
            <p:nvPr/>
          </p:nvSpPr>
          <p:spPr bwMode="auto">
            <a:xfrm>
              <a:off x="4754" y="864"/>
              <a:ext cx="94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ahoma" pitchFamily="34" charset="0"/>
                </a:rPr>
                <a:t>A </a:t>
              </a:r>
              <a:r>
                <a:rPr lang="en-US" sz="1400" dirty="0">
                  <a:latin typeface="Tahoma" pitchFamily="34" charset="0"/>
                  <a:sym typeface="Math B" pitchFamily="2" charset="2"/>
                </a:rPr>
                <a:t></a:t>
              </a:r>
              <a:r>
                <a:rPr lang="en-US" sz="1400" dirty="0" smtClean="0">
                  <a:latin typeface="Tahoma" pitchFamily="34" charset="0"/>
                </a:rPr>
                <a:t> </a:t>
              </a:r>
              <a:r>
                <a:rPr lang="en-US" sz="1400" dirty="0">
                  <a:latin typeface="Tahoma" pitchFamily="34" charset="0"/>
                </a:rPr>
                <a:t>E2 : </a:t>
              </a:r>
              <a:r>
                <a:rPr lang="en-US" sz="1400" dirty="0" err="1">
                  <a:latin typeface="Tahoma" pitchFamily="34" charset="0"/>
                </a:rPr>
                <a:t>boolean</a:t>
              </a:r>
              <a:endParaRPr lang="en-US" sz="1400" dirty="0">
                <a:latin typeface="Tahoma" pitchFamily="34" charset="0"/>
              </a:endParaRPr>
            </a:p>
          </p:txBody>
        </p:sp>
        <p:sp>
          <p:nvSpPr>
            <p:cNvPr id="542838" name="Rectangle 118"/>
            <p:cNvSpPr>
              <a:spLocks noChangeArrowheads="1"/>
            </p:cNvSpPr>
            <p:nvPr/>
          </p:nvSpPr>
          <p:spPr bwMode="auto">
            <a:xfrm>
              <a:off x="4010" y="1104"/>
              <a:ext cx="129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ahoma" pitchFamily="34" charset="0"/>
                </a:rPr>
                <a:t>A </a:t>
              </a:r>
              <a:r>
                <a:rPr lang="en-US" sz="1400" dirty="0">
                  <a:latin typeface="Tahoma" pitchFamily="34" charset="0"/>
                  <a:sym typeface="Math B" pitchFamily="2" charset="2"/>
                </a:rPr>
                <a:t></a:t>
              </a:r>
              <a:r>
                <a:rPr lang="en-US" sz="1400" dirty="0" smtClean="0">
                  <a:latin typeface="Tahoma" pitchFamily="34" charset="0"/>
                </a:rPr>
                <a:t> </a:t>
              </a:r>
              <a:r>
                <a:rPr lang="en-US" sz="1400" dirty="0">
                  <a:latin typeface="Tahoma" pitchFamily="34" charset="0"/>
                </a:rPr>
                <a:t>E1 </a:t>
              </a:r>
              <a:r>
                <a:rPr lang="en-US" sz="1400" i="1" dirty="0">
                  <a:latin typeface="Tahoma" pitchFamily="34" charset="0"/>
                </a:rPr>
                <a:t>lop</a:t>
              </a:r>
              <a:r>
                <a:rPr lang="en-US" sz="1400" dirty="0">
                  <a:latin typeface="Tahoma" pitchFamily="34" charset="0"/>
                </a:rPr>
                <a:t> E2 : </a:t>
              </a:r>
              <a:r>
                <a:rPr lang="en-US" sz="1400" dirty="0" err="1">
                  <a:latin typeface="Tahoma" pitchFamily="34" charset="0"/>
                </a:rPr>
                <a:t>boolean</a:t>
              </a:r>
              <a:endParaRPr lang="en-US" sz="1400" dirty="0">
                <a:latin typeface="Tahoma" pitchFamily="34" charset="0"/>
              </a:endParaRPr>
            </a:p>
          </p:txBody>
        </p:sp>
        <p:sp>
          <p:nvSpPr>
            <p:cNvPr id="542839" name="Rectangle 119"/>
            <p:cNvSpPr>
              <a:spLocks noChangeArrowheads="1"/>
            </p:cNvSpPr>
            <p:nvPr/>
          </p:nvSpPr>
          <p:spPr bwMode="auto">
            <a:xfrm>
              <a:off x="4224" y="1344"/>
              <a:ext cx="87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 i="1">
                  <a:latin typeface="Tahoma" pitchFamily="34" charset="0"/>
                </a:rPr>
                <a:t>lop </a:t>
              </a:r>
              <a:r>
                <a:rPr lang="en-US" sz="1400" i="1">
                  <a:latin typeface="Tahoma" pitchFamily="34" charset="0"/>
                  <a:sym typeface="Math B" pitchFamily="2" charset="2"/>
                </a:rPr>
                <a:t></a:t>
              </a:r>
              <a:r>
                <a:rPr lang="en-US" sz="1400">
                  <a:latin typeface="Tahoma" pitchFamily="34" charset="0"/>
                </a:rPr>
                <a:t> { &amp;&amp;,|| } </a:t>
              </a:r>
            </a:p>
          </p:txBody>
        </p:sp>
      </p:grpSp>
      <p:grpSp>
        <p:nvGrpSpPr>
          <p:cNvPr id="542847" name="Group 127"/>
          <p:cNvGrpSpPr>
            <a:grpSpLocks/>
          </p:cNvGrpSpPr>
          <p:nvPr/>
        </p:nvGrpSpPr>
        <p:grpSpPr bwMode="auto">
          <a:xfrm>
            <a:off x="6629400" y="2667000"/>
            <a:ext cx="1773238" cy="688975"/>
            <a:chOff x="4176" y="1680"/>
            <a:chExt cx="1117" cy="434"/>
          </a:xfrm>
        </p:grpSpPr>
        <p:sp>
          <p:nvSpPr>
            <p:cNvPr id="542844" name="Line 124"/>
            <p:cNvSpPr>
              <a:spLocks noChangeShapeType="1"/>
            </p:cNvSpPr>
            <p:nvPr/>
          </p:nvSpPr>
          <p:spPr bwMode="auto">
            <a:xfrm>
              <a:off x="4177" y="1889"/>
              <a:ext cx="11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45" name="Rectangle 125"/>
            <p:cNvSpPr>
              <a:spLocks noChangeArrowheads="1"/>
            </p:cNvSpPr>
            <p:nvPr/>
          </p:nvSpPr>
          <p:spPr bwMode="auto">
            <a:xfrm>
              <a:off x="4197" y="1680"/>
              <a:ext cx="94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ahoma" pitchFamily="34" charset="0"/>
                </a:rPr>
                <a:t>A </a:t>
              </a:r>
              <a:r>
                <a:rPr lang="en-US" sz="1400" dirty="0">
                  <a:latin typeface="Tahoma" pitchFamily="34" charset="0"/>
                  <a:sym typeface="Math B" pitchFamily="2" charset="2"/>
                </a:rPr>
                <a:t></a:t>
              </a:r>
              <a:r>
                <a:rPr lang="en-US" sz="1400" dirty="0" smtClean="0">
                  <a:latin typeface="Tahoma" pitchFamily="34" charset="0"/>
                </a:rPr>
                <a:t> </a:t>
              </a:r>
              <a:r>
                <a:rPr lang="en-US" sz="1400" dirty="0">
                  <a:latin typeface="Tahoma" pitchFamily="34" charset="0"/>
                </a:rPr>
                <a:t>E1 : </a:t>
              </a:r>
              <a:r>
                <a:rPr lang="en-US" sz="1400" dirty="0" err="1">
                  <a:latin typeface="Tahoma" pitchFamily="34" charset="0"/>
                </a:rPr>
                <a:t>boolean</a:t>
              </a:r>
              <a:endParaRPr lang="en-US" sz="1400" dirty="0">
                <a:latin typeface="Tahoma" pitchFamily="34" charset="0"/>
              </a:endParaRPr>
            </a:p>
          </p:txBody>
        </p:sp>
        <p:sp>
          <p:nvSpPr>
            <p:cNvPr id="542846" name="Rectangle 126"/>
            <p:cNvSpPr>
              <a:spLocks noChangeArrowheads="1"/>
            </p:cNvSpPr>
            <p:nvPr/>
          </p:nvSpPr>
          <p:spPr bwMode="auto">
            <a:xfrm>
              <a:off x="4176" y="1920"/>
              <a:ext cx="98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ahoma" pitchFamily="34" charset="0"/>
                </a:rPr>
                <a:t>A </a:t>
              </a:r>
              <a:r>
                <a:rPr lang="en-US" sz="1400" dirty="0">
                  <a:latin typeface="Tahoma" pitchFamily="34" charset="0"/>
                  <a:sym typeface="Math B" pitchFamily="2" charset="2"/>
                </a:rPr>
                <a:t></a:t>
              </a:r>
              <a:r>
                <a:rPr lang="en-US" sz="1400" dirty="0" smtClean="0">
                  <a:latin typeface="Tahoma" pitchFamily="34" charset="0"/>
                </a:rPr>
                <a:t> </a:t>
              </a:r>
              <a:r>
                <a:rPr lang="en-US" sz="1400" dirty="0">
                  <a:latin typeface="Tahoma" pitchFamily="34" charset="0"/>
                </a:rPr>
                <a:t>!E1 : </a:t>
              </a:r>
              <a:r>
                <a:rPr lang="en-US" sz="1400" dirty="0" err="1">
                  <a:latin typeface="Tahoma" pitchFamily="34" charset="0"/>
                </a:rPr>
                <a:t>boolean</a:t>
              </a:r>
              <a:endParaRPr lang="en-US" sz="1400" dirty="0"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984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4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2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4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4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428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428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42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2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2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4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42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42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42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4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4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4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42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2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42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4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42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42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4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4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42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42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42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4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20" grpId="0"/>
      <p:bldP spid="542821" grpId="0"/>
      <p:bldP spid="542822" grpId="0"/>
      <p:bldP spid="542823" grpId="0"/>
      <p:bldP spid="542824" grpId="0"/>
      <p:bldP spid="5428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Declarations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1416840"/>
          </a:xfrm>
        </p:spPr>
        <p:txBody>
          <a:bodyPr/>
          <a:lstStyle/>
          <a:p>
            <a:r>
              <a:rPr lang="en-US" dirty="0" smtClean="0"/>
              <a:t>So far, we ignored the fact that types can also be declared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3505200"/>
            <a:ext cx="5595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TYPE </a:t>
            </a:r>
            <a:r>
              <a:rPr lang="en-US" sz="2000" dirty="0" err="1" smtClean="0"/>
              <a:t>Int_Array</a:t>
            </a:r>
            <a:r>
              <a:rPr lang="en-US" sz="2000" dirty="0" smtClean="0"/>
              <a:t> = ARRAY [Integer 1..42] OF Integer;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19863" y="4953000"/>
            <a:ext cx="4138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Var</a:t>
            </a:r>
            <a:r>
              <a:rPr lang="en-US" sz="2000" dirty="0" smtClean="0"/>
              <a:t> a : ARRAY [Integer 1..42] OF Real;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692526" y="3505200"/>
            <a:ext cx="1277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(explicitly)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472273" y="4953000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(anonymously)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394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You are here…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3</a:t>
            </a:fld>
            <a:endParaRPr lang="en-US">
              <a:solidFill>
                <a:srgbClr val="D6ECFF"/>
              </a:solidFill>
            </a:endParaRP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7727493" y="4931242"/>
            <a:ext cx="1067087" cy="954088"/>
            <a:chOff x="4566" y="1503"/>
            <a:chExt cx="964" cy="601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4566" y="1503"/>
              <a:ext cx="964" cy="60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400" dirty="0">
                <a:solidFill>
                  <a:prstClr val="white"/>
                </a:solidFill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prstClr val="white"/>
                  </a:solidFill>
                  <a:latin typeface="Tahoma" pitchFamily="34" charset="0"/>
                </a:rPr>
                <a:t>Executable </a:t>
              </a:r>
            </a:p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prstClr val="white"/>
                  </a:solidFill>
                  <a:latin typeface="Tahoma" pitchFamily="34" charset="0"/>
                </a:rPr>
                <a:t>code</a:t>
              </a: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5070" y="1514"/>
              <a:ext cx="460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prstClr val="white"/>
                  </a:solidFill>
                  <a:latin typeface="Tahoma" pitchFamily="34" charset="0"/>
                </a:rPr>
                <a:t>exe</a:t>
              </a: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152400" y="1761565"/>
            <a:ext cx="990600" cy="1046163"/>
            <a:chOff x="149" y="1503"/>
            <a:chExt cx="877" cy="659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65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400" dirty="0">
                <a:solidFill>
                  <a:prstClr val="white"/>
                </a:solidFill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1600" dirty="0">
                  <a:solidFill>
                    <a:prstClr val="white"/>
                  </a:solidFill>
                  <a:latin typeface="Tahoma" pitchFamily="34" charset="0"/>
                </a:rPr>
                <a:t>Source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 dirty="0">
                  <a:solidFill>
                    <a:prstClr val="white"/>
                  </a:solidFill>
                  <a:latin typeface="Tahoma" pitchFamily="34" charset="0"/>
                </a:rPr>
                <a:t>text 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564" y="1503"/>
              <a:ext cx="458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prstClr val="white"/>
                  </a:solidFill>
                  <a:latin typeface="Tahoma" pitchFamily="34" charset="0"/>
                </a:rPr>
                <a:t>txt</a:t>
              </a:r>
            </a:p>
          </p:txBody>
        </p:sp>
      </p:grpSp>
      <p:cxnSp>
        <p:nvCxnSpPr>
          <p:cNvPr id="11" name="AutoShape 9"/>
          <p:cNvCxnSpPr>
            <a:cxnSpLocks noChangeShapeType="1"/>
            <a:stCxn id="9" idx="3"/>
            <a:endCxn id="25" idx="1"/>
          </p:cNvCxnSpPr>
          <p:nvPr/>
        </p:nvCxnSpPr>
        <p:spPr bwMode="auto">
          <a:xfrm flipV="1">
            <a:off x="1143000" y="2284646"/>
            <a:ext cx="542365" cy="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10"/>
          <p:cNvCxnSpPr>
            <a:cxnSpLocks noChangeShapeType="1"/>
            <a:stCxn id="94" idx="3"/>
            <a:endCxn id="6" idx="1"/>
          </p:cNvCxnSpPr>
          <p:nvPr/>
        </p:nvCxnSpPr>
        <p:spPr bwMode="auto">
          <a:xfrm>
            <a:off x="6925255" y="5404598"/>
            <a:ext cx="802238" cy="36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12"/>
          <p:cNvCxnSpPr>
            <a:cxnSpLocks noChangeShapeType="1"/>
            <a:stCxn id="15" idx="1"/>
            <a:endCxn id="15" idx="1"/>
          </p:cNvCxnSpPr>
          <p:nvPr/>
        </p:nvCxnSpPr>
        <p:spPr bwMode="auto">
          <a:xfrm>
            <a:off x="1349191" y="3835773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349191" y="1602440"/>
            <a:ext cx="6073594" cy="4466665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3296898" y="1922696"/>
            <a:ext cx="762000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6202023" y="1922696"/>
            <a:ext cx="828675" cy="7239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FFFF00"/>
                </a:solidFill>
                <a:latin typeface="Tahoma" pitchFamily="34" charset="0"/>
              </a:rPr>
              <a:t>Sem.</a:t>
            </a:r>
            <a:br>
              <a:rPr lang="en-US" sz="1200" dirty="0" smtClean="0">
                <a:solidFill>
                  <a:srgbClr val="FFFF00"/>
                </a:solidFill>
                <a:latin typeface="Tahoma" pitchFamily="34" charset="0"/>
              </a:rPr>
            </a:br>
            <a:r>
              <a:rPr lang="en-US" sz="1200" dirty="0" smtClean="0">
                <a:solidFill>
                  <a:srgbClr val="FFFF00"/>
                </a:solidFill>
                <a:latin typeface="Tahoma" pitchFamily="34" charset="0"/>
              </a:rPr>
              <a:t>Analysis</a:t>
            </a:r>
            <a:endParaRPr lang="en-US" sz="12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685365" y="1922696"/>
            <a:ext cx="762000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Process text input</a:t>
            </a:r>
            <a:endParaRPr lang="en-US" sz="1200" dirty="0">
              <a:latin typeface="Tahoma" pitchFamily="34" charset="0"/>
            </a:endParaRPr>
          </a:p>
        </p:txBody>
      </p:sp>
      <p:cxnSp>
        <p:nvCxnSpPr>
          <p:cNvPr id="26" name="AutoShape 9"/>
          <p:cNvCxnSpPr>
            <a:cxnSpLocks noChangeShapeType="1"/>
            <a:stCxn id="25" idx="3"/>
            <a:endCxn id="16" idx="1"/>
          </p:cNvCxnSpPr>
          <p:nvPr/>
        </p:nvCxnSpPr>
        <p:spPr bwMode="auto">
          <a:xfrm>
            <a:off x="2447365" y="2284646"/>
            <a:ext cx="84953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2382498" y="1991669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characters</a:t>
            </a:r>
            <a:endParaRPr lang="en-US" sz="1400" dirty="0"/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4744698" y="1922696"/>
            <a:ext cx="762000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prstClr val="white"/>
                </a:solidFill>
                <a:latin typeface="Tahoma" pitchFamily="34" charset="0"/>
              </a:rPr>
              <a:t>Syntax</a:t>
            </a:r>
            <a:r>
              <a:rPr lang="en-US" sz="1200" dirty="0">
                <a:solidFill>
                  <a:prstClr val="white"/>
                </a:solidFill>
                <a:latin typeface="Tahoma" pitchFamily="34" charset="0"/>
              </a:rPr>
              <a:t/>
            </a:r>
            <a:br>
              <a:rPr lang="en-US" sz="1200" dirty="0">
                <a:solidFill>
                  <a:prstClr val="white"/>
                </a:solidFill>
                <a:latin typeface="Tahoma" pitchFamily="34" charset="0"/>
              </a:rPr>
            </a:br>
            <a:r>
              <a:rPr lang="en-US" sz="1200" dirty="0">
                <a:solidFill>
                  <a:prstClr val="white"/>
                </a:solidFill>
                <a:latin typeface="Tahoma" pitchFamily="34" charset="0"/>
              </a:rPr>
              <a:t>Analysis</a:t>
            </a:r>
          </a:p>
        </p:txBody>
      </p:sp>
      <p:cxnSp>
        <p:nvCxnSpPr>
          <p:cNvPr id="33" name="AutoShape 9"/>
          <p:cNvCxnSpPr>
            <a:cxnSpLocks noChangeShapeType="1"/>
            <a:stCxn id="16" idx="3"/>
            <a:endCxn id="32" idx="1"/>
          </p:cNvCxnSpPr>
          <p:nvPr/>
        </p:nvCxnSpPr>
        <p:spPr bwMode="auto">
          <a:xfrm>
            <a:off x="4058898" y="2284646"/>
            <a:ext cx="685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4067863" y="1989428"/>
            <a:ext cx="684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tokens</a:t>
            </a:r>
            <a:endParaRPr lang="en-US" sz="1400" dirty="0"/>
          </a:p>
        </p:txBody>
      </p:sp>
      <p:cxnSp>
        <p:nvCxnSpPr>
          <p:cNvPr id="44" name="AutoShape 9"/>
          <p:cNvCxnSpPr>
            <a:cxnSpLocks noChangeShapeType="1"/>
            <a:stCxn id="32" idx="3"/>
            <a:endCxn id="18" idx="1"/>
          </p:cNvCxnSpPr>
          <p:nvPr/>
        </p:nvCxnSpPr>
        <p:spPr bwMode="auto">
          <a:xfrm>
            <a:off x="5506698" y="2284646"/>
            <a:ext cx="695325" cy="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5619046" y="1994646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AST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61" name="Text Box 25"/>
          <p:cNvSpPr txBox="1">
            <a:spLocks noChangeArrowheads="1"/>
          </p:cNvSpPr>
          <p:nvPr/>
        </p:nvSpPr>
        <p:spPr bwMode="auto">
          <a:xfrm>
            <a:off x="2196360" y="3440206"/>
            <a:ext cx="112059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prstClr val="white"/>
                </a:solidFill>
                <a:latin typeface="Tahoma" pitchFamily="34" charset="0"/>
              </a:rPr>
              <a:t>Intermediate code generation</a:t>
            </a:r>
            <a:endParaRPr lang="en-US" sz="1200" dirty="0">
              <a:solidFill>
                <a:prstClr val="white"/>
              </a:solidFill>
              <a:latin typeface="Tahoma" pitchFamily="34" charset="0"/>
            </a:endParaRPr>
          </a:p>
        </p:txBody>
      </p:sp>
      <p:cxnSp>
        <p:nvCxnSpPr>
          <p:cNvPr id="63" name="Curved Connector 62"/>
          <p:cNvCxnSpPr>
            <a:stCxn id="18" idx="3"/>
            <a:endCxn id="61" idx="1"/>
          </p:cNvCxnSpPr>
          <p:nvPr/>
        </p:nvCxnSpPr>
        <p:spPr>
          <a:xfrm flipH="1">
            <a:off x="2196360" y="2284646"/>
            <a:ext cx="4834338" cy="1517510"/>
          </a:xfrm>
          <a:prstGeom prst="curvedConnector5">
            <a:avLst>
              <a:gd name="adj1" fmla="val -4729"/>
              <a:gd name="adj2" fmla="val 50000"/>
              <a:gd name="adj3" fmla="val 104729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872760" y="2741727"/>
            <a:ext cx="1322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Annotated AST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68" name="Text Box 25"/>
          <p:cNvSpPr txBox="1">
            <a:spLocks noChangeArrowheads="1"/>
          </p:cNvSpPr>
          <p:nvPr/>
        </p:nvSpPr>
        <p:spPr bwMode="auto">
          <a:xfrm>
            <a:off x="3926555" y="3437966"/>
            <a:ext cx="112059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prstClr val="white"/>
                </a:solidFill>
                <a:latin typeface="Tahoma" pitchFamily="34" charset="0"/>
              </a:rPr>
              <a:t>Intermediate code optimization</a:t>
            </a:r>
            <a:endParaRPr lang="en-US" sz="1200" dirty="0">
              <a:solidFill>
                <a:prstClr val="white"/>
              </a:solidFill>
              <a:latin typeface="Tahoma" pitchFamily="34" charset="0"/>
            </a:endParaRPr>
          </a:p>
        </p:txBody>
      </p:sp>
      <p:cxnSp>
        <p:nvCxnSpPr>
          <p:cNvPr id="69" name="AutoShape 9"/>
          <p:cNvCxnSpPr>
            <a:cxnSpLocks noChangeShapeType="1"/>
            <a:stCxn id="61" idx="3"/>
            <a:endCxn id="68" idx="1"/>
          </p:cNvCxnSpPr>
          <p:nvPr/>
        </p:nvCxnSpPr>
        <p:spPr bwMode="auto">
          <a:xfrm flipV="1">
            <a:off x="3316955" y="3799916"/>
            <a:ext cx="609600" cy="224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TextBox 69"/>
          <p:cNvSpPr txBox="1"/>
          <p:nvPr/>
        </p:nvSpPr>
        <p:spPr>
          <a:xfrm>
            <a:off x="3469355" y="3508947"/>
            <a:ext cx="3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IR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74" name="Text Box 25"/>
          <p:cNvSpPr txBox="1">
            <a:spLocks noChangeArrowheads="1"/>
          </p:cNvSpPr>
          <p:nvPr/>
        </p:nvSpPr>
        <p:spPr bwMode="auto">
          <a:xfrm>
            <a:off x="5549160" y="3435725"/>
            <a:ext cx="112059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prstClr val="white"/>
                </a:solidFill>
                <a:latin typeface="Tahoma" pitchFamily="34" charset="0"/>
              </a:rPr>
              <a:t>Code</a:t>
            </a:r>
            <a:br>
              <a:rPr lang="en-US" sz="1200" dirty="0" smtClean="0">
                <a:solidFill>
                  <a:prstClr val="white"/>
                </a:solidFill>
                <a:latin typeface="Tahoma" pitchFamily="34" charset="0"/>
              </a:rPr>
            </a:br>
            <a:r>
              <a:rPr lang="en-US" sz="1200" dirty="0" smtClean="0">
                <a:solidFill>
                  <a:prstClr val="white"/>
                </a:solidFill>
                <a:latin typeface="Tahoma" pitchFamily="34" charset="0"/>
              </a:rPr>
              <a:t>generation</a:t>
            </a:r>
          </a:p>
        </p:txBody>
      </p:sp>
      <p:cxnSp>
        <p:nvCxnSpPr>
          <p:cNvPr id="75" name="AutoShape 9"/>
          <p:cNvCxnSpPr>
            <a:cxnSpLocks noChangeShapeType="1"/>
            <a:stCxn id="68" idx="3"/>
            <a:endCxn id="74" idx="1"/>
          </p:cNvCxnSpPr>
          <p:nvPr/>
        </p:nvCxnSpPr>
        <p:spPr bwMode="auto">
          <a:xfrm flipV="1">
            <a:off x="5047150" y="3797675"/>
            <a:ext cx="502010" cy="224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TextBox 75"/>
          <p:cNvSpPr txBox="1"/>
          <p:nvPr/>
        </p:nvSpPr>
        <p:spPr>
          <a:xfrm>
            <a:off x="5114380" y="3508947"/>
            <a:ext cx="3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IR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81" name="Text Box 25"/>
          <p:cNvSpPr txBox="1">
            <a:spLocks noChangeArrowheads="1"/>
          </p:cNvSpPr>
          <p:nvPr/>
        </p:nvSpPr>
        <p:spPr bwMode="auto">
          <a:xfrm>
            <a:off x="2176303" y="5042648"/>
            <a:ext cx="112059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prstClr val="white"/>
                </a:solidFill>
                <a:latin typeface="Tahoma" pitchFamily="34" charset="0"/>
              </a:rPr>
              <a:t>Target code optimization</a:t>
            </a:r>
            <a:endParaRPr lang="en-US" sz="1200" dirty="0">
              <a:solidFill>
                <a:prstClr val="white"/>
              </a:solidFill>
              <a:latin typeface="Tahoma" pitchFamily="34" charset="0"/>
            </a:endParaRPr>
          </a:p>
        </p:txBody>
      </p:sp>
      <p:cxnSp>
        <p:nvCxnSpPr>
          <p:cNvPr id="82" name="Curved Connector 81"/>
          <p:cNvCxnSpPr>
            <a:stCxn id="74" idx="3"/>
            <a:endCxn id="81" idx="1"/>
          </p:cNvCxnSpPr>
          <p:nvPr/>
        </p:nvCxnSpPr>
        <p:spPr>
          <a:xfrm flipH="1">
            <a:off x="2176303" y="3797675"/>
            <a:ext cx="4493452" cy="1606923"/>
          </a:xfrm>
          <a:prstGeom prst="curvedConnector5">
            <a:avLst>
              <a:gd name="adj1" fmla="val -5087"/>
              <a:gd name="adj2" fmla="val 50000"/>
              <a:gd name="adj3" fmla="val 105087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720360" y="4304564"/>
            <a:ext cx="1782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Symbolic Instructions</a:t>
            </a:r>
            <a:endParaRPr lang="en-US" sz="1400" dirty="0">
              <a:solidFill>
                <a:prstClr val="white"/>
              </a:solidFill>
            </a:endParaRPr>
          </a:p>
        </p:txBody>
      </p:sp>
      <p:cxnSp>
        <p:nvCxnSpPr>
          <p:cNvPr id="88" name="AutoShape 9"/>
          <p:cNvCxnSpPr>
            <a:cxnSpLocks noChangeShapeType="1"/>
            <a:stCxn id="81" idx="3"/>
            <a:endCxn id="93" idx="1"/>
          </p:cNvCxnSpPr>
          <p:nvPr/>
        </p:nvCxnSpPr>
        <p:spPr bwMode="auto">
          <a:xfrm>
            <a:off x="3296898" y="5404598"/>
            <a:ext cx="67896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TextBox 88"/>
          <p:cNvSpPr txBox="1"/>
          <p:nvPr/>
        </p:nvSpPr>
        <p:spPr>
          <a:xfrm>
            <a:off x="3469355" y="5078506"/>
            <a:ext cx="32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SI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93" name="Text Box 25"/>
          <p:cNvSpPr txBox="1">
            <a:spLocks noChangeArrowheads="1"/>
          </p:cNvSpPr>
          <p:nvPr/>
        </p:nvSpPr>
        <p:spPr bwMode="auto">
          <a:xfrm>
            <a:off x="3975860" y="5042648"/>
            <a:ext cx="112059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prstClr val="white"/>
                </a:solidFill>
                <a:latin typeface="Tahoma" pitchFamily="34" charset="0"/>
              </a:rPr>
              <a:t>Machine code generation</a:t>
            </a:r>
            <a:endParaRPr lang="en-US" sz="1200" dirty="0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94" name="Text Box 25"/>
          <p:cNvSpPr txBox="1">
            <a:spLocks noChangeArrowheads="1"/>
          </p:cNvSpPr>
          <p:nvPr/>
        </p:nvSpPr>
        <p:spPr bwMode="auto">
          <a:xfrm>
            <a:off x="5804660" y="5042648"/>
            <a:ext cx="112059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prstClr val="white"/>
                </a:solidFill>
                <a:latin typeface="Tahoma" pitchFamily="34" charset="0"/>
              </a:rPr>
              <a:t>Write executable output</a:t>
            </a:r>
            <a:endParaRPr lang="en-US" sz="1200" dirty="0">
              <a:solidFill>
                <a:prstClr val="white"/>
              </a:solidFill>
              <a:latin typeface="Tahoma" pitchFamily="34" charset="0"/>
            </a:endParaRPr>
          </a:p>
        </p:txBody>
      </p:sp>
      <p:cxnSp>
        <p:nvCxnSpPr>
          <p:cNvPr id="99" name="AutoShape 9"/>
          <p:cNvCxnSpPr>
            <a:cxnSpLocks noChangeShapeType="1"/>
            <a:stCxn id="93" idx="3"/>
            <a:endCxn id="94" idx="1"/>
          </p:cNvCxnSpPr>
          <p:nvPr/>
        </p:nvCxnSpPr>
        <p:spPr bwMode="auto">
          <a:xfrm>
            <a:off x="5096455" y="5404598"/>
            <a:ext cx="70820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0" name="TextBox 99"/>
          <p:cNvSpPr txBox="1"/>
          <p:nvPr/>
        </p:nvSpPr>
        <p:spPr>
          <a:xfrm>
            <a:off x="5275234" y="5078506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MI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2342" y="3200400"/>
            <a:ext cx="5977183" cy="268493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prstClr val="white"/>
                </a:solidFill>
              </a:rPr>
              <a:t>Back End</a:t>
            </a:r>
            <a:endParaRPr lang="en-US" sz="8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75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57160" y="1992868"/>
            <a:ext cx="4926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Var</a:t>
            </a:r>
            <a:r>
              <a:rPr lang="en-US" sz="2400" dirty="0" smtClean="0"/>
              <a:t> a : ARRAY [Integer 1..42] OF Real;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4154269"/>
            <a:ext cx="7659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TYPE #type01_in_line_73 = ARRAY </a:t>
            </a:r>
            <a:r>
              <a:rPr lang="en-US" sz="2400" dirty="0"/>
              <a:t>[Integer 1..42] OF Real</a:t>
            </a:r>
            <a:r>
              <a:rPr lang="en-US" sz="2400" dirty="0" smtClean="0"/>
              <a:t>; </a:t>
            </a:r>
          </a:p>
          <a:p>
            <a:r>
              <a:rPr lang="en-US" sz="2400" dirty="0" err="1" smtClean="0"/>
              <a:t>Var</a:t>
            </a:r>
            <a:r>
              <a:rPr lang="en-US" sz="2400" dirty="0" smtClean="0"/>
              <a:t> a : </a:t>
            </a:r>
            <a:r>
              <a:rPr lang="en-US" sz="2400" dirty="0"/>
              <a:t>#</a:t>
            </a:r>
            <a:r>
              <a:rPr lang="en-US" sz="2400" dirty="0" smtClean="0"/>
              <a:t>type01_in_line_73;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0" y="6644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mtClean="0"/>
              <a:t>Type Declarations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4515566" y="3124200"/>
            <a:ext cx="609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8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References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4876800"/>
            <a:ext cx="77724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Forward references must be resolved </a:t>
            </a:r>
          </a:p>
          <a:p>
            <a:pPr lvl="1"/>
            <a:r>
              <a:rPr lang="en-US" dirty="0" smtClean="0"/>
              <a:t>A forward references added to the symbol table as forward reference, and later updated when type declaration is met</a:t>
            </a:r>
          </a:p>
          <a:p>
            <a:pPr lvl="1"/>
            <a:r>
              <a:rPr lang="en-US" dirty="0" smtClean="0"/>
              <a:t>At the end of scope, must check that all forward references have been resolved</a:t>
            </a:r>
          </a:p>
          <a:p>
            <a:pPr lvl="1"/>
            <a:r>
              <a:rPr lang="en-US" dirty="0" smtClean="0"/>
              <a:t>Check must be added for circularity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1981200"/>
            <a:ext cx="615777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TYPE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Ptr_List_Entry</a:t>
            </a:r>
            <a:r>
              <a:rPr lang="en-US" sz="2400" dirty="0" smtClean="0"/>
              <a:t> = POINTER TO </a:t>
            </a:r>
            <a:r>
              <a:rPr lang="en-US" sz="2400" dirty="0" err="1" smtClean="0">
                <a:solidFill>
                  <a:srgbClr val="FFFF00"/>
                </a:solidFill>
              </a:rPr>
              <a:t>List_Entry</a:t>
            </a:r>
            <a:r>
              <a:rPr lang="en-US" sz="2400" dirty="0" smtClean="0"/>
              <a:t>;</a:t>
            </a:r>
          </a:p>
          <a:p>
            <a:r>
              <a:rPr lang="en-US" sz="2400" dirty="0" smtClean="0"/>
              <a:t>TYPE </a:t>
            </a:r>
            <a:r>
              <a:rPr lang="en-US" sz="2400" dirty="0" err="1" smtClean="0">
                <a:solidFill>
                  <a:srgbClr val="FFFF00"/>
                </a:solidFill>
              </a:rPr>
              <a:t>List_Entry</a:t>
            </a:r>
            <a:r>
              <a:rPr lang="en-US" sz="2400" dirty="0" smtClean="0"/>
              <a:t> =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RECORD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Element : Integer;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Next :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Ptr_List_Entry</a:t>
            </a:r>
            <a:r>
              <a:rPr lang="en-US" sz="2400" dirty="0" smtClean="0"/>
              <a:t>;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END RECORD;</a:t>
            </a:r>
          </a:p>
        </p:txBody>
      </p:sp>
    </p:spTree>
    <p:extLst>
      <p:ext uri="{BB962C8B-B14F-4D97-AF65-F5344CB8AC3E}">
        <p14:creationId xmlns:p14="http://schemas.microsoft.com/office/powerpoint/2010/main" val="171911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types in a compilation unit are collected in a type table</a:t>
            </a:r>
          </a:p>
          <a:p>
            <a:endParaRPr lang="en-US" dirty="0" smtClean="0"/>
          </a:p>
          <a:p>
            <a:r>
              <a:rPr lang="en-US" dirty="0" smtClean="0"/>
              <a:t>For each type, its table entry contains:</a:t>
            </a:r>
          </a:p>
          <a:p>
            <a:pPr lvl="1"/>
            <a:r>
              <a:rPr lang="en-US" dirty="0" smtClean="0"/>
              <a:t>Type constructor: basic, record, array, pointer,…</a:t>
            </a:r>
          </a:p>
          <a:p>
            <a:pPr lvl="1"/>
            <a:r>
              <a:rPr lang="en-US" dirty="0" smtClean="0"/>
              <a:t>Size and alignment requirements </a:t>
            </a:r>
          </a:p>
          <a:p>
            <a:pPr lvl="2"/>
            <a:r>
              <a:rPr lang="en-US" dirty="0" smtClean="0"/>
              <a:t>to be used later in code generation</a:t>
            </a:r>
          </a:p>
          <a:p>
            <a:pPr lvl="1"/>
            <a:r>
              <a:rPr lang="en-US" dirty="0" smtClean="0"/>
              <a:t>Types of components (if applicable)</a:t>
            </a:r>
          </a:p>
          <a:p>
            <a:pPr lvl="2"/>
            <a:r>
              <a:rPr lang="en-US" dirty="0" smtClean="0"/>
              <a:t>e.g., types of record fields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9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Type Equivalence: Name Equivalence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3200400"/>
            <a:ext cx="4000500" cy="564360"/>
          </a:xfrm>
        </p:spPr>
        <p:txBody>
          <a:bodyPr>
            <a:normAutofit fontScale="92500"/>
          </a:bodyPr>
          <a:lstStyle/>
          <a:p>
            <a:pPr marL="68580" indent="0" algn="ctr">
              <a:buNone/>
            </a:pPr>
            <a:r>
              <a:rPr lang="en-US" sz="2400" dirty="0" smtClean="0"/>
              <a:t>t1 not (name) equivalence to t2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0600" y="1600200"/>
            <a:ext cx="8001000" cy="1524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Type t1 = ARRAY[Integer] OF Integer;</a:t>
            </a:r>
          </a:p>
          <a:p>
            <a:r>
              <a:rPr lang="en-US" sz="2800" dirty="0"/>
              <a:t>Type t2 = ARRAY[Integer] OF Integer;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6600" y="5823834"/>
            <a:ext cx="251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t3 </a:t>
            </a:r>
            <a:r>
              <a:rPr lang="en-US" sz="2400" dirty="0"/>
              <a:t>equivalent to </a:t>
            </a:r>
            <a:r>
              <a:rPr lang="en-US" sz="2400" dirty="0" smtClean="0"/>
              <a:t>t4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838200" y="4267200"/>
            <a:ext cx="8001000" cy="1524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Type t3 = ARRAY[Integer] OF Integer;</a:t>
            </a:r>
          </a:p>
          <a:p>
            <a:r>
              <a:rPr lang="en-US" sz="2800" dirty="0"/>
              <a:t>Type t4 = t3</a:t>
            </a:r>
          </a:p>
        </p:txBody>
      </p:sp>
    </p:spTree>
    <p:extLst>
      <p:ext uri="{BB962C8B-B14F-4D97-AF65-F5344CB8AC3E}">
        <p14:creationId xmlns:p14="http://schemas.microsoft.com/office/powerpoint/2010/main" val="95273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6141240"/>
            <a:ext cx="5486400" cy="48816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2000" dirty="0" smtClean="0"/>
              <a:t>t5, t6, t7 are all (structurally) equivalent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en-US" sz="2800" dirty="0" smtClean="0"/>
              <a:t>Type Equivalence: Structural Equivalence</a:t>
            </a:r>
            <a:endParaRPr lang="en-US" sz="2800" dirty="0"/>
          </a:p>
        </p:txBody>
      </p:sp>
      <p:sp>
        <p:nvSpPr>
          <p:cNvPr id="2" name="Rounded Rectangle 1"/>
          <p:cNvSpPr/>
          <p:nvPr/>
        </p:nvSpPr>
        <p:spPr>
          <a:xfrm>
            <a:off x="1066800" y="1371600"/>
            <a:ext cx="7086600" cy="480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Type t5 = RECORD c: Integer; p: POINTER TO t5; END RECORD;</a:t>
            </a:r>
          </a:p>
          <a:p>
            <a:r>
              <a:rPr lang="en-US" sz="2000" dirty="0"/>
              <a:t>Type t6 = RECORD c: Integer; p: POINTER TO t6; END RECORD;</a:t>
            </a:r>
          </a:p>
          <a:p>
            <a:r>
              <a:rPr lang="en-US" sz="2000" dirty="0"/>
              <a:t>Type t7 = </a:t>
            </a:r>
            <a:br>
              <a:rPr lang="en-US" sz="2000" dirty="0"/>
            </a:br>
            <a:r>
              <a:rPr lang="en-US" sz="2000" dirty="0"/>
              <a:t>   RECORD</a:t>
            </a:r>
            <a:br>
              <a:rPr lang="en-US" sz="2000" dirty="0"/>
            </a:br>
            <a:r>
              <a:rPr lang="en-US" sz="2000" dirty="0"/>
              <a:t>      c: Integer;</a:t>
            </a:r>
            <a:br>
              <a:rPr lang="en-US" sz="2000" dirty="0"/>
            </a:br>
            <a:r>
              <a:rPr lang="en-US" sz="2000" dirty="0"/>
              <a:t>      p: POINTER TO </a:t>
            </a:r>
            <a:br>
              <a:rPr lang="en-US" sz="2000" dirty="0"/>
            </a:br>
            <a:r>
              <a:rPr lang="en-US" sz="2000" dirty="0"/>
              <a:t>         RECORD </a:t>
            </a:r>
            <a:br>
              <a:rPr lang="en-US" sz="2000" dirty="0"/>
            </a:br>
            <a:r>
              <a:rPr lang="en-US" sz="2000" dirty="0"/>
              <a:t>             c: Integer;</a:t>
            </a:r>
            <a:br>
              <a:rPr lang="en-US" sz="2000" dirty="0"/>
            </a:br>
            <a:r>
              <a:rPr lang="en-US" sz="2000" dirty="0"/>
              <a:t>             p: POINTER to t5;</a:t>
            </a:r>
            <a:br>
              <a:rPr lang="en-US" sz="2000" dirty="0"/>
            </a:br>
            <a:r>
              <a:rPr lang="en-US" sz="2000" dirty="0"/>
              <a:t>          END RECORD;</a:t>
            </a:r>
            <a:br>
              <a:rPr lang="en-US" sz="2000" dirty="0"/>
            </a:br>
            <a:r>
              <a:rPr lang="en-US" sz="2000" dirty="0"/>
              <a:t>END RECORD;</a:t>
            </a:r>
          </a:p>
        </p:txBody>
      </p:sp>
    </p:spTree>
    <p:extLst>
      <p:ext uri="{BB962C8B-B14F-4D97-AF65-F5344CB8AC3E}">
        <p14:creationId xmlns:p14="http://schemas.microsoft.com/office/powerpoint/2010/main" val="193907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2255040"/>
          </a:xfrm>
        </p:spPr>
        <p:txBody>
          <a:bodyPr/>
          <a:lstStyle/>
          <a:p>
            <a:r>
              <a:rPr lang="en-US" dirty="0" smtClean="0"/>
              <a:t>Almost all modern languages use name equivalence</a:t>
            </a:r>
          </a:p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Coercions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1797840"/>
          </a:xfrm>
        </p:spPr>
        <p:txBody>
          <a:bodyPr/>
          <a:lstStyle/>
          <a:p>
            <a:r>
              <a:rPr lang="en-US" dirty="0" smtClean="0"/>
              <a:t>If we expect a value of type T1 at some point in the program, and find a value of type T2, is that acceptable?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7800" y="3886200"/>
            <a:ext cx="36215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float x = 3.141;</a:t>
            </a:r>
          </a:p>
          <a:p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y = x;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69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l-values and </a:t>
            </a:r>
            <a:r>
              <a:rPr lang="en-US" dirty="0" err="1" smtClean="0"/>
              <a:t>r-values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43200"/>
            <a:ext cx="7772400" cy="36123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</a:t>
            </a:r>
            <a:r>
              <a:rPr lang="en-US" dirty="0" err="1" smtClean="0"/>
              <a:t>dst</a:t>
            </a:r>
            <a:r>
              <a:rPr lang="en-US" dirty="0" smtClean="0"/>
              <a:t>? What is </a:t>
            </a:r>
            <a:r>
              <a:rPr lang="en-US" dirty="0" err="1" smtClean="0"/>
              <a:t>src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dst</a:t>
            </a:r>
            <a:r>
              <a:rPr lang="en-US" dirty="0" smtClean="0"/>
              <a:t> is a memory location where the value should be stored</a:t>
            </a:r>
          </a:p>
          <a:p>
            <a:pPr lvl="1"/>
            <a:r>
              <a:rPr lang="en-US" dirty="0" err="1" smtClean="0"/>
              <a:t>src</a:t>
            </a:r>
            <a:r>
              <a:rPr lang="en-US" dirty="0" smtClean="0"/>
              <a:t> is a value</a:t>
            </a:r>
          </a:p>
          <a:p>
            <a:r>
              <a:rPr lang="en-US" dirty="0" smtClean="0"/>
              <a:t>“location” on the left of the assignment called an l-value</a:t>
            </a:r>
          </a:p>
          <a:p>
            <a:r>
              <a:rPr lang="en-US" dirty="0" smtClean="0"/>
              <a:t>“value” on the right of the assignment is called an </a:t>
            </a:r>
            <a:r>
              <a:rPr lang="en-US" dirty="0" err="1" smtClean="0"/>
              <a:t>r-value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0" y="1722459"/>
            <a:ext cx="2653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dst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 := 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src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33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l-values and </a:t>
            </a:r>
            <a:r>
              <a:rPr lang="en-US" sz="3600" dirty="0" err="1" smtClean="0"/>
              <a:t>r-values</a:t>
            </a:r>
            <a:r>
              <a:rPr lang="en-US" sz="3600" dirty="0" smtClean="0"/>
              <a:t> (example)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0" y="1722459"/>
            <a:ext cx="2406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x:= y + 1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3581400"/>
            <a:ext cx="1219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81256" y="362533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0x42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4800600"/>
            <a:ext cx="1219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81256" y="484453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0x47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362533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484453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2170950" y="4100774"/>
            <a:ext cx="510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762000" y="2895600"/>
            <a:ext cx="2971800" cy="2971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5400000">
            <a:off x="2170950" y="3000890"/>
            <a:ext cx="510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 rot="5400000">
            <a:off x="2170950" y="5263139"/>
            <a:ext cx="510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5791200" y="3581400"/>
            <a:ext cx="1219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96056" y="362533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0x42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91200" y="4800600"/>
            <a:ext cx="1219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096056" y="484453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0x47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2800" y="362533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162800" y="484453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3" name="TextBox 22"/>
          <p:cNvSpPr txBox="1"/>
          <p:nvPr/>
        </p:nvSpPr>
        <p:spPr>
          <a:xfrm rot="5400000">
            <a:off x="6285750" y="4100774"/>
            <a:ext cx="510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24" name="Rounded Rectangle 23"/>
          <p:cNvSpPr/>
          <p:nvPr/>
        </p:nvSpPr>
        <p:spPr>
          <a:xfrm>
            <a:off x="4876800" y="2895600"/>
            <a:ext cx="2971800" cy="2971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5400000">
            <a:off x="6285750" y="3000890"/>
            <a:ext cx="510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 rot="5400000">
            <a:off x="6285750" y="5263139"/>
            <a:ext cx="510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27" name="Right Arrow 26"/>
          <p:cNvSpPr/>
          <p:nvPr/>
        </p:nvSpPr>
        <p:spPr>
          <a:xfrm>
            <a:off x="3967689" y="4038600"/>
            <a:ext cx="685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5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l-values and </a:t>
            </a:r>
            <a:r>
              <a:rPr lang="en-US" sz="3600" dirty="0" err="1" smtClean="0"/>
              <a:t>r-values</a:t>
            </a:r>
            <a:r>
              <a:rPr lang="en-US" sz="3600" dirty="0" smtClean="0"/>
              <a:t> (example)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0" y="2133600"/>
            <a:ext cx="2406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 := A[1]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1073" y="3733800"/>
            <a:ext cx="3147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 := A[A[1]]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99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30936"/>
          </a:xfrm>
        </p:spPr>
        <p:txBody>
          <a:bodyPr/>
          <a:lstStyle/>
          <a:p>
            <a:r>
              <a:rPr lang="en-US" dirty="0" smtClean="0"/>
              <a:t>What we want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3858173" y="2057400"/>
            <a:ext cx="20447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dirty="0">
                <a:latin typeface="Tahoma" pitchFamily="34" charset="0"/>
              </a:rPr>
              <a:t>Lexical </a:t>
            </a:r>
            <a:r>
              <a:rPr lang="en-US" sz="1400" dirty="0" smtClean="0">
                <a:latin typeface="Tahoma" pitchFamily="34" charset="0"/>
              </a:rPr>
              <a:t>analyzer</a:t>
            </a:r>
            <a:endParaRPr lang="en-US" sz="1400" dirty="0">
              <a:latin typeface="Tahoma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616042" y="1143000"/>
            <a:ext cx="252896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 dirty="0" smtClean="0">
                <a:latin typeface="Tahoma" pitchFamily="34" charset="0"/>
              </a:rPr>
              <a:t>Potato </a:t>
            </a:r>
            <a:r>
              <a:rPr lang="en-US" sz="1400" dirty="0" err="1" smtClean="0">
                <a:latin typeface="Tahoma" pitchFamily="34" charset="0"/>
              </a:rPr>
              <a:t>potato</a:t>
            </a:r>
            <a:r>
              <a:rPr lang="en-US" sz="1400" dirty="0" smtClean="0">
                <a:latin typeface="Tahoma" pitchFamily="34" charset="0"/>
              </a:rPr>
              <a:t>;</a:t>
            </a:r>
          </a:p>
          <a:p>
            <a:pPr algn="l"/>
            <a:r>
              <a:rPr lang="en-US" sz="1400" dirty="0" smtClean="0">
                <a:latin typeface="Tahoma" pitchFamily="34" charset="0"/>
              </a:rPr>
              <a:t>Carrot </a:t>
            </a:r>
            <a:r>
              <a:rPr lang="en-US" sz="1400" dirty="0" err="1" smtClean="0">
                <a:latin typeface="Tahoma" pitchFamily="34" charset="0"/>
              </a:rPr>
              <a:t>carrot</a:t>
            </a:r>
            <a:r>
              <a:rPr lang="en-US" sz="1400" dirty="0">
                <a:latin typeface="Tahoma" pitchFamily="34" charset="0"/>
              </a:rPr>
              <a:t>;</a:t>
            </a:r>
            <a:r>
              <a:rPr lang="en-US" sz="1400" dirty="0" smtClean="0">
                <a:latin typeface="Tahoma" pitchFamily="34" charset="0"/>
              </a:rPr>
              <a:t/>
            </a:r>
            <a:br>
              <a:rPr lang="en-US" sz="1400" dirty="0" smtClean="0">
                <a:latin typeface="Tahoma" pitchFamily="34" charset="0"/>
              </a:rPr>
            </a:br>
            <a:r>
              <a:rPr lang="en-US" sz="1400" dirty="0" smtClean="0">
                <a:latin typeface="Tahoma" pitchFamily="34" charset="0"/>
              </a:rPr>
              <a:t>x = tomato + potato </a:t>
            </a:r>
            <a:r>
              <a:rPr lang="en-US" sz="1400" dirty="0">
                <a:latin typeface="Tahoma" pitchFamily="34" charset="0"/>
              </a:rPr>
              <a:t>+ </a:t>
            </a:r>
            <a:r>
              <a:rPr lang="en-US" sz="1400" dirty="0" smtClean="0">
                <a:latin typeface="Tahoma" pitchFamily="34" charset="0"/>
              </a:rPr>
              <a:t>carrot</a:t>
            </a:r>
            <a:endParaRPr lang="en-US" sz="1400" dirty="0">
              <a:latin typeface="Tahoma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667000" y="2667000"/>
            <a:ext cx="442704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dirty="0" smtClean="0">
                <a:latin typeface="Tahoma" pitchFamily="34" charset="0"/>
              </a:rPr>
              <a:t>&lt;</a:t>
            </a:r>
            <a:r>
              <a:rPr lang="en-US" sz="1200" dirty="0" err="1" smtClean="0">
                <a:latin typeface="Tahoma" pitchFamily="34" charset="0"/>
              </a:rPr>
              <a:t>id,tomato</a:t>
            </a:r>
            <a:r>
              <a:rPr lang="en-US" sz="1200" dirty="0" smtClean="0">
                <a:latin typeface="Tahoma" pitchFamily="34" charset="0"/>
              </a:rPr>
              <a:t>&gt;,&lt;</a:t>
            </a:r>
            <a:r>
              <a:rPr lang="en-US" sz="1200" b="1" dirty="0" smtClean="0">
                <a:latin typeface="Tahoma" pitchFamily="34" charset="0"/>
              </a:rPr>
              <a:t>PLUS</a:t>
            </a:r>
            <a:r>
              <a:rPr lang="en-US" sz="1200" dirty="0" smtClean="0">
                <a:latin typeface="Tahoma" pitchFamily="34" charset="0"/>
              </a:rPr>
              <a:t>&gt;,&lt;</a:t>
            </a:r>
            <a:r>
              <a:rPr lang="en-US" sz="1200" dirty="0" err="1" smtClean="0">
                <a:latin typeface="Tahoma" pitchFamily="34" charset="0"/>
              </a:rPr>
              <a:t>id,potato</a:t>
            </a:r>
            <a:r>
              <a:rPr lang="en-US" sz="1200" dirty="0" smtClean="0">
                <a:latin typeface="Tahoma" pitchFamily="34" charset="0"/>
              </a:rPr>
              <a:t>&gt;,&lt;</a:t>
            </a:r>
            <a:r>
              <a:rPr lang="en-US" sz="1200" b="1" dirty="0" smtClean="0">
                <a:latin typeface="Tahoma" pitchFamily="34" charset="0"/>
              </a:rPr>
              <a:t>PLUS</a:t>
            </a:r>
            <a:r>
              <a:rPr lang="en-US" sz="1200" dirty="0" smtClean="0">
                <a:latin typeface="Tahoma" pitchFamily="34" charset="0"/>
              </a:rPr>
              <a:t>&gt;,&lt;</a:t>
            </a:r>
            <a:r>
              <a:rPr lang="en-US" sz="1200" dirty="0" err="1" smtClean="0">
                <a:latin typeface="Tahoma" pitchFamily="34" charset="0"/>
              </a:rPr>
              <a:t>id,carrot</a:t>
            </a:r>
            <a:r>
              <a:rPr lang="en-US" sz="1200" dirty="0" smtClean="0">
                <a:latin typeface="Tahoma" pitchFamily="34" charset="0"/>
              </a:rPr>
              <a:t>&gt;,EOF</a:t>
            </a:r>
            <a:endParaRPr lang="en-US" sz="1200" dirty="0">
              <a:latin typeface="Tahoma" pitchFamily="34" charset="0"/>
            </a:endParaRPr>
          </a:p>
        </p:txBody>
      </p:sp>
      <p:cxnSp>
        <p:nvCxnSpPr>
          <p:cNvPr id="8" name="AutoShape 12"/>
          <p:cNvCxnSpPr>
            <a:cxnSpLocks noChangeShapeType="1"/>
            <a:stCxn id="6" idx="2"/>
            <a:endCxn id="5" idx="0"/>
          </p:cNvCxnSpPr>
          <p:nvPr/>
        </p:nvCxnSpPr>
        <p:spPr bwMode="auto">
          <a:xfrm>
            <a:off x="4880523" y="1881664"/>
            <a:ext cx="0" cy="1757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AutoShape 13"/>
          <p:cNvCxnSpPr>
            <a:cxnSpLocks noChangeShapeType="1"/>
            <a:stCxn id="5" idx="4"/>
            <a:endCxn id="7" idx="0"/>
          </p:cNvCxnSpPr>
          <p:nvPr/>
        </p:nvCxnSpPr>
        <p:spPr bwMode="auto">
          <a:xfrm>
            <a:off x="4880523" y="2514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Oval 26"/>
          <p:cNvSpPr>
            <a:spLocks noChangeArrowheads="1"/>
          </p:cNvSpPr>
          <p:nvPr/>
        </p:nvSpPr>
        <p:spPr bwMode="auto">
          <a:xfrm>
            <a:off x="4363792" y="3124200"/>
            <a:ext cx="1033463" cy="474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dirty="0">
                <a:latin typeface="Tahoma" pitchFamily="34" charset="0"/>
              </a:rPr>
              <a:t>Parser</a:t>
            </a:r>
          </a:p>
        </p:txBody>
      </p:sp>
      <p:cxnSp>
        <p:nvCxnSpPr>
          <p:cNvPr id="11" name="AutoShape 27"/>
          <p:cNvCxnSpPr>
            <a:cxnSpLocks noChangeShapeType="1"/>
            <a:stCxn id="7" idx="2"/>
            <a:endCxn id="10" idx="0"/>
          </p:cNvCxnSpPr>
          <p:nvPr/>
        </p:nvCxnSpPr>
        <p:spPr bwMode="auto">
          <a:xfrm>
            <a:off x="4880523" y="2943999"/>
            <a:ext cx="1" cy="1802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28"/>
          <p:cNvCxnSpPr>
            <a:cxnSpLocks noChangeShapeType="1"/>
            <a:stCxn id="10" idx="4"/>
            <a:endCxn id="52" idx="0"/>
          </p:cNvCxnSpPr>
          <p:nvPr/>
        </p:nvCxnSpPr>
        <p:spPr bwMode="auto">
          <a:xfrm>
            <a:off x="4880524" y="3598862"/>
            <a:ext cx="34376" cy="179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47"/>
          <p:cNvSpPr txBox="1">
            <a:spLocks noChangeArrowheads="1"/>
          </p:cNvSpPr>
          <p:nvPr/>
        </p:nvSpPr>
        <p:spPr bwMode="auto">
          <a:xfrm>
            <a:off x="152400" y="5791200"/>
            <a:ext cx="19896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dirty="0" smtClean="0">
                <a:latin typeface="Tahoma" pitchFamily="34" charset="0"/>
              </a:rPr>
              <a:t>tomato </a:t>
            </a:r>
            <a:r>
              <a:rPr lang="en-US" sz="1600" dirty="0">
                <a:latin typeface="Tahoma" pitchFamily="34" charset="0"/>
              </a:rPr>
              <a:t>is undefined</a:t>
            </a:r>
          </a:p>
        </p:txBody>
      </p:sp>
      <p:sp>
        <p:nvSpPr>
          <p:cNvPr id="14" name="Text Box 48"/>
          <p:cNvSpPr txBox="1">
            <a:spLocks noChangeArrowheads="1"/>
          </p:cNvSpPr>
          <p:nvPr/>
        </p:nvSpPr>
        <p:spPr bwMode="auto">
          <a:xfrm>
            <a:off x="152400" y="6081713"/>
            <a:ext cx="27989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dirty="0" smtClean="0">
                <a:latin typeface="Tahoma" pitchFamily="34" charset="0"/>
              </a:rPr>
              <a:t>potato </a:t>
            </a:r>
            <a:r>
              <a:rPr lang="en-US" sz="1600" dirty="0">
                <a:latin typeface="Tahoma" pitchFamily="34" charset="0"/>
              </a:rPr>
              <a:t>used before initialized</a:t>
            </a:r>
          </a:p>
        </p:txBody>
      </p:sp>
      <p:sp>
        <p:nvSpPr>
          <p:cNvPr id="15" name="Text Box 49"/>
          <p:cNvSpPr txBox="1">
            <a:spLocks noChangeArrowheads="1"/>
          </p:cNvSpPr>
          <p:nvPr/>
        </p:nvSpPr>
        <p:spPr bwMode="auto">
          <a:xfrm>
            <a:off x="152400" y="6372225"/>
            <a:ext cx="28880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dirty="0">
                <a:latin typeface="Tahoma" pitchFamily="34" charset="0"/>
              </a:rPr>
              <a:t>Cannot add </a:t>
            </a:r>
            <a:r>
              <a:rPr lang="en-US" sz="1600" dirty="0" smtClean="0">
                <a:latin typeface="Tahoma" pitchFamily="34" charset="0"/>
              </a:rPr>
              <a:t>Potato and Carrot</a:t>
            </a:r>
            <a:endParaRPr lang="en-US" sz="1600" dirty="0">
              <a:latin typeface="Tahoma" pitchFamily="34" charset="0"/>
            </a:endParaRPr>
          </a:p>
        </p:txBody>
      </p:sp>
      <p:graphicFrame>
        <p:nvGraphicFramePr>
          <p:cNvPr id="16" name="Group 9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323541"/>
              </p:ext>
            </p:extLst>
          </p:nvPr>
        </p:nvGraphicFramePr>
        <p:xfrm>
          <a:off x="4984750" y="4254500"/>
          <a:ext cx="2940050" cy="1219200"/>
        </p:xfrm>
        <a:graphic>
          <a:graphicData uri="http://schemas.openxmlformats.org/drawingml/2006/table">
            <a:tbl>
              <a:tblPr/>
              <a:tblGrid>
                <a:gridCol w="874069"/>
                <a:gridCol w="556226"/>
                <a:gridCol w="761499"/>
                <a:gridCol w="748256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symbol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kind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type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properties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var</a:t>
                      </a:r>
                      <a:endParaRPr kumimoji="1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tomato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potato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var</a:t>
                      </a:r>
                      <a:endParaRPr kumimoji="1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Potato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carrot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var</a:t>
                      </a:r>
                      <a:endParaRPr kumimoji="1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Carrot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7" name="AutoShape 101"/>
          <p:cNvCxnSpPr>
            <a:cxnSpLocks noChangeShapeType="1"/>
            <a:stCxn id="33" idx="5"/>
            <a:endCxn id="44" idx="0"/>
          </p:cNvCxnSpPr>
          <p:nvPr/>
        </p:nvCxnSpPr>
        <p:spPr bwMode="auto">
          <a:xfrm>
            <a:off x="3125788" y="5003800"/>
            <a:ext cx="322262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102"/>
          <p:cNvCxnSpPr>
            <a:cxnSpLocks noChangeShapeType="1"/>
            <a:stCxn id="40" idx="4"/>
            <a:endCxn id="28" idx="0"/>
          </p:cNvCxnSpPr>
          <p:nvPr/>
        </p:nvCxnSpPr>
        <p:spPr bwMode="auto">
          <a:xfrm flipH="1">
            <a:off x="2965450" y="4338638"/>
            <a:ext cx="512763" cy="2651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103"/>
          <p:cNvCxnSpPr>
            <a:cxnSpLocks noChangeShapeType="1"/>
            <a:stCxn id="41" idx="4"/>
            <a:endCxn id="51" idx="0"/>
          </p:cNvCxnSpPr>
          <p:nvPr/>
        </p:nvCxnSpPr>
        <p:spPr bwMode="auto">
          <a:xfrm>
            <a:off x="3790950" y="4340225"/>
            <a:ext cx="590550" cy="804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100"/>
          <p:cNvCxnSpPr>
            <a:cxnSpLocks noChangeShapeType="1"/>
            <a:stCxn id="32" idx="6"/>
            <a:endCxn id="23" idx="0"/>
          </p:cNvCxnSpPr>
          <p:nvPr/>
        </p:nvCxnSpPr>
        <p:spPr bwMode="auto">
          <a:xfrm flipH="1">
            <a:off x="2509838" y="4981575"/>
            <a:ext cx="312737" cy="163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" name="Group 182"/>
          <p:cNvGrpSpPr>
            <a:grpSpLocks/>
          </p:cNvGrpSpPr>
          <p:nvPr/>
        </p:nvGrpSpPr>
        <p:grpSpPr bwMode="auto">
          <a:xfrm>
            <a:off x="2057400" y="5145088"/>
            <a:ext cx="903288" cy="420687"/>
            <a:chOff x="1900" y="3011"/>
            <a:chExt cx="569" cy="265"/>
          </a:xfrm>
        </p:grpSpPr>
        <p:sp>
          <p:nvSpPr>
            <p:cNvPr id="22" name="AutoShape 105"/>
            <p:cNvSpPr>
              <a:spLocks noChangeAspect="1" noChangeArrowheads="1"/>
            </p:cNvSpPr>
            <p:nvPr/>
          </p:nvSpPr>
          <p:spPr bwMode="auto">
            <a:xfrm>
              <a:off x="1932" y="3045"/>
              <a:ext cx="516" cy="23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106"/>
            <p:cNvSpPr txBox="1">
              <a:spLocks noChangeAspect="1" noChangeArrowheads="1"/>
            </p:cNvSpPr>
            <p:nvPr/>
          </p:nvSpPr>
          <p:spPr bwMode="auto">
            <a:xfrm>
              <a:off x="1900" y="3011"/>
              <a:ext cx="56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>
                  <a:latin typeface="Tahoma" pitchFamily="34" charset="0"/>
                </a:rPr>
                <a:t>LocationExpr</a:t>
              </a:r>
            </a:p>
          </p:txBody>
        </p:sp>
        <p:sp>
          <p:nvSpPr>
            <p:cNvPr id="24" name="Line 107"/>
            <p:cNvSpPr>
              <a:spLocks noChangeAspect="1" noChangeShapeType="1"/>
            </p:cNvSpPr>
            <p:nvPr/>
          </p:nvSpPr>
          <p:spPr bwMode="auto">
            <a:xfrm>
              <a:off x="1932" y="3141"/>
              <a:ext cx="5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108"/>
            <p:cNvSpPr txBox="1">
              <a:spLocks noChangeAspect="1" noChangeArrowheads="1"/>
            </p:cNvSpPr>
            <p:nvPr/>
          </p:nvSpPr>
          <p:spPr bwMode="auto">
            <a:xfrm>
              <a:off x="1910" y="3120"/>
              <a:ext cx="48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 dirty="0" smtClean="0">
                  <a:latin typeface="Tahoma" pitchFamily="34" charset="0"/>
                </a:rPr>
                <a:t>id=tomato</a:t>
              </a:r>
              <a:endParaRPr lang="en-US" sz="1000" dirty="0">
                <a:latin typeface="Tahoma" pitchFamily="34" charset="0"/>
              </a:endParaRPr>
            </a:p>
          </p:txBody>
        </p:sp>
      </p:grpSp>
      <p:grpSp>
        <p:nvGrpSpPr>
          <p:cNvPr id="26" name="Group 109"/>
          <p:cNvGrpSpPr>
            <a:grpSpLocks noChangeAspect="1"/>
          </p:cNvGrpSpPr>
          <p:nvPr/>
        </p:nvGrpSpPr>
        <p:grpSpPr bwMode="auto">
          <a:xfrm>
            <a:off x="2593975" y="4603750"/>
            <a:ext cx="777875" cy="414338"/>
            <a:chOff x="4176" y="1514"/>
            <a:chExt cx="612" cy="327"/>
          </a:xfrm>
        </p:grpSpPr>
        <p:sp>
          <p:nvSpPr>
            <p:cNvPr id="27" name="AutoShape 110"/>
            <p:cNvSpPr>
              <a:spLocks noChangeAspect="1" noChangeArrowheads="1"/>
            </p:cNvSpPr>
            <p:nvPr/>
          </p:nvSpPr>
          <p:spPr bwMode="auto">
            <a:xfrm>
              <a:off x="4176" y="1527"/>
              <a:ext cx="57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111"/>
            <p:cNvSpPr txBox="1">
              <a:spLocks noChangeAspect="1" noChangeArrowheads="1"/>
            </p:cNvSpPr>
            <p:nvPr/>
          </p:nvSpPr>
          <p:spPr bwMode="auto">
            <a:xfrm>
              <a:off x="4212" y="1514"/>
              <a:ext cx="512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>
                  <a:latin typeface="Tahoma" pitchFamily="34" charset="0"/>
                </a:rPr>
                <a:t>AddExpr</a:t>
              </a:r>
            </a:p>
          </p:txBody>
        </p:sp>
        <p:sp>
          <p:nvSpPr>
            <p:cNvPr id="29" name="Line 112"/>
            <p:cNvSpPr>
              <a:spLocks noChangeAspect="1" noChangeShapeType="1"/>
            </p:cNvSpPr>
            <p:nvPr/>
          </p:nvSpPr>
          <p:spPr bwMode="auto">
            <a:xfrm>
              <a:off x="4176" y="1647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113"/>
            <p:cNvSpPr txBox="1">
              <a:spLocks noChangeAspect="1" noChangeArrowheads="1"/>
            </p:cNvSpPr>
            <p:nvPr/>
          </p:nvSpPr>
          <p:spPr bwMode="auto">
            <a:xfrm>
              <a:off x="4212" y="1648"/>
              <a:ext cx="285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>
                  <a:latin typeface="Tahoma" pitchFamily="34" charset="0"/>
                </a:rPr>
                <a:t>left</a:t>
              </a:r>
            </a:p>
          </p:txBody>
        </p:sp>
        <p:sp>
          <p:nvSpPr>
            <p:cNvPr id="31" name="Text Box 114"/>
            <p:cNvSpPr txBox="1">
              <a:spLocks noChangeAspect="1" noChangeArrowheads="1"/>
            </p:cNvSpPr>
            <p:nvPr/>
          </p:nvSpPr>
          <p:spPr bwMode="auto">
            <a:xfrm>
              <a:off x="4440" y="1648"/>
              <a:ext cx="348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>
                  <a:latin typeface="Tahoma" pitchFamily="34" charset="0"/>
                </a:rPr>
                <a:t>right</a:t>
              </a:r>
            </a:p>
          </p:txBody>
        </p:sp>
        <p:sp>
          <p:nvSpPr>
            <p:cNvPr id="32" name="Oval 115"/>
            <p:cNvSpPr>
              <a:spLocks noChangeAspect="1" noChangeArrowheads="1"/>
            </p:cNvSpPr>
            <p:nvPr/>
          </p:nvSpPr>
          <p:spPr bwMode="auto">
            <a:xfrm>
              <a:off x="4308" y="178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116"/>
            <p:cNvSpPr>
              <a:spLocks noChangeAspect="1" noChangeArrowheads="1"/>
            </p:cNvSpPr>
            <p:nvPr/>
          </p:nvSpPr>
          <p:spPr bwMode="auto">
            <a:xfrm>
              <a:off x="4554" y="1789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" name="Group 127"/>
          <p:cNvGrpSpPr>
            <a:grpSpLocks noChangeAspect="1"/>
          </p:cNvGrpSpPr>
          <p:nvPr/>
        </p:nvGrpSpPr>
        <p:grpSpPr bwMode="auto">
          <a:xfrm>
            <a:off x="3279775" y="3930650"/>
            <a:ext cx="777875" cy="414338"/>
            <a:chOff x="4176" y="1514"/>
            <a:chExt cx="612" cy="327"/>
          </a:xfrm>
        </p:grpSpPr>
        <p:sp>
          <p:nvSpPr>
            <p:cNvPr id="35" name="AutoShape 128"/>
            <p:cNvSpPr>
              <a:spLocks noChangeAspect="1" noChangeArrowheads="1"/>
            </p:cNvSpPr>
            <p:nvPr/>
          </p:nvSpPr>
          <p:spPr bwMode="auto">
            <a:xfrm>
              <a:off x="4176" y="1527"/>
              <a:ext cx="57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129"/>
            <p:cNvSpPr txBox="1">
              <a:spLocks noChangeAspect="1" noChangeArrowheads="1"/>
            </p:cNvSpPr>
            <p:nvPr/>
          </p:nvSpPr>
          <p:spPr bwMode="auto">
            <a:xfrm>
              <a:off x="4212" y="1514"/>
              <a:ext cx="512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>
                  <a:latin typeface="Tahoma" pitchFamily="34" charset="0"/>
                </a:rPr>
                <a:t>AddExpr</a:t>
              </a:r>
            </a:p>
          </p:txBody>
        </p:sp>
        <p:sp>
          <p:nvSpPr>
            <p:cNvPr id="37" name="Line 130"/>
            <p:cNvSpPr>
              <a:spLocks noChangeAspect="1" noChangeShapeType="1"/>
            </p:cNvSpPr>
            <p:nvPr/>
          </p:nvSpPr>
          <p:spPr bwMode="auto">
            <a:xfrm>
              <a:off x="4176" y="1647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 Box 131"/>
            <p:cNvSpPr txBox="1">
              <a:spLocks noChangeAspect="1" noChangeArrowheads="1"/>
            </p:cNvSpPr>
            <p:nvPr/>
          </p:nvSpPr>
          <p:spPr bwMode="auto">
            <a:xfrm>
              <a:off x="4212" y="1648"/>
              <a:ext cx="285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>
                  <a:latin typeface="Tahoma" pitchFamily="34" charset="0"/>
                </a:rPr>
                <a:t>left</a:t>
              </a:r>
            </a:p>
          </p:txBody>
        </p:sp>
        <p:sp>
          <p:nvSpPr>
            <p:cNvPr id="39" name="Text Box 132"/>
            <p:cNvSpPr txBox="1">
              <a:spLocks noChangeAspect="1" noChangeArrowheads="1"/>
            </p:cNvSpPr>
            <p:nvPr/>
          </p:nvSpPr>
          <p:spPr bwMode="auto">
            <a:xfrm>
              <a:off x="4440" y="1648"/>
              <a:ext cx="348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>
                  <a:latin typeface="Tahoma" pitchFamily="34" charset="0"/>
                </a:rPr>
                <a:t>right</a:t>
              </a:r>
            </a:p>
          </p:txBody>
        </p:sp>
        <p:sp>
          <p:nvSpPr>
            <p:cNvPr id="40" name="Oval 133"/>
            <p:cNvSpPr>
              <a:spLocks noChangeAspect="1" noChangeArrowheads="1"/>
            </p:cNvSpPr>
            <p:nvPr/>
          </p:nvSpPr>
          <p:spPr bwMode="auto">
            <a:xfrm>
              <a:off x="4308" y="178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134"/>
            <p:cNvSpPr>
              <a:spLocks noChangeAspect="1" noChangeArrowheads="1"/>
            </p:cNvSpPr>
            <p:nvPr/>
          </p:nvSpPr>
          <p:spPr bwMode="auto">
            <a:xfrm>
              <a:off x="4554" y="1789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" name="Group 179"/>
          <p:cNvGrpSpPr>
            <a:grpSpLocks/>
          </p:cNvGrpSpPr>
          <p:nvPr/>
        </p:nvGrpSpPr>
        <p:grpSpPr bwMode="auto">
          <a:xfrm>
            <a:off x="2995613" y="5145088"/>
            <a:ext cx="903287" cy="420687"/>
            <a:chOff x="2592" y="3072"/>
            <a:chExt cx="569" cy="265"/>
          </a:xfrm>
        </p:grpSpPr>
        <p:sp>
          <p:nvSpPr>
            <p:cNvPr id="43" name="AutoShape 135"/>
            <p:cNvSpPr>
              <a:spLocks noChangeAspect="1" noChangeArrowheads="1"/>
            </p:cNvSpPr>
            <p:nvPr/>
          </p:nvSpPr>
          <p:spPr bwMode="auto">
            <a:xfrm>
              <a:off x="2624" y="3106"/>
              <a:ext cx="516" cy="23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136"/>
            <p:cNvSpPr txBox="1">
              <a:spLocks noChangeAspect="1" noChangeArrowheads="1"/>
            </p:cNvSpPr>
            <p:nvPr/>
          </p:nvSpPr>
          <p:spPr bwMode="auto">
            <a:xfrm>
              <a:off x="2592" y="3072"/>
              <a:ext cx="56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>
                  <a:latin typeface="Tahoma" pitchFamily="34" charset="0"/>
                </a:rPr>
                <a:t>LocationExpr</a:t>
              </a:r>
            </a:p>
          </p:txBody>
        </p:sp>
        <p:sp>
          <p:nvSpPr>
            <p:cNvPr id="45" name="Line 137"/>
            <p:cNvSpPr>
              <a:spLocks noChangeAspect="1" noChangeShapeType="1"/>
            </p:cNvSpPr>
            <p:nvPr/>
          </p:nvSpPr>
          <p:spPr bwMode="auto">
            <a:xfrm>
              <a:off x="2624" y="3202"/>
              <a:ext cx="5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 Box 138"/>
            <p:cNvSpPr txBox="1">
              <a:spLocks noChangeAspect="1" noChangeArrowheads="1"/>
            </p:cNvSpPr>
            <p:nvPr/>
          </p:nvSpPr>
          <p:spPr bwMode="auto">
            <a:xfrm>
              <a:off x="2602" y="3181"/>
              <a:ext cx="46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 dirty="0" smtClean="0">
                  <a:latin typeface="Tahoma" pitchFamily="34" charset="0"/>
                </a:rPr>
                <a:t>id=potato</a:t>
              </a:r>
              <a:endParaRPr lang="en-US" sz="1000" dirty="0">
                <a:latin typeface="Tahoma" pitchFamily="34" charset="0"/>
              </a:endParaRPr>
            </a:p>
          </p:txBody>
        </p:sp>
      </p:grpSp>
      <p:grpSp>
        <p:nvGrpSpPr>
          <p:cNvPr id="47" name="Group 181"/>
          <p:cNvGrpSpPr>
            <a:grpSpLocks/>
          </p:cNvGrpSpPr>
          <p:nvPr/>
        </p:nvGrpSpPr>
        <p:grpSpPr bwMode="auto">
          <a:xfrm>
            <a:off x="3929063" y="5145088"/>
            <a:ext cx="903287" cy="420687"/>
            <a:chOff x="3120" y="3024"/>
            <a:chExt cx="569" cy="265"/>
          </a:xfrm>
        </p:grpSpPr>
        <p:sp>
          <p:nvSpPr>
            <p:cNvPr id="48" name="AutoShape 174"/>
            <p:cNvSpPr>
              <a:spLocks noChangeAspect="1" noChangeArrowheads="1"/>
            </p:cNvSpPr>
            <p:nvPr/>
          </p:nvSpPr>
          <p:spPr bwMode="auto">
            <a:xfrm>
              <a:off x="3152" y="3058"/>
              <a:ext cx="516" cy="23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176"/>
            <p:cNvSpPr>
              <a:spLocks noChangeAspect="1" noChangeShapeType="1"/>
            </p:cNvSpPr>
            <p:nvPr/>
          </p:nvSpPr>
          <p:spPr bwMode="auto">
            <a:xfrm>
              <a:off x="3152" y="3154"/>
              <a:ext cx="5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Text Box 177"/>
            <p:cNvSpPr txBox="1">
              <a:spLocks noChangeAspect="1" noChangeArrowheads="1"/>
            </p:cNvSpPr>
            <p:nvPr/>
          </p:nvSpPr>
          <p:spPr bwMode="auto">
            <a:xfrm>
              <a:off x="3130" y="3133"/>
              <a:ext cx="44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 dirty="0" smtClean="0">
                  <a:latin typeface="Tahoma" pitchFamily="34" charset="0"/>
                </a:rPr>
                <a:t>id=carrot</a:t>
              </a:r>
              <a:endParaRPr lang="en-US" sz="1000" dirty="0">
                <a:latin typeface="Tahoma" pitchFamily="34" charset="0"/>
              </a:endParaRPr>
            </a:p>
          </p:txBody>
        </p:sp>
        <p:sp>
          <p:nvSpPr>
            <p:cNvPr id="51" name="Text Box 175"/>
            <p:cNvSpPr txBox="1">
              <a:spLocks noChangeAspect="1" noChangeArrowheads="1"/>
            </p:cNvSpPr>
            <p:nvPr/>
          </p:nvSpPr>
          <p:spPr bwMode="auto">
            <a:xfrm>
              <a:off x="3120" y="3024"/>
              <a:ext cx="56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000">
                  <a:latin typeface="Tahoma" pitchFamily="34" charset="0"/>
                </a:rPr>
                <a:t>LocationExpr</a:t>
              </a:r>
            </a:p>
          </p:txBody>
        </p:sp>
      </p:grpSp>
      <p:sp>
        <p:nvSpPr>
          <p:cNvPr id="52" name="AutoShape 183"/>
          <p:cNvSpPr>
            <a:spLocks noChangeArrowheads="1"/>
          </p:cNvSpPr>
          <p:nvPr/>
        </p:nvSpPr>
        <p:spPr bwMode="auto">
          <a:xfrm>
            <a:off x="1752600" y="3778250"/>
            <a:ext cx="6324600" cy="198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9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663242"/>
              </p:ext>
            </p:extLst>
          </p:nvPr>
        </p:nvGraphicFramePr>
        <p:xfrm>
          <a:off x="2743200" y="1828800"/>
          <a:ext cx="4242435" cy="4013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06980"/>
                <a:gridCol w="1735455"/>
              </a:tblGrid>
              <a:tr h="4470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expression construct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resulting</a:t>
                      </a:r>
                      <a:r>
                        <a:rPr lang="en-US" sz="2000" baseline="0" dirty="0" smtClean="0"/>
                        <a:t> kind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constant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rvalue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identifier</a:t>
                      </a:r>
                      <a:r>
                        <a:rPr lang="en-US" sz="2000" baseline="0" dirty="0" smtClean="0"/>
                        <a:t> (variable)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lvalue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identifier (otherwise)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rvalue</a:t>
                      </a:r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&amp;</a:t>
                      </a:r>
                      <a:r>
                        <a:rPr lang="en-US" sz="2000" dirty="0" err="1" smtClean="0"/>
                        <a:t>lvalue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rvalue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*</a:t>
                      </a:r>
                      <a:r>
                        <a:rPr lang="en-US" sz="2000" dirty="0" err="1" smtClean="0"/>
                        <a:t>rvalue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lvalue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V[</a:t>
                      </a:r>
                      <a:r>
                        <a:rPr lang="en-US" sz="2000" dirty="0" err="1" smtClean="0"/>
                        <a:t>rvalue</a:t>
                      </a:r>
                      <a:r>
                        <a:rPr lang="en-US" sz="2000" dirty="0" smtClean="0"/>
                        <a:t>]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V.selector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rvalue+rvalue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rvalue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lvalue</a:t>
                      </a:r>
                      <a:r>
                        <a:rPr lang="en-US" sz="2000" dirty="0" smtClean="0"/>
                        <a:t> := </a:t>
                      </a:r>
                      <a:r>
                        <a:rPr lang="en-US" sz="2000" dirty="0" err="1" smtClean="0"/>
                        <a:t>rvalue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rvalue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en-US" sz="3200" dirty="0" smtClean="0"/>
              <a:t>l-values and </a:t>
            </a:r>
            <a:r>
              <a:rPr lang="en-US" sz="3200" dirty="0" err="1" smtClean="0"/>
              <a:t>r-values</a:t>
            </a:r>
            <a:r>
              <a:rPr lang="en-US" sz="3200" dirty="0" smtClean="0"/>
              <a:t> (examples)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169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492609"/>
              </p:ext>
            </p:extLst>
          </p:nvPr>
        </p:nvGraphicFramePr>
        <p:xfrm>
          <a:off x="2895600" y="3037820"/>
          <a:ext cx="3528378" cy="1554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54430"/>
                <a:gridCol w="1170305"/>
                <a:gridCol w="1203643"/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lvalue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rvalue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lvalue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deref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rvalue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error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39182" y="2438400"/>
            <a:ext cx="1547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expected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790660" y="3647420"/>
            <a:ext cx="1056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found</a:t>
            </a:r>
            <a:endParaRPr lang="en-US" sz="28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en-US" dirty="0" smtClean="0"/>
              <a:t>l-values and </a:t>
            </a:r>
            <a:r>
              <a:rPr lang="en-US" dirty="0" err="1" smtClean="0"/>
              <a:t>r-values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09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Static correctness checking</a:t>
            </a:r>
          </a:p>
          <a:p>
            <a:pPr lvl="1"/>
            <a:r>
              <a:rPr lang="en-US" dirty="0" smtClean="0"/>
              <a:t>Identification</a:t>
            </a:r>
          </a:p>
          <a:p>
            <a:pPr lvl="1"/>
            <a:r>
              <a:rPr lang="en-US" dirty="0" smtClean="0"/>
              <a:t>Type checking</a:t>
            </a:r>
          </a:p>
          <a:p>
            <a:r>
              <a:rPr lang="en-US" dirty="0" smtClean="0"/>
              <a:t>Identification matches applied occurrences of identifier to its defining occurrence</a:t>
            </a:r>
          </a:p>
          <a:p>
            <a:r>
              <a:rPr lang="en-US" dirty="0" smtClean="0"/>
              <a:t>Type checking checks which type combinations are lega</a:t>
            </a:r>
            <a:r>
              <a:rPr lang="en-US" dirty="0"/>
              <a:t>l</a:t>
            </a:r>
            <a:endParaRPr lang="en-US" dirty="0" smtClean="0"/>
          </a:p>
          <a:p>
            <a:r>
              <a:rPr lang="en-US" dirty="0" smtClean="0"/>
              <a:t>Each node in the AST of an expression represents either an l-value (location) or an </a:t>
            </a:r>
            <a:r>
              <a:rPr lang="en-US" dirty="0" err="1" smtClean="0"/>
              <a:t>r-value</a:t>
            </a:r>
            <a:r>
              <a:rPr lang="en-US" dirty="0" smtClean="0"/>
              <a:t> (value)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this magic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probably need to go over the AST?</a:t>
            </a:r>
          </a:p>
          <a:p>
            <a:endParaRPr lang="en-US" dirty="0" smtClean="0"/>
          </a:p>
          <a:p>
            <a:r>
              <a:rPr lang="en-US" dirty="0" smtClean="0"/>
              <a:t>how does this relate to the clean formalism of the parser?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Directed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 attributes</a:t>
            </a:r>
          </a:p>
          <a:p>
            <a:pPr lvl="1"/>
            <a:r>
              <a:rPr lang="en-US" dirty="0" smtClean="0"/>
              <a:t>Attributes attached to grammar symbols</a:t>
            </a:r>
          </a:p>
          <a:p>
            <a:r>
              <a:rPr lang="en-US" dirty="0" smtClean="0"/>
              <a:t>Semantic actions</a:t>
            </a:r>
          </a:p>
          <a:p>
            <a:pPr lvl="1"/>
            <a:r>
              <a:rPr lang="en-US" dirty="0" smtClean="0"/>
              <a:t>(already mentioned when we did recursive descent)</a:t>
            </a:r>
          </a:p>
          <a:p>
            <a:pPr lvl="1"/>
            <a:r>
              <a:rPr lang="en-US" dirty="0" smtClean="0"/>
              <a:t>How to update the attributes</a:t>
            </a:r>
          </a:p>
          <a:p>
            <a:pPr lvl="1"/>
            <a:endParaRPr lang="en-US" dirty="0"/>
          </a:p>
          <a:p>
            <a:r>
              <a:rPr lang="en-US" dirty="0" smtClean="0"/>
              <a:t>Attribute grammars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Attributes</a:t>
            </a:r>
          </a:p>
          <a:p>
            <a:pPr lvl="1"/>
            <a:r>
              <a:rPr lang="en-US" dirty="0" smtClean="0"/>
              <a:t>Every grammar symbol has attached attributes</a:t>
            </a:r>
          </a:p>
          <a:p>
            <a:pPr lvl="2"/>
            <a:r>
              <a:rPr lang="en-US" dirty="0" smtClean="0"/>
              <a:t>Example: </a:t>
            </a:r>
            <a:r>
              <a:rPr lang="en-US" dirty="0" err="1" smtClean="0"/>
              <a:t>Expr.type</a:t>
            </a:r>
            <a:r>
              <a:rPr lang="en-US" dirty="0" smtClean="0"/>
              <a:t> </a:t>
            </a:r>
          </a:p>
          <a:p>
            <a:r>
              <a:rPr lang="en-US" dirty="0" smtClean="0"/>
              <a:t>Semantic actions</a:t>
            </a:r>
          </a:p>
          <a:p>
            <a:pPr lvl="1"/>
            <a:r>
              <a:rPr lang="en-US" dirty="0" smtClean="0"/>
              <a:t>Every production rule can define how to assign values to attributes </a:t>
            </a:r>
          </a:p>
          <a:p>
            <a:pPr lvl="2"/>
            <a:r>
              <a:rPr lang="en-US" dirty="0" smtClean="0"/>
              <a:t>Example: </a:t>
            </a:r>
            <a:br>
              <a:rPr lang="en-US" dirty="0" smtClean="0"/>
            </a:br>
            <a:r>
              <a:rPr lang="en-US" dirty="0" err="1" smtClean="0"/>
              <a:t>Expr</a:t>
            </a:r>
            <a:r>
              <a:rPr lang="en-US" dirty="0" smtClean="0"/>
              <a:t> </a:t>
            </a:r>
            <a:r>
              <a:rPr lang="en-US" dirty="0" smtClean="0">
                <a:sym typeface="Math C"/>
              </a:rPr>
              <a:t> </a:t>
            </a:r>
            <a:r>
              <a:rPr lang="en-US" dirty="0" err="1" smtClean="0"/>
              <a:t>Expr</a:t>
            </a:r>
            <a:r>
              <a:rPr lang="en-US" dirty="0" smtClean="0"/>
              <a:t> + Term</a:t>
            </a:r>
            <a:br>
              <a:rPr lang="en-US" dirty="0" smtClean="0"/>
            </a:br>
            <a:r>
              <a:rPr lang="en-US" sz="2000" dirty="0" err="1" smtClean="0"/>
              <a:t>Expr.type</a:t>
            </a:r>
            <a:r>
              <a:rPr lang="en-US" sz="2000" dirty="0" smtClean="0"/>
              <a:t> = Expr1.type when (Expr1.type == </a:t>
            </a:r>
            <a:r>
              <a:rPr lang="en-US" sz="2000" dirty="0" err="1" smtClean="0"/>
              <a:t>Term.type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>                        Error otherwise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Indexed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indexes to distinguish repeated grammar symbols</a:t>
            </a:r>
          </a:p>
          <a:p>
            <a:r>
              <a:rPr lang="en-US" dirty="0" smtClean="0"/>
              <a:t>Does not affect grammar </a:t>
            </a:r>
          </a:p>
          <a:p>
            <a:r>
              <a:rPr lang="en-US" dirty="0" smtClean="0"/>
              <a:t>Used in semantic actions</a:t>
            </a:r>
          </a:p>
          <a:p>
            <a:endParaRPr lang="en-US" dirty="0" smtClean="0"/>
          </a:p>
          <a:p>
            <a:r>
              <a:rPr lang="en-US" dirty="0" err="1" smtClean="0"/>
              <a:t>Expr</a:t>
            </a:r>
            <a:r>
              <a:rPr lang="en-US" dirty="0" smtClean="0"/>
              <a:t> </a:t>
            </a:r>
            <a:r>
              <a:rPr lang="en-US" dirty="0">
                <a:sym typeface="Math C"/>
              </a:rPr>
              <a:t> </a:t>
            </a:r>
            <a:r>
              <a:rPr lang="en-US" dirty="0" err="1"/>
              <a:t>Expr</a:t>
            </a:r>
            <a:r>
              <a:rPr lang="en-US" dirty="0"/>
              <a:t> + </a:t>
            </a:r>
            <a:r>
              <a:rPr lang="en-US" dirty="0" smtClean="0"/>
              <a:t>Term</a:t>
            </a:r>
            <a:br>
              <a:rPr lang="en-US" dirty="0" smtClean="0"/>
            </a:br>
            <a:r>
              <a:rPr lang="en-US" dirty="0" smtClean="0"/>
              <a:t>Becomes</a:t>
            </a:r>
            <a:br>
              <a:rPr lang="en-US" dirty="0" smtClean="0"/>
            </a:br>
            <a:r>
              <a:rPr lang="en-US" dirty="0" err="1" smtClean="0"/>
              <a:t>Expr</a:t>
            </a:r>
            <a:r>
              <a:rPr lang="en-US" dirty="0" smtClean="0"/>
              <a:t> </a:t>
            </a:r>
            <a:r>
              <a:rPr lang="en-US" dirty="0">
                <a:sym typeface="Math C"/>
              </a:rPr>
              <a:t> </a:t>
            </a:r>
            <a:r>
              <a:rPr lang="en-US" dirty="0" smtClean="0"/>
              <a:t>Expr</a:t>
            </a:r>
            <a:r>
              <a:rPr lang="en-US" dirty="0" smtClean="0">
                <a:solidFill>
                  <a:srgbClr val="FFFF00"/>
                </a:solidFill>
              </a:rPr>
              <a:t>1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Term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4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481955"/>
              </p:ext>
            </p:extLst>
          </p:nvPr>
        </p:nvGraphicFramePr>
        <p:xfrm>
          <a:off x="5181600" y="3049259"/>
          <a:ext cx="3637788" cy="2494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22705"/>
                <a:gridCol w="23150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Semantic</a:t>
                      </a:r>
                      <a:r>
                        <a:rPr lang="en-US" baseline="0" dirty="0" smtClean="0"/>
                        <a:t> Rule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 </a:t>
                      </a:r>
                      <a:r>
                        <a:rPr lang="en-US" dirty="0" smtClean="0">
                          <a:sym typeface="Math C"/>
                        </a:rPr>
                        <a:t> T L</a:t>
                      </a:r>
                      <a:r>
                        <a:rPr lang="en-US" baseline="0" dirty="0" smtClean="0">
                          <a:sym typeface="Math C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L.in = </a:t>
                      </a:r>
                      <a:r>
                        <a:rPr lang="en-US" dirty="0" err="1" smtClean="0"/>
                        <a:t>T.type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 </a:t>
                      </a:r>
                      <a:r>
                        <a:rPr lang="en-US" dirty="0" smtClean="0">
                          <a:sym typeface="Math C"/>
                        </a:rPr>
                        <a:t> </a:t>
                      </a:r>
                      <a:r>
                        <a:rPr lang="en-US" dirty="0" err="1" smtClean="0">
                          <a:sym typeface="Math C"/>
                        </a:rPr>
                        <a:t>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T.type</a:t>
                      </a:r>
                      <a:r>
                        <a:rPr lang="en-US" dirty="0" smtClean="0"/>
                        <a:t> = integer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 </a:t>
                      </a:r>
                      <a:r>
                        <a:rPr lang="en-US" dirty="0" smtClean="0">
                          <a:sym typeface="Math C"/>
                        </a:rPr>
                        <a:t> float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T.type</a:t>
                      </a:r>
                      <a:r>
                        <a:rPr lang="en-US" dirty="0" smtClean="0"/>
                        <a:t> = float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 </a:t>
                      </a:r>
                      <a:r>
                        <a:rPr lang="en-US" dirty="0" smtClean="0">
                          <a:sym typeface="Math C"/>
                        </a:rPr>
                        <a:t> L1,</a:t>
                      </a:r>
                      <a:r>
                        <a:rPr lang="en-US" baseline="0" dirty="0" smtClean="0">
                          <a:sym typeface="Math C"/>
                        </a:rPr>
                        <a:t> id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L1.in = L.in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dirty="0" err="1" smtClean="0"/>
                        <a:t>addType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id.entry,L.in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 </a:t>
                      </a:r>
                      <a:r>
                        <a:rPr lang="en-US" dirty="0" smtClean="0">
                          <a:sym typeface="Math C"/>
                        </a:rPr>
                        <a:t>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addType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id.entry,L.in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Rounded Rectangle 21"/>
          <p:cNvSpPr/>
          <p:nvPr/>
        </p:nvSpPr>
        <p:spPr>
          <a:xfrm>
            <a:off x="381000" y="2362200"/>
            <a:ext cx="4114800" cy="434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961917" y="25146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46327" y="4495800"/>
            <a:ext cx="912196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float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3" idx="4"/>
            <a:endCxn id="32" idx="0"/>
          </p:cNvCxnSpPr>
          <p:nvPr/>
        </p:nvCxnSpPr>
        <p:spPr>
          <a:xfrm flipH="1">
            <a:off x="1102425" y="2954144"/>
            <a:ext cx="1202392" cy="568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2" idx="4"/>
            <a:endCxn id="24" idx="0"/>
          </p:cNvCxnSpPr>
          <p:nvPr/>
        </p:nvCxnSpPr>
        <p:spPr>
          <a:xfrm>
            <a:off x="1102425" y="39624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048000" y="3522856"/>
            <a:ext cx="804197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2438400" y="44372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505200" y="44958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id1</a:t>
            </a:r>
            <a:endParaRPr lang="en-US" sz="1200" dirty="0"/>
          </a:p>
        </p:txBody>
      </p:sp>
      <p:cxnSp>
        <p:nvCxnSpPr>
          <p:cNvPr id="30" name="Straight Arrow Connector 29"/>
          <p:cNvCxnSpPr>
            <a:stCxn id="27" idx="4"/>
            <a:endCxn id="28" idx="0"/>
          </p:cNvCxnSpPr>
          <p:nvPr/>
        </p:nvCxnSpPr>
        <p:spPr>
          <a:xfrm flipH="1">
            <a:off x="2781300" y="3962400"/>
            <a:ext cx="668799" cy="474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7" idx="4"/>
            <a:endCxn id="29" idx="0"/>
          </p:cNvCxnSpPr>
          <p:nvPr/>
        </p:nvCxnSpPr>
        <p:spPr>
          <a:xfrm>
            <a:off x="3450099" y="3962400"/>
            <a:ext cx="398001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09600" y="3522856"/>
            <a:ext cx="98565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23" idx="4"/>
            <a:endCxn id="27" idx="0"/>
          </p:cNvCxnSpPr>
          <p:nvPr/>
        </p:nvCxnSpPr>
        <p:spPr>
          <a:xfrm>
            <a:off x="2304817" y="2954144"/>
            <a:ext cx="1145282" cy="568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800148" y="538361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28" idx="4"/>
            <a:endCxn id="34" idx="0"/>
          </p:cNvCxnSpPr>
          <p:nvPr/>
        </p:nvCxnSpPr>
        <p:spPr>
          <a:xfrm flipH="1">
            <a:off x="2143048" y="4876800"/>
            <a:ext cx="638252" cy="5068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2895600" y="5323767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id2</a:t>
            </a:r>
            <a:endParaRPr lang="en-US" sz="1200" dirty="0"/>
          </a:p>
        </p:txBody>
      </p:sp>
      <p:cxnSp>
        <p:nvCxnSpPr>
          <p:cNvPr id="37" name="Straight Arrow Connector 36"/>
          <p:cNvCxnSpPr>
            <a:stCxn id="28" idx="4"/>
            <a:endCxn id="36" idx="0"/>
          </p:cNvCxnSpPr>
          <p:nvPr/>
        </p:nvCxnSpPr>
        <p:spPr>
          <a:xfrm>
            <a:off x="2781300" y="4876800"/>
            <a:ext cx="457200" cy="446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2286000" y="61898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id3</a:t>
            </a:r>
            <a:endParaRPr lang="en-US" sz="1200" dirty="0"/>
          </a:p>
        </p:txBody>
      </p:sp>
      <p:cxnSp>
        <p:nvCxnSpPr>
          <p:cNvPr id="39" name="Straight Arrow Connector 38"/>
          <p:cNvCxnSpPr>
            <a:stCxn id="34" idx="4"/>
            <a:endCxn id="38" idx="0"/>
          </p:cNvCxnSpPr>
          <p:nvPr/>
        </p:nvCxnSpPr>
        <p:spPr>
          <a:xfrm>
            <a:off x="2143048" y="5823160"/>
            <a:ext cx="485852" cy="366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381000" y="1711647"/>
            <a:ext cx="4114800" cy="5743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float </a:t>
            </a:r>
            <a:r>
              <a:rPr lang="en-US" dirty="0" err="1" smtClean="0"/>
              <a:t>x,y,z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73727" y="3186901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float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352800" y="3153524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float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248760" y="4126468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float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620062" y="5044845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56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semantic equation a = b1,…,</a:t>
            </a:r>
            <a:r>
              <a:rPr lang="en-US" dirty="0" err="1" smtClean="0"/>
              <a:t>bm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requires computation of b1,…,</a:t>
            </a:r>
            <a:r>
              <a:rPr lang="en-US" dirty="0" err="1" smtClean="0"/>
              <a:t>bm</a:t>
            </a:r>
            <a:r>
              <a:rPr lang="en-US" dirty="0" smtClean="0"/>
              <a:t> to determine the value of a</a:t>
            </a:r>
          </a:p>
          <a:p>
            <a:endParaRPr lang="en-US" dirty="0" smtClean="0"/>
          </a:p>
          <a:p>
            <a:r>
              <a:rPr lang="en-US" dirty="0" smtClean="0"/>
              <a:t>The value of a depends on </a:t>
            </a:r>
            <a:r>
              <a:rPr lang="en-US" dirty="0"/>
              <a:t>b1,…,</a:t>
            </a:r>
            <a:r>
              <a:rPr lang="en-US" dirty="0" err="1" smtClean="0"/>
              <a:t>bm</a:t>
            </a:r>
            <a:endParaRPr lang="en-US" dirty="0" smtClean="0"/>
          </a:p>
          <a:p>
            <a:pPr lvl="1"/>
            <a:r>
              <a:rPr lang="en-US" dirty="0" smtClean="0"/>
              <a:t>We write a </a:t>
            </a:r>
            <a:r>
              <a:rPr lang="en-US" dirty="0" smtClean="0">
                <a:sym typeface="Math C"/>
              </a:rPr>
              <a:t> </a:t>
            </a:r>
            <a:r>
              <a:rPr lang="en-US" dirty="0" smtClean="0"/>
              <a:t>bi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1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 the AST</a:t>
            </a:r>
          </a:p>
          <a:p>
            <a:r>
              <a:rPr lang="en-US" dirty="0" smtClean="0"/>
              <a:t>Fill attributes of terminals with values derived from their representation</a:t>
            </a:r>
          </a:p>
          <a:p>
            <a:r>
              <a:rPr lang="en-US" dirty="0" smtClean="0"/>
              <a:t>Execute evaluation rules of the nodes to assign values until no new values can be assigned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In the right order</a:t>
            </a:r>
            <a:r>
              <a:rPr lang="en-US" dirty="0" smtClean="0"/>
              <a:t> such that </a:t>
            </a:r>
          </a:p>
          <a:p>
            <a:pPr lvl="2"/>
            <a:r>
              <a:rPr lang="en-US" dirty="0" smtClean="0"/>
              <a:t>No attribute value is used before its available</a:t>
            </a:r>
          </a:p>
          <a:p>
            <a:pPr lvl="2"/>
            <a:r>
              <a:rPr lang="en-US" dirty="0" smtClean="0"/>
              <a:t>Each attribute will get a value only once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3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Contextual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Often called “Semantic analysis”</a:t>
            </a:r>
          </a:p>
          <a:p>
            <a:endParaRPr lang="en-US" dirty="0" smtClean="0"/>
          </a:p>
          <a:p>
            <a:r>
              <a:rPr lang="en-US" dirty="0" smtClean="0"/>
              <a:t>Properties that cannot be formulated via CFG</a:t>
            </a:r>
          </a:p>
          <a:p>
            <a:pPr lvl="1"/>
            <a:r>
              <a:rPr lang="en-US" dirty="0" smtClean="0"/>
              <a:t>Type checking</a:t>
            </a:r>
          </a:p>
          <a:p>
            <a:pPr lvl="1"/>
            <a:r>
              <a:rPr lang="en-US" dirty="0" smtClean="0"/>
              <a:t>Declare before use</a:t>
            </a:r>
          </a:p>
          <a:p>
            <a:pPr lvl="2"/>
            <a:r>
              <a:rPr lang="en-US" dirty="0" smtClean="0"/>
              <a:t>Identifying the same word “w” re-appearing – </a:t>
            </a:r>
            <a:r>
              <a:rPr lang="en-US" dirty="0" err="1" smtClean="0"/>
              <a:t>wbw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Initialization </a:t>
            </a:r>
          </a:p>
          <a:p>
            <a:pPr lvl="1"/>
            <a:r>
              <a:rPr lang="en-US" dirty="0" smtClean="0"/>
              <a:t>…</a:t>
            </a:r>
          </a:p>
          <a:p>
            <a:endParaRPr lang="en-US" dirty="0" smtClean="0"/>
          </a:p>
          <a:p>
            <a:r>
              <a:rPr lang="en-US" dirty="0" smtClean="0"/>
              <a:t>Properties that are hard to formulate via CFG</a:t>
            </a:r>
          </a:p>
          <a:p>
            <a:pPr lvl="1"/>
            <a:r>
              <a:rPr lang="en-US" dirty="0" smtClean="0"/>
              <a:t>“break” only appears inside a loop 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Processing of the AST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4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1950240"/>
          </a:xfrm>
        </p:spPr>
        <p:txBody>
          <a:bodyPr/>
          <a:lstStyle/>
          <a:p>
            <a:r>
              <a:rPr lang="en-US" dirty="0" smtClean="0"/>
              <a:t>Cycle in the dependence graph</a:t>
            </a:r>
          </a:p>
          <a:p>
            <a:r>
              <a:rPr lang="en-US" dirty="0" smtClean="0"/>
              <a:t>May not be able to compute attribute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08327" y="4894456"/>
            <a:ext cx="912196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7" name="Straight Arrow Connector 6"/>
          <p:cNvCxnSpPr>
            <a:stCxn id="8" idx="4"/>
            <a:endCxn id="6" idx="0"/>
          </p:cNvCxnSpPr>
          <p:nvPr/>
        </p:nvCxnSpPr>
        <p:spPr>
          <a:xfrm>
            <a:off x="1864425" y="4361056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371600" y="3921512"/>
            <a:ext cx="98565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4294908"/>
            <a:ext cx="1216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E.S = </a:t>
            </a:r>
            <a:r>
              <a:rPr lang="en-US" dirty="0" err="1" smtClean="0"/>
              <a:t>T.i</a:t>
            </a:r>
            <a:endParaRPr lang="en-US" dirty="0" smtClean="0"/>
          </a:p>
          <a:p>
            <a:r>
              <a:rPr lang="en-US" dirty="0" err="1" smtClean="0"/>
              <a:t>T.i</a:t>
            </a:r>
            <a:r>
              <a:rPr lang="en-US" dirty="0" smtClean="0"/>
              <a:t> = E.s + 1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541927" y="4894456"/>
            <a:ext cx="7620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T.i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505200" y="3921512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E.s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914400" y="3505200"/>
            <a:ext cx="17907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048000" y="3542037"/>
            <a:ext cx="17145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24000" y="594360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209986" y="5943600"/>
            <a:ext cx="1438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Dependence </a:t>
            </a:r>
            <a:br>
              <a:rPr lang="en-US" dirty="0" smtClean="0"/>
            </a:br>
            <a:r>
              <a:rPr lang="en-US" dirty="0" smtClean="0"/>
              <a:t>graph</a:t>
            </a:r>
            <a:endParaRPr lang="en-US" dirty="0"/>
          </a:p>
        </p:txBody>
      </p:sp>
      <p:cxnSp>
        <p:nvCxnSpPr>
          <p:cNvPr id="20" name="Curved Connector 19"/>
          <p:cNvCxnSpPr>
            <a:stCxn id="12" idx="2"/>
            <a:endCxn id="10" idx="2"/>
          </p:cNvCxnSpPr>
          <p:nvPr/>
        </p:nvCxnSpPr>
        <p:spPr>
          <a:xfrm rot="10800000" flipH="1" flipV="1">
            <a:off x="3505199" y="4141284"/>
            <a:ext cx="36727" cy="972944"/>
          </a:xfrm>
          <a:prstGeom prst="curvedConnector3">
            <a:avLst>
              <a:gd name="adj1" fmla="val -62243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10" idx="6"/>
            <a:endCxn id="12" idx="6"/>
          </p:cNvCxnSpPr>
          <p:nvPr/>
        </p:nvCxnSpPr>
        <p:spPr>
          <a:xfrm flipV="1">
            <a:off x="4303927" y="4141284"/>
            <a:ext cx="12700" cy="972944"/>
          </a:xfrm>
          <a:prstGeom prst="curvedConnector3">
            <a:avLst>
              <a:gd name="adj1" fmla="val 180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 the AST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Build dependency graph</a:t>
            </a:r>
          </a:p>
          <a:p>
            <a:r>
              <a:rPr lang="en-US" dirty="0" smtClean="0"/>
              <a:t>Compute evaluation order using topological ordering</a:t>
            </a:r>
          </a:p>
          <a:p>
            <a:r>
              <a:rPr lang="en-US" dirty="0" smtClean="0"/>
              <a:t>Execute </a:t>
            </a:r>
            <a:r>
              <a:rPr lang="en-US" dirty="0"/>
              <a:t>evaluation rules </a:t>
            </a:r>
            <a:r>
              <a:rPr lang="en-US" dirty="0" smtClean="0">
                <a:solidFill>
                  <a:srgbClr val="FFFF00"/>
                </a:solidFill>
              </a:rPr>
              <a:t>based on topological ordering</a:t>
            </a:r>
          </a:p>
          <a:p>
            <a:endParaRPr lang="en-US" dirty="0"/>
          </a:p>
          <a:p>
            <a:r>
              <a:rPr lang="en-US" dirty="0" smtClean="0"/>
              <a:t>Works as long as there are no cycles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Dependency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All semantic equations take the form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attr1 = func1(attr1.1, attr1.2,…)</a:t>
            </a:r>
            <a:br>
              <a:rPr lang="en-US" dirty="0" smtClean="0"/>
            </a:br>
            <a:r>
              <a:rPr lang="en-US" dirty="0" smtClean="0"/>
              <a:t>attr2 </a:t>
            </a:r>
            <a:r>
              <a:rPr lang="en-US" dirty="0"/>
              <a:t>= </a:t>
            </a:r>
            <a:r>
              <a:rPr lang="en-US" dirty="0" smtClean="0"/>
              <a:t>func2(attr2.1</a:t>
            </a:r>
            <a:r>
              <a:rPr lang="en-US" dirty="0"/>
              <a:t>, </a:t>
            </a:r>
            <a:r>
              <a:rPr lang="en-US" dirty="0" smtClean="0"/>
              <a:t>attr2.2,…)</a:t>
            </a:r>
          </a:p>
          <a:p>
            <a:endParaRPr lang="en-US" dirty="0" smtClean="0"/>
          </a:p>
          <a:p>
            <a:r>
              <a:rPr lang="en-US" dirty="0" smtClean="0"/>
              <a:t>Actions with side effects use a dummy attribute</a:t>
            </a:r>
            <a:endParaRPr lang="en-US" dirty="0"/>
          </a:p>
          <a:p>
            <a:r>
              <a:rPr lang="en-US" dirty="0" smtClean="0"/>
              <a:t>Build a directed dependency graph G</a:t>
            </a:r>
          </a:p>
          <a:p>
            <a:pPr lvl="1"/>
            <a:r>
              <a:rPr lang="en-US" dirty="0" smtClean="0"/>
              <a:t>For every attribute a of a node n in the AST create a node </a:t>
            </a:r>
            <a:r>
              <a:rPr lang="en-US" dirty="0" err="1" smtClean="0"/>
              <a:t>n.a</a:t>
            </a:r>
            <a:endParaRPr lang="en-US" dirty="0" smtClean="0"/>
          </a:p>
          <a:p>
            <a:pPr lvl="1"/>
            <a:r>
              <a:rPr lang="en-US" dirty="0" smtClean="0"/>
              <a:t>For every node n in the AST and a semantic action of the form b = f(c1,c2,…</a:t>
            </a:r>
            <a:r>
              <a:rPr lang="en-US" dirty="0" err="1" smtClean="0"/>
              <a:t>ck</a:t>
            </a:r>
            <a:r>
              <a:rPr lang="en-US" dirty="0" smtClean="0"/>
              <a:t>) add edges of the form (</a:t>
            </a:r>
            <a:r>
              <a:rPr lang="en-US" dirty="0" err="1" smtClean="0"/>
              <a:t>ci,b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1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057918"/>
              </p:ext>
            </p:extLst>
          </p:nvPr>
        </p:nvGraphicFramePr>
        <p:xfrm>
          <a:off x="5791200" y="2389909"/>
          <a:ext cx="3191163" cy="2433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576"/>
                <a:gridCol w="21745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Prod.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Semantic</a:t>
                      </a:r>
                      <a:r>
                        <a:rPr lang="en-US" sz="1600" baseline="0" dirty="0" smtClean="0"/>
                        <a:t> Rule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 </a:t>
                      </a:r>
                      <a:r>
                        <a:rPr lang="en-US" sz="1600" dirty="0" smtClean="0">
                          <a:sym typeface="Math C"/>
                        </a:rPr>
                        <a:t> T L</a:t>
                      </a:r>
                      <a:r>
                        <a:rPr lang="en-US" sz="1600" baseline="0" dirty="0" smtClean="0">
                          <a:sym typeface="Math C"/>
                        </a:rPr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L.in = </a:t>
                      </a:r>
                      <a:r>
                        <a:rPr lang="en-US" sz="1600" dirty="0" err="1" smtClean="0"/>
                        <a:t>T.type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 </a:t>
                      </a:r>
                      <a:r>
                        <a:rPr lang="en-US" sz="1600" dirty="0" smtClean="0">
                          <a:sym typeface="Math C"/>
                        </a:rPr>
                        <a:t> </a:t>
                      </a:r>
                      <a:r>
                        <a:rPr lang="en-US" sz="1600" dirty="0" err="1" smtClean="0">
                          <a:sym typeface="Math C"/>
                        </a:rPr>
                        <a:t>int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T.type</a:t>
                      </a:r>
                      <a:r>
                        <a:rPr lang="en-US" sz="1600" dirty="0" smtClean="0"/>
                        <a:t> = integer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 </a:t>
                      </a:r>
                      <a:r>
                        <a:rPr lang="en-US" sz="1600" dirty="0" smtClean="0">
                          <a:sym typeface="Math C"/>
                        </a:rPr>
                        <a:t> float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T.type</a:t>
                      </a:r>
                      <a:r>
                        <a:rPr lang="en-US" sz="1600" dirty="0" smtClean="0"/>
                        <a:t> = float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 </a:t>
                      </a:r>
                      <a:r>
                        <a:rPr lang="en-US" sz="1600" dirty="0" smtClean="0">
                          <a:sym typeface="Math C"/>
                        </a:rPr>
                        <a:t> L1,</a:t>
                      </a:r>
                      <a:r>
                        <a:rPr lang="en-US" sz="1600" baseline="0" dirty="0" smtClean="0">
                          <a:sym typeface="Math C"/>
                        </a:rPr>
                        <a:t> id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L1.in = L.in</a:t>
                      </a:r>
                      <a:r>
                        <a:rPr lang="en-US" sz="1600" baseline="0" dirty="0" smtClean="0"/>
                        <a:t> </a:t>
                      </a:r>
                      <a:br>
                        <a:rPr lang="en-US" sz="1600" baseline="0" dirty="0" smtClean="0"/>
                      </a:br>
                      <a:r>
                        <a:rPr lang="en-US" sz="1600" dirty="0" err="1" smtClean="0"/>
                        <a:t>addType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id.entry,L.in</a:t>
                      </a:r>
                      <a:r>
                        <a:rPr lang="en-US" sz="1600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 </a:t>
                      </a:r>
                      <a:r>
                        <a:rPr lang="en-US" sz="1600" dirty="0" smtClean="0">
                          <a:sym typeface="Math C"/>
                        </a:rPr>
                        <a:t> 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addType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id.entry,L.in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8" name="Rounded Rectangle 117"/>
          <p:cNvSpPr/>
          <p:nvPr/>
        </p:nvSpPr>
        <p:spPr>
          <a:xfrm>
            <a:off x="152400" y="2362200"/>
            <a:ext cx="5486400" cy="434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1733317" y="25146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265327" y="4495800"/>
            <a:ext cx="912196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float</a:t>
            </a:r>
            <a:endParaRPr lang="en-US" dirty="0"/>
          </a:p>
        </p:txBody>
      </p:sp>
      <p:cxnSp>
        <p:nvCxnSpPr>
          <p:cNvPr id="123" name="Straight Arrow Connector 122"/>
          <p:cNvCxnSpPr>
            <a:stCxn id="119" idx="4"/>
            <a:endCxn id="130" idx="0"/>
          </p:cNvCxnSpPr>
          <p:nvPr/>
        </p:nvCxnSpPr>
        <p:spPr>
          <a:xfrm flipH="1">
            <a:off x="721425" y="2954144"/>
            <a:ext cx="1354792" cy="568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30" idx="4"/>
            <a:endCxn id="121" idx="0"/>
          </p:cNvCxnSpPr>
          <p:nvPr/>
        </p:nvCxnSpPr>
        <p:spPr>
          <a:xfrm>
            <a:off x="721425" y="39624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2819400" y="3522856"/>
            <a:ext cx="804197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2209800" y="44372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3791637" y="44958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id1</a:t>
            </a:r>
            <a:endParaRPr lang="en-US" sz="1200" dirty="0"/>
          </a:p>
        </p:txBody>
      </p:sp>
      <p:cxnSp>
        <p:nvCxnSpPr>
          <p:cNvPr id="128" name="Straight Arrow Connector 127"/>
          <p:cNvCxnSpPr>
            <a:stCxn id="125" idx="4"/>
            <a:endCxn id="126" idx="0"/>
          </p:cNvCxnSpPr>
          <p:nvPr/>
        </p:nvCxnSpPr>
        <p:spPr>
          <a:xfrm flipH="1">
            <a:off x="2552700" y="3962400"/>
            <a:ext cx="668799" cy="474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25" idx="4"/>
            <a:endCxn id="127" idx="0"/>
          </p:cNvCxnSpPr>
          <p:nvPr/>
        </p:nvCxnSpPr>
        <p:spPr>
          <a:xfrm>
            <a:off x="3221499" y="3962400"/>
            <a:ext cx="913038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228600" y="3522856"/>
            <a:ext cx="98565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31" name="Straight Arrow Connector 130"/>
          <p:cNvCxnSpPr>
            <a:stCxn id="119" idx="4"/>
            <a:endCxn id="125" idx="0"/>
          </p:cNvCxnSpPr>
          <p:nvPr/>
        </p:nvCxnSpPr>
        <p:spPr>
          <a:xfrm>
            <a:off x="2076217" y="2954144"/>
            <a:ext cx="1145282" cy="568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1571548" y="538361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142" name="Straight Arrow Connector 141"/>
          <p:cNvCxnSpPr>
            <a:stCxn id="126" idx="4"/>
            <a:endCxn id="141" idx="0"/>
          </p:cNvCxnSpPr>
          <p:nvPr/>
        </p:nvCxnSpPr>
        <p:spPr>
          <a:xfrm flipH="1">
            <a:off x="1914448" y="4876800"/>
            <a:ext cx="638252" cy="5068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Oval 154"/>
          <p:cNvSpPr/>
          <p:nvPr/>
        </p:nvSpPr>
        <p:spPr>
          <a:xfrm>
            <a:off x="3182037" y="5323767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id2</a:t>
            </a:r>
            <a:endParaRPr lang="en-US" sz="1200" dirty="0"/>
          </a:p>
        </p:txBody>
      </p:sp>
      <p:cxnSp>
        <p:nvCxnSpPr>
          <p:cNvPr id="156" name="Straight Arrow Connector 155"/>
          <p:cNvCxnSpPr>
            <a:stCxn id="126" idx="4"/>
            <a:endCxn id="155" idx="0"/>
          </p:cNvCxnSpPr>
          <p:nvPr/>
        </p:nvCxnSpPr>
        <p:spPr>
          <a:xfrm>
            <a:off x="2552700" y="4876800"/>
            <a:ext cx="972237" cy="446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Oval 156"/>
          <p:cNvSpPr/>
          <p:nvPr/>
        </p:nvSpPr>
        <p:spPr>
          <a:xfrm>
            <a:off x="2572437" y="61898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id3</a:t>
            </a:r>
            <a:endParaRPr lang="en-US" sz="1200" dirty="0"/>
          </a:p>
        </p:txBody>
      </p:sp>
      <p:cxnSp>
        <p:nvCxnSpPr>
          <p:cNvPr id="158" name="Straight Arrow Connector 157"/>
          <p:cNvCxnSpPr>
            <a:stCxn id="141" idx="4"/>
            <a:endCxn id="157" idx="0"/>
          </p:cNvCxnSpPr>
          <p:nvPr/>
        </p:nvCxnSpPr>
        <p:spPr>
          <a:xfrm>
            <a:off x="1914448" y="5823160"/>
            <a:ext cx="1000889" cy="366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ounded Rectangle 167"/>
          <p:cNvSpPr/>
          <p:nvPr/>
        </p:nvSpPr>
        <p:spPr>
          <a:xfrm>
            <a:off x="381000" y="1711647"/>
            <a:ext cx="4114800" cy="5743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float </a:t>
            </a:r>
            <a:r>
              <a:rPr lang="en-US" dirty="0" err="1" smtClean="0"/>
              <a:t>x,y,z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1066800" y="3505200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type</a:t>
            </a:r>
            <a:endParaRPr lang="en-US" sz="1600" dirty="0"/>
          </a:p>
        </p:txBody>
      </p:sp>
      <p:sp>
        <p:nvSpPr>
          <p:cNvPr id="43" name="Oval 42"/>
          <p:cNvSpPr/>
          <p:nvPr/>
        </p:nvSpPr>
        <p:spPr>
          <a:xfrm>
            <a:off x="2157374" y="352285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</a:t>
            </a:r>
            <a:endParaRPr lang="en-US" sz="1600" dirty="0"/>
          </a:p>
        </p:txBody>
      </p:sp>
      <p:sp>
        <p:nvSpPr>
          <p:cNvPr id="44" name="Oval 43"/>
          <p:cNvSpPr/>
          <p:nvPr/>
        </p:nvSpPr>
        <p:spPr>
          <a:xfrm>
            <a:off x="3524517" y="3505200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dmy</a:t>
            </a:r>
            <a:endParaRPr lang="en-US" sz="1600" dirty="0"/>
          </a:p>
        </p:txBody>
      </p:sp>
      <p:sp>
        <p:nvSpPr>
          <p:cNvPr id="46" name="Oval 45"/>
          <p:cNvSpPr/>
          <p:nvPr/>
        </p:nvSpPr>
        <p:spPr>
          <a:xfrm>
            <a:off x="4477437" y="4495800"/>
            <a:ext cx="932763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entry</a:t>
            </a:r>
            <a:endParaRPr lang="en-US" sz="1600" dirty="0"/>
          </a:p>
        </p:txBody>
      </p:sp>
      <p:sp>
        <p:nvSpPr>
          <p:cNvPr id="47" name="Oval 46"/>
          <p:cNvSpPr/>
          <p:nvPr/>
        </p:nvSpPr>
        <p:spPr>
          <a:xfrm>
            <a:off x="3905518" y="5323767"/>
            <a:ext cx="932763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entry</a:t>
            </a:r>
            <a:endParaRPr lang="en-US" sz="1600" dirty="0"/>
          </a:p>
        </p:txBody>
      </p:sp>
      <p:sp>
        <p:nvSpPr>
          <p:cNvPr id="48" name="Oval 47"/>
          <p:cNvSpPr/>
          <p:nvPr/>
        </p:nvSpPr>
        <p:spPr>
          <a:xfrm>
            <a:off x="3200400" y="6189856"/>
            <a:ext cx="932763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entry</a:t>
            </a:r>
            <a:endParaRPr lang="en-US" sz="1600" dirty="0"/>
          </a:p>
        </p:txBody>
      </p:sp>
      <p:sp>
        <p:nvSpPr>
          <p:cNvPr id="49" name="Oval 48"/>
          <p:cNvSpPr/>
          <p:nvPr/>
        </p:nvSpPr>
        <p:spPr>
          <a:xfrm>
            <a:off x="1587712" y="443725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</a:t>
            </a:r>
            <a:endParaRPr lang="en-US" sz="1600" dirty="0"/>
          </a:p>
        </p:txBody>
      </p:sp>
      <p:sp>
        <p:nvSpPr>
          <p:cNvPr id="50" name="Oval 49"/>
          <p:cNvSpPr/>
          <p:nvPr/>
        </p:nvSpPr>
        <p:spPr>
          <a:xfrm>
            <a:off x="992098" y="538361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</a:t>
            </a:r>
            <a:endParaRPr lang="en-US" sz="1600" dirty="0"/>
          </a:p>
        </p:txBody>
      </p:sp>
      <p:sp>
        <p:nvSpPr>
          <p:cNvPr id="51" name="Oval 50"/>
          <p:cNvSpPr/>
          <p:nvPr/>
        </p:nvSpPr>
        <p:spPr>
          <a:xfrm>
            <a:off x="2667000" y="4440615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dmy</a:t>
            </a:r>
            <a:endParaRPr lang="en-US" sz="1600" dirty="0"/>
          </a:p>
        </p:txBody>
      </p:sp>
      <p:sp>
        <p:nvSpPr>
          <p:cNvPr id="52" name="Oval 51"/>
          <p:cNvSpPr/>
          <p:nvPr/>
        </p:nvSpPr>
        <p:spPr>
          <a:xfrm>
            <a:off x="2076217" y="538361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dmy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8189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386332"/>
              </p:ext>
            </p:extLst>
          </p:nvPr>
        </p:nvGraphicFramePr>
        <p:xfrm>
          <a:off x="5791200" y="2389909"/>
          <a:ext cx="3191163" cy="2433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576"/>
                <a:gridCol w="21745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Prod.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Semantic</a:t>
                      </a:r>
                      <a:r>
                        <a:rPr lang="en-US" sz="1600" baseline="0" dirty="0" smtClean="0"/>
                        <a:t> Rule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 </a:t>
                      </a:r>
                      <a:r>
                        <a:rPr lang="en-US" sz="1600" dirty="0" smtClean="0">
                          <a:sym typeface="Math C"/>
                        </a:rPr>
                        <a:t> T L</a:t>
                      </a:r>
                      <a:r>
                        <a:rPr lang="en-US" sz="1600" baseline="0" dirty="0" smtClean="0">
                          <a:sym typeface="Math C"/>
                        </a:rPr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L.in = </a:t>
                      </a:r>
                      <a:r>
                        <a:rPr lang="en-US" sz="1600" dirty="0" err="1" smtClean="0"/>
                        <a:t>T.type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 </a:t>
                      </a:r>
                      <a:r>
                        <a:rPr lang="en-US" sz="1600" dirty="0" smtClean="0">
                          <a:sym typeface="Math C"/>
                        </a:rPr>
                        <a:t> </a:t>
                      </a:r>
                      <a:r>
                        <a:rPr lang="en-US" sz="1600" dirty="0" err="1" smtClean="0">
                          <a:sym typeface="Math C"/>
                        </a:rPr>
                        <a:t>int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T.type</a:t>
                      </a:r>
                      <a:r>
                        <a:rPr lang="en-US" sz="1600" dirty="0" smtClean="0"/>
                        <a:t> = integer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 </a:t>
                      </a:r>
                      <a:r>
                        <a:rPr lang="en-US" sz="1600" dirty="0" smtClean="0">
                          <a:sym typeface="Math C"/>
                        </a:rPr>
                        <a:t> float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T.type</a:t>
                      </a:r>
                      <a:r>
                        <a:rPr lang="en-US" sz="1600" dirty="0" smtClean="0"/>
                        <a:t> = float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 </a:t>
                      </a:r>
                      <a:r>
                        <a:rPr lang="en-US" sz="1600" dirty="0" smtClean="0">
                          <a:sym typeface="Math C"/>
                        </a:rPr>
                        <a:t> L1,</a:t>
                      </a:r>
                      <a:r>
                        <a:rPr lang="en-US" sz="1600" baseline="0" dirty="0" smtClean="0">
                          <a:sym typeface="Math C"/>
                        </a:rPr>
                        <a:t> id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L1.in = L.in</a:t>
                      </a:r>
                      <a:r>
                        <a:rPr lang="en-US" sz="1600" baseline="0" dirty="0" smtClean="0"/>
                        <a:t> </a:t>
                      </a:r>
                      <a:br>
                        <a:rPr lang="en-US" sz="1600" baseline="0" dirty="0" smtClean="0"/>
                      </a:br>
                      <a:r>
                        <a:rPr lang="en-US" sz="1600" dirty="0" err="1" smtClean="0"/>
                        <a:t>addType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id.entry,L.in</a:t>
                      </a:r>
                      <a:r>
                        <a:rPr lang="en-US" sz="1600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 </a:t>
                      </a:r>
                      <a:r>
                        <a:rPr lang="en-US" sz="1600" dirty="0" smtClean="0">
                          <a:sym typeface="Math C"/>
                        </a:rPr>
                        <a:t> 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addType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id.entry,L.in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8" name="Rounded Rectangle 117"/>
          <p:cNvSpPr/>
          <p:nvPr/>
        </p:nvSpPr>
        <p:spPr>
          <a:xfrm>
            <a:off x="152400" y="2362200"/>
            <a:ext cx="5486400" cy="434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1733317" y="25146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265327" y="4495800"/>
            <a:ext cx="912196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float</a:t>
            </a:r>
            <a:endParaRPr lang="en-US" dirty="0"/>
          </a:p>
        </p:txBody>
      </p:sp>
      <p:cxnSp>
        <p:nvCxnSpPr>
          <p:cNvPr id="123" name="Straight Arrow Connector 122"/>
          <p:cNvCxnSpPr>
            <a:stCxn id="119" idx="4"/>
            <a:endCxn id="130" idx="0"/>
          </p:cNvCxnSpPr>
          <p:nvPr/>
        </p:nvCxnSpPr>
        <p:spPr>
          <a:xfrm flipH="1">
            <a:off x="721425" y="2954144"/>
            <a:ext cx="1354792" cy="568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30" idx="4"/>
            <a:endCxn id="121" idx="0"/>
          </p:cNvCxnSpPr>
          <p:nvPr/>
        </p:nvCxnSpPr>
        <p:spPr>
          <a:xfrm>
            <a:off x="721425" y="39624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2819400" y="3522856"/>
            <a:ext cx="804197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2209800" y="44372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3791637" y="44958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id1</a:t>
            </a:r>
            <a:endParaRPr lang="en-US" sz="1200" dirty="0"/>
          </a:p>
        </p:txBody>
      </p:sp>
      <p:cxnSp>
        <p:nvCxnSpPr>
          <p:cNvPr id="128" name="Straight Arrow Connector 127"/>
          <p:cNvCxnSpPr>
            <a:stCxn id="125" idx="4"/>
            <a:endCxn id="126" idx="0"/>
          </p:cNvCxnSpPr>
          <p:nvPr/>
        </p:nvCxnSpPr>
        <p:spPr>
          <a:xfrm flipH="1">
            <a:off x="2552700" y="3962400"/>
            <a:ext cx="668799" cy="474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25" idx="4"/>
            <a:endCxn id="127" idx="0"/>
          </p:cNvCxnSpPr>
          <p:nvPr/>
        </p:nvCxnSpPr>
        <p:spPr>
          <a:xfrm>
            <a:off x="3221499" y="3962400"/>
            <a:ext cx="913038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228600" y="3522856"/>
            <a:ext cx="98565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31" name="Straight Arrow Connector 130"/>
          <p:cNvCxnSpPr>
            <a:stCxn id="119" idx="4"/>
            <a:endCxn id="125" idx="0"/>
          </p:cNvCxnSpPr>
          <p:nvPr/>
        </p:nvCxnSpPr>
        <p:spPr>
          <a:xfrm>
            <a:off x="2076217" y="2954144"/>
            <a:ext cx="1145282" cy="568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1571548" y="538361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142" name="Straight Arrow Connector 141"/>
          <p:cNvCxnSpPr>
            <a:stCxn id="126" idx="4"/>
            <a:endCxn id="141" idx="0"/>
          </p:cNvCxnSpPr>
          <p:nvPr/>
        </p:nvCxnSpPr>
        <p:spPr>
          <a:xfrm flipH="1">
            <a:off x="1914448" y="4876800"/>
            <a:ext cx="638252" cy="5068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Oval 154"/>
          <p:cNvSpPr/>
          <p:nvPr/>
        </p:nvSpPr>
        <p:spPr>
          <a:xfrm>
            <a:off x="3182037" y="5323767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id2</a:t>
            </a:r>
            <a:endParaRPr lang="en-US" sz="1200" dirty="0"/>
          </a:p>
        </p:txBody>
      </p:sp>
      <p:cxnSp>
        <p:nvCxnSpPr>
          <p:cNvPr id="156" name="Straight Arrow Connector 155"/>
          <p:cNvCxnSpPr>
            <a:stCxn id="126" idx="4"/>
            <a:endCxn id="155" idx="0"/>
          </p:cNvCxnSpPr>
          <p:nvPr/>
        </p:nvCxnSpPr>
        <p:spPr>
          <a:xfrm>
            <a:off x="2552700" y="4876800"/>
            <a:ext cx="972237" cy="446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Oval 156"/>
          <p:cNvSpPr/>
          <p:nvPr/>
        </p:nvSpPr>
        <p:spPr>
          <a:xfrm>
            <a:off x="2572437" y="61898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id3</a:t>
            </a:r>
            <a:endParaRPr lang="en-US" sz="1200" dirty="0"/>
          </a:p>
        </p:txBody>
      </p:sp>
      <p:cxnSp>
        <p:nvCxnSpPr>
          <p:cNvPr id="158" name="Straight Arrow Connector 157"/>
          <p:cNvCxnSpPr>
            <a:stCxn id="141" idx="4"/>
            <a:endCxn id="157" idx="0"/>
          </p:cNvCxnSpPr>
          <p:nvPr/>
        </p:nvCxnSpPr>
        <p:spPr>
          <a:xfrm>
            <a:off x="1914448" y="5823160"/>
            <a:ext cx="1000889" cy="366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ounded Rectangle 167"/>
          <p:cNvSpPr/>
          <p:nvPr/>
        </p:nvSpPr>
        <p:spPr>
          <a:xfrm>
            <a:off x="381000" y="1711647"/>
            <a:ext cx="4114800" cy="5743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float </a:t>
            </a:r>
            <a:r>
              <a:rPr lang="en-US" dirty="0" err="1" smtClean="0"/>
              <a:t>x,y,z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1066800" y="3505200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type</a:t>
            </a:r>
            <a:endParaRPr lang="en-US" sz="1600" dirty="0"/>
          </a:p>
        </p:txBody>
      </p:sp>
      <p:sp>
        <p:nvSpPr>
          <p:cNvPr id="43" name="Oval 42"/>
          <p:cNvSpPr/>
          <p:nvPr/>
        </p:nvSpPr>
        <p:spPr>
          <a:xfrm>
            <a:off x="2157374" y="352285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</a:t>
            </a:r>
            <a:endParaRPr lang="en-US" sz="1600" dirty="0"/>
          </a:p>
        </p:txBody>
      </p:sp>
      <p:sp>
        <p:nvSpPr>
          <p:cNvPr id="44" name="Oval 43"/>
          <p:cNvSpPr/>
          <p:nvPr/>
        </p:nvSpPr>
        <p:spPr>
          <a:xfrm>
            <a:off x="3524517" y="3505200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dmy</a:t>
            </a:r>
            <a:endParaRPr lang="en-US" sz="1600" dirty="0"/>
          </a:p>
        </p:txBody>
      </p:sp>
      <p:sp>
        <p:nvSpPr>
          <p:cNvPr id="46" name="Oval 45"/>
          <p:cNvSpPr/>
          <p:nvPr/>
        </p:nvSpPr>
        <p:spPr>
          <a:xfrm>
            <a:off x="4477437" y="4495800"/>
            <a:ext cx="932763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entry</a:t>
            </a:r>
            <a:endParaRPr lang="en-US" sz="1600" dirty="0"/>
          </a:p>
        </p:txBody>
      </p:sp>
      <p:sp>
        <p:nvSpPr>
          <p:cNvPr id="47" name="Oval 46"/>
          <p:cNvSpPr/>
          <p:nvPr/>
        </p:nvSpPr>
        <p:spPr>
          <a:xfrm>
            <a:off x="3905518" y="5323767"/>
            <a:ext cx="932763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entry</a:t>
            </a:r>
            <a:endParaRPr lang="en-US" sz="1600" dirty="0"/>
          </a:p>
        </p:txBody>
      </p:sp>
      <p:sp>
        <p:nvSpPr>
          <p:cNvPr id="48" name="Oval 47"/>
          <p:cNvSpPr/>
          <p:nvPr/>
        </p:nvSpPr>
        <p:spPr>
          <a:xfrm>
            <a:off x="3200400" y="6189856"/>
            <a:ext cx="932763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entry</a:t>
            </a:r>
            <a:endParaRPr lang="en-US" sz="1600" dirty="0"/>
          </a:p>
        </p:txBody>
      </p:sp>
      <p:sp>
        <p:nvSpPr>
          <p:cNvPr id="49" name="Oval 48"/>
          <p:cNvSpPr/>
          <p:nvPr/>
        </p:nvSpPr>
        <p:spPr>
          <a:xfrm>
            <a:off x="1587712" y="443725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</a:t>
            </a:r>
            <a:endParaRPr lang="en-US" sz="1600" dirty="0"/>
          </a:p>
        </p:txBody>
      </p:sp>
      <p:sp>
        <p:nvSpPr>
          <p:cNvPr id="50" name="Oval 49"/>
          <p:cNvSpPr/>
          <p:nvPr/>
        </p:nvSpPr>
        <p:spPr>
          <a:xfrm>
            <a:off x="992098" y="538361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</a:t>
            </a:r>
            <a:endParaRPr lang="en-US" sz="1600" dirty="0"/>
          </a:p>
        </p:txBody>
      </p:sp>
      <p:sp>
        <p:nvSpPr>
          <p:cNvPr id="51" name="Oval 50"/>
          <p:cNvSpPr/>
          <p:nvPr/>
        </p:nvSpPr>
        <p:spPr>
          <a:xfrm>
            <a:off x="2667000" y="4440615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dmy</a:t>
            </a:r>
            <a:endParaRPr lang="en-US" sz="1600" dirty="0"/>
          </a:p>
        </p:txBody>
      </p:sp>
      <p:sp>
        <p:nvSpPr>
          <p:cNvPr id="52" name="Oval 51"/>
          <p:cNvSpPr/>
          <p:nvPr/>
        </p:nvSpPr>
        <p:spPr>
          <a:xfrm>
            <a:off x="2076217" y="538361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dmy</a:t>
            </a:r>
            <a:endParaRPr lang="en-US" sz="1600" dirty="0"/>
          </a:p>
        </p:txBody>
      </p:sp>
      <p:cxnSp>
        <p:nvCxnSpPr>
          <p:cNvPr id="34" name="Curved Connector 33"/>
          <p:cNvCxnSpPr>
            <a:endCxn id="52" idx="4"/>
          </p:cNvCxnSpPr>
          <p:nvPr/>
        </p:nvCxnSpPr>
        <p:spPr>
          <a:xfrm rot="10800000">
            <a:off x="2475582" y="5823160"/>
            <a:ext cx="724819" cy="586468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50" idx="6"/>
            <a:endCxn id="52" idx="2"/>
          </p:cNvCxnSpPr>
          <p:nvPr/>
        </p:nvCxnSpPr>
        <p:spPr>
          <a:xfrm>
            <a:off x="1790825" y="5603388"/>
            <a:ext cx="285392" cy="12700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47" idx="2"/>
            <a:endCxn id="51" idx="4"/>
          </p:cNvCxnSpPr>
          <p:nvPr/>
        </p:nvCxnSpPr>
        <p:spPr>
          <a:xfrm rot="10800000">
            <a:off x="3066364" y="4880159"/>
            <a:ext cx="839154" cy="663380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49" idx="6"/>
            <a:endCxn id="51" idx="2"/>
          </p:cNvCxnSpPr>
          <p:nvPr/>
        </p:nvCxnSpPr>
        <p:spPr>
          <a:xfrm>
            <a:off x="2386439" y="4657028"/>
            <a:ext cx="280561" cy="3359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46" idx="2"/>
            <a:endCxn id="44" idx="4"/>
          </p:cNvCxnSpPr>
          <p:nvPr/>
        </p:nvCxnSpPr>
        <p:spPr>
          <a:xfrm rot="10800000">
            <a:off x="3923881" y="3944744"/>
            <a:ext cx="553556" cy="770828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43" idx="6"/>
            <a:endCxn id="44" idx="2"/>
          </p:cNvCxnSpPr>
          <p:nvPr/>
        </p:nvCxnSpPr>
        <p:spPr>
          <a:xfrm flipV="1">
            <a:off x="2956101" y="3724972"/>
            <a:ext cx="568416" cy="17656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42" idx="0"/>
            <a:endCxn id="43" idx="0"/>
          </p:cNvCxnSpPr>
          <p:nvPr/>
        </p:nvCxnSpPr>
        <p:spPr>
          <a:xfrm rot="16200000" flipH="1">
            <a:off x="2002623" y="2968741"/>
            <a:ext cx="17656" cy="1090574"/>
          </a:xfrm>
          <a:prstGeom prst="curvedConnector3">
            <a:avLst>
              <a:gd name="adj1" fmla="val -1294744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43" idx="2"/>
            <a:endCxn id="49" idx="0"/>
          </p:cNvCxnSpPr>
          <p:nvPr/>
        </p:nvCxnSpPr>
        <p:spPr>
          <a:xfrm rot="10800000" flipV="1">
            <a:off x="1987076" y="3742628"/>
            <a:ext cx="170298" cy="694628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49" idx="2"/>
            <a:endCxn id="50" idx="0"/>
          </p:cNvCxnSpPr>
          <p:nvPr/>
        </p:nvCxnSpPr>
        <p:spPr>
          <a:xfrm rot="10800000" flipV="1">
            <a:off x="1391462" y="4657028"/>
            <a:ext cx="196250" cy="726588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68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1" grpId="0" animBg="1"/>
      <p:bldP spid="125" grpId="0" animBg="1"/>
      <p:bldP spid="126" grpId="0" animBg="1"/>
      <p:bldP spid="127" grpId="0" animBg="1"/>
      <p:bldP spid="130" grpId="0" animBg="1"/>
      <p:bldP spid="141" grpId="0" animBg="1"/>
      <p:bldP spid="155" grpId="0" animBg="1"/>
      <p:bldP spid="15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graph G=(V,E), |V|=k</a:t>
            </a:r>
          </a:p>
          <a:p>
            <a:endParaRPr lang="en-US" dirty="0" smtClean="0"/>
          </a:p>
          <a:p>
            <a:r>
              <a:rPr lang="en-US" dirty="0" smtClean="0"/>
              <a:t>Ordering of the nodes v1,v2,…</a:t>
            </a:r>
            <a:r>
              <a:rPr lang="en-US" dirty="0" err="1" smtClean="0"/>
              <a:t>vk</a:t>
            </a:r>
            <a:r>
              <a:rPr lang="en-US" dirty="0" smtClean="0"/>
              <a:t> such that for every edge (</a:t>
            </a:r>
            <a:r>
              <a:rPr lang="en-US" dirty="0" err="1" smtClean="0"/>
              <a:t>vi,vj</a:t>
            </a:r>
            <a:r>
              <a:rPr lang="en-US" dirty="0" smtClean="0"/>
              <a:t>) </a:t>
            </a:r>
            <a:r>
              <a:rPr lang="en-US" dirty="0" smtClean="0">
                <a:sym typeface="Symbol"/>
              </a:rPr>
              <a:t> E, i &lt; 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62200" y="4419600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4</a:t>
            </a:r>
            <a:endParaRPr lang="en-US" sz="1600" dirty="0"/>
          </a:p>
        </p:txBody>
      </p:sp>
      <p:sp>
        <p:nvSpPr>
          <p:cNvPr id="6" name="Oval 5"/>
          <p:cNvSpPr/>
          <p:nvPr/>
        </p:nvSpPr>
        <p:spPr>
          <a:xfrm>
            <a:off x="3452774" y="443725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7" name="Oval 6"/>
          <p:cNvSpPr/>
          <p:nvPr/>
        </p:nvSpPr>
        <p:spPr>
          <a:xfrm>
            <a:off x="4819917" y="4419600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8" name="Oval 7"/>
          <p:cNvSpPr/>
          <p:nvPr/>
        </p:nvSpPr>
        <p:spPr>
          <a:xfrm>
            <a:off x="5772837" y="5410200"/>
            <a:ext cx="932763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3962400" y="5355015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</a:t>
            </a:r>
            <a:endParaRPr lang="en-US" sz="1600" dirty="0"/>
          </a:p>
        </p:txBody>
      </p:sp>
      <p:cxnSp>
        <p:nvCxnSpPr>
          <p:cNvPr id="10" name="Curved Connector 9"/>
          <p:cNvCxnSpPr>
            <a:stCxn id="8" idx="2"/>
            <a:endCxn id="7" idx="4"/>
          </p:cNvCxnSpPr>
          <p:nvPr/>
        </p:nvCxnSpPr>
        <p:spPr>
          <a:xfrm rot="10800000">
            <a:off x="5219281" y="4859144"/>
            <a:ext cx="553556" cy="770828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6" idx="6"/>
            <a:endCxn id="7" idx="2"/>
          </p:cNvCxnSpPr>
          <p:nvPr/>
        </p:nvCxnSpPr>
        <p:spPr>
          <a:xfrm flipV="1">
            <a:off x="4251501" y="4639372"/>
            <a:ext cx="568416" cy="17656"/>
          </a:xfrm>
          <a:prstGeom prst="curvedConnector3">
            <a:avLst>
              <a:gd name="adj1" fmla="val 47911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5" idx="0"/>
            <a:endCxn id="6" idx="0"/>
          </p:cNvCxnSpPr>
          <p:nvPr/>
        </p:nvCxnSpPr>
        <p:spPr>
          <a:xfrm rot="16200000" flipH="1">
            <a:off x="3298023" y="3883141"/>
            <a:ext cx="17656" cy="1090574"/>
          </a:xfrm>
          <a:prstGeom prst="curvedConnector3">
            <a:avLst>
              <a:gd name="adj1" fmla="val -1294744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6" idx="4"/>
            <a:endCxn id="9" idx="0"/>
          </p:cNvCxnSpPr>
          <p:nvPr/>
        </p:nvCxnSpPr>
        <p:spPr>
          <a:xfrm rot="16200000" flipH="1">
            <a:off x="3867844" y="4861094"/>
            <a:ext cx="478215" cy="509626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28800" y="6248400"/>
            <a:ext cx="4777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topological orderings: 1 4 3 2 5, 4 1 3 5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10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18" name="Rounded Rectangle 117"/>
          <p:cNvSpPr/>
          <p:nvPr/>
        </p:nvSpPr>
        <p:spPr>
          <a:xfrm>
            <a:off x="1676400" y="2133600"/>
            <a:ext cx="5715000" cy="434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ounded Rectangle 167"/>
          <p:cNvSpPr/>
          <p:nvPr/>
        </p:nvSpPr>
        <p:spPr>
          <a:xfrm>
            <a:off x="1905000" y="1483047"/>
            <a:ext cx="5181600" cy="5743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float </a:t>
            </a:r>
            <a:r>
              <a:rPr lang="en-US" dirty="0" err="1" smtClean="0"/>
              <a:t>x,y,z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2590800" y="3276600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type</a:t>
            </a:r>
            <a:endParaRPr lang="en-US" sz="1600" dirty="0"/>
          </a:p>
        </p:txBody>
      </p:sp>
      <p:sp>
        <p:nvSpPr>
          <p:cNvPr id="43" name="Oval 42"/>
          <p:cNvSpPr/>
          <p:nvPr/>
        </p:nvSpPr>
        <p:spPr>
          <a:xfrm>
            <a:off x="3681374" y="329425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</a:t>
            </a:r>
            <a:endParaRPr lang="en-US" sz="1600" dirty="0"/>
          </a:p>
        </p:txBody>
      </p:sp>
      <p:sp>
        <p:nvSpPr>
          <p:cNvPr id="44" name="Oval 43"/>
          <p:cNvSpPr/>
          <p:nvPr/>
        </p:nvSpPr>
        <p:spPr>
          <a:xfrm>
            <a:off x="5048517" y="3276600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dmy</a:t>
            </a:r>
            <a:endParaRPr lang="en-US" sz="1600" dirty="0"/>
          </a:p>
        </p:txBody>
      </p:sp>
      <p:sp>
        <p:nvSpPr>
          <p:cNvPr id="46" name="Oval 45"/>
          <p:cNvSpPr/>
          <p:nvPr/>
        </p:nvSpPr>
        <p:spPr>
          <a:xfrm>
            <a:off x="6001437" y="4267200"/>
            <a:ext cx="932763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entry</a:t>
            </a:r>
            <a:endParaRPr lang="en-US" sz="1600" dirty="0"/>
          </a:p>
        </p:txBody>
      </p:sp>
      <p:sp>
        <p:nvSpPr>
          <p:cNvPr id="47" name="Oval 46"/>
          <p:cNvSpPr/>
          <p:nvPr/>
        </p:nvSpPr>
        <p:spPr>
          <a:xfrm>
            <a:off x="5429518" y="5095167"/>
            <a:ext cx="932763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entry</a:t>
            </a:r>
            <a:endParaRPr lang="en-US" sz="1600" dirty="0"/>
          </a:p>
        </p:txBody>
      </p:sp>
      <p:sp>
        <p:nvSpPr>
          <p:cNvPr id="48" name="Oval 47"/>
          <p:cNvSpPr/>
          <p:nvPr/>
        </p:nvSpPr>
        <p:spPr>
          <a:xfrm>
            <a:off x="4724400" y="5961256"/>
            <a:ext cx="932763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entry</a:t>
            </a:r>
            <a:endParaRPr lang="en-US" sz="1600" dirty="0"/>
          </a:p>
        </p:txBody>
      </p:sp>
      <p:sp>
        <p:nvSpPr>
          <p:cNvPr id="49" name="Oval 48"/>
          <p:cNvSpPr/>
          <p:nvPr/>
        </p:nvSpPr>
        <p:spPr>
          <a:xfrm>
            <a:off x="3111712" y="420865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</a:t>
            </a:r>
            <a:endParaRPr lang="en-US" sz="1600" dirty="0"/>
          </a:p>
        </p:txBody>
      </p:sp>
      <p:sp>
        <p:nvSpPr>
          <p:cNvPr id="50" name="Oval 49"/>
          <p:cNvSpPr/>
          <p:nvPr/>
        </p:nvSpPr>
        <p:spPr>
          <a:xfrm>
            <a:off x="2516098" y="515501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</a:t>
            </a:r>
            <a:endParaRPr lang="en-US" sz="1600" dirty="0"/>
          </a:p>
        </p:txBody>
      </p:sp>
      <p:sp>
        <p:nvSpPr>
          <p:cNvPr id="51" name="Oval 50"/>
          <p:cNvSpPr/>
          <p:nvPr/>
        </p:nvSpPr>
        <p:spPr>
          <a:xfrm>
            <a:off x="4191000" y="4212015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dmy</a:t>
            </a:r>
            <a:endParaRPr lang="en-US" sz="1600" dirty="0"/>
          </a:p>
        </p:txBody>
      </p:sp>
      <p:sp>
        <p:nvSpPr>
          <p:cNvPr id="52" name="Oval 51"/>
          <p:cNvSpPr/>
          <p:nvPr/>
        </p:nvSpPr>
        <p:spPr>
          <a:xfrm>
            <a:off x="3600217" y="515501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dmy</a:t>
            </a:r>
            <a:endParaRPr lang="en-US" sz="1600" dirty="0"/>
          </a:p>
        </p:txBody>
      </p:sp>
      <p:cxnSp>
        <p:nvCxnSpPr>
          <p:cNvPr id="34" name="Curved Connector 33"/>
          <p:cNvCxnSpPr>
            <a:endCxn id="52" idx="4"/>
          </p:cNvCxnSpPr>
          <p:nvPr/>
        </p:nvCxnSpPr>
        <p:spPr>
          <a:xfrm rot="10800000">
            <a:off x="3999582" y="5594560"/>
            <a:ext cx="724819" cy="586468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50" idx="6"/>
            <a:endCxn id="52" idx="2"/>
          </p:cNvCxnSpPr>
          <p:nvPr/>
        </p:nvCxnSpPr>
        <p:spPr>
          <a:xfrm>
            <a:off x="3314825" y="5374788"/>
            <a:ext cx="285392" cy="12700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47" idx="2"/>
            <a:endCxn id="51" idx="4"/>
          </p:cNvCxnSpPr>
          <p:nvPr/>
        </p:nvCxnSpPr>
        <p:spPr>
          <a:xfrm rot="10800000">
            <a:off x="4590364" y="4651559"/>
            <a:ext cx="839154" cy="663380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49" idx="6"/>
            <a:endCxn id="51" idx="2"/>
          </p:cNvCxnSpPr>
          <p:nvPr/>
        </p:nvCxnSpPr>
        <p:spPr>
          <a:xfrm>
            <a:off x="3910439" y="4428428"/>
            <a:ext cx="280561" cy="3359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46" idx="2"/>
            <a:endCxn id="44" idx="4"/>
          </p:cNvCxnSpPr>
          <p:nvPr/>
        </p:nvCxnSpPr>
        <p:spPr>
          <a:xfrm rot="10800000">
            <a:off x="5447881" y="3716144"/>
            <a:ext cx="553556" cy="770828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43" idx="6"/>
            <a:endCxn id="44" idx="2"/>
          </p:cNvCxnSpPr>
          <p:nvPr/>
        </p:nvCxnSpPr>
        <p:spPr>
          <a:xfrm flipV="1">
            <a:off x="4480101" y="3496372"/>
            <a:ext cx="568416" cy="17656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42" idx="0"/>
            <a:endCxn id="43" idx="0"/>
          </p:cNvCxnSpPr>
          <p:nvPr/>
        </p:nvCxnSpPr>
        <p:spPr>
          <a:xfrm rot="16200000" flipH="1">
            <a:off x="3526623" y="2740141"/>
            <a:ext cx="17656" cy="1090574"/>
          </a:xfrm>
          <a:prstGeom prst="curvedConnector3">
            <a:avLst>
              <a:gd name="adj1" fmla="val -1294744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43" idx="2"/>
          </p:cNvCxnSpPr>
          <p:nvPr/>
        </p:nvCxnSpPr>
        <p:spPr>
          <a:xfrm rot="10800000" flipV="1">
            <a:off x="3511076" y="3514028"/>
            <a:ext cx="170298" cy="694628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49" idx="2"/>
          </p:cNvCxnSpPr>
          <p:nvPr/>
        </p:nvCxnSpPr>
        <p:spPr>
          <a:xfrm rot="10800000" flipV="1">
            <a:off x="2915462" y="4428428"/>
            <a:ext cx="196250" cy="726588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90800" y="289135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30912" y="3938443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266035" y="481647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580227" y="577659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08802" y="292492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014858" y="393844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437553" y="4899109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618651" y="481647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154531" y="3938443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580227" y="292492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99238" y="270669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float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925145" y="269689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float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04540" y="367667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ent1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49828" y="5018156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ent2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731871" y="5959837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ent3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121508" y="267523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float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414469" y="402399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float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05000" y="513027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float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839053" y="479858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float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437937" y="383738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float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9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29" grpId="0"/>
      <p:bldP spid="30" grpId="0"/>
      <p:bldP spid="31" grpId="0"/>
      <p:bldP spid="32" grpId="0"/>
      <p:bldP spid="33" grpId="0"/>
      <p:bldP spid="36" grpId="0"/>
      <p:bldP spid="37" grpId="0"/>
      <p:bldP spid="39" grpId="0"/>
      <p:bldP spid="40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about cycles?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given attribute grammar hard to detect if it has cyclic dependencies</a:t>
            </a:r>
          </a:p>
          <a:p>
            <a:pPr lvl="1"/>
            <a:r>
              <a:rPr lang="en-US" dirty="0" smtClean="0"/>
              <a:t>Exponential cost</a:t>
            </a:r>
          </a:p>
          <a:p>
            <a:pPr lvl="1"/>
            <a:endParaRPr lang="en-US" dirty="0"/>
          </a:p>
          <a:p>
            <a:r>
              <a:rPr lang="en-US" dirty="0" smtClean="0"/>
              <a:t>Special classes of attribute grammars</a:t>
            </a:r>
          </a:p>
          <a:p>
            <a:pPr lvl="1"/>
            <a:r>
              <a:rPr lang="en-US" dirty="0" smtClean="0"/>
              <a:t>Our “usual trick”</a:t>
            </a:r>
          </a:p>
          <a:p>
            <a:pPr lvl="1"/>
            <a:r>
              <a:rPr lang="en-US" dirty="0" smtClean="0"/>
              <a:t> sacrifice generality for predictable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3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Inherited vs. Synthesized Attributes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Synthesized attributes</a:t>
            </a:r>
          </a:p>
          <a:p>
            <a:pPr lvl="1"/>
            <a:r>
              <a:rPr lang="en-US" dirty="0" smtClean="0"/>
              <a:t>Computed from children of a node</a:t>
            </a:r>
          </a:p>
          <a:p>
            <a:r>
              <a:rPr lang="en-US" dirty="0" smtClean="0"/>
              <a:t>Inherited attributes</a:t>
            </a:r>
          </a:p>
          <a:p>
            <a:pPr lvl="1"/>
            <a:r>
              <a:rPr lang="en-US" dirty="0" smtClean="0"/>
              <a:t>Computed from parents and siblings of a node</a:t>
            </a:r>
          </a:p>
          <a:p>
            <a:pPr lvl="1"/>
            <a:endParaRPr lang="en-US" dirty="0"/>
          </a:p>
          <a:p>
            <a:r>
              <a:rPr lang="en-US" sz="2800" dirty="0" smtClean="0"/>
              <a:t>Attributes of tokens are technically considered as synthesized attributes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6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476197"/>
              </p:ext>
            </p:extLst>
          </p:nvPr>
        </p:nvGraphicFramePr>
        <p:xfrm>
          <a:off x="5128491" y="2468773"/>
          <a:ext cx="3637788" cy="2494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22705"/>
                <a:gridCol w="23150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Semantic</a:t>
                      </a:r>
                      <a:r>
                        <a:rPr lang="en-US" baseline="0" dirty="0" smtClean="0"/>
                        <a:t> Rule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 </a:t>
                      </a:r>
                      <a:r>
                        <a:rPr lang="en-US" dirty="0" smtClean="0">
                          <a:sym typeface="Math C"/>
                        </a:rPr>
                        <a:t> T L</a:t>
                      </a:r>
                      <a:r>
                        <a:rPr lang="en-US" baseline="0" dirty="0" smtClean="0">
                          <a:sym typeface="Math C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L.in = </a:t>
                      </a:r>
                      <a:r>
                        <a:rPr lang="en-US" dirty="0" err="1" smtClean="0"/>
                        <a:t>T.type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 </a:t>
                      </a:r>
                      <a:r>
                        <a:rPr lang="en-US" dirty="0" smtClean="0">
                          <a:sym typeface="Math C"/>
                        </a:rPr>
                        <a:t> </a:t>
                      </a:r>
                      <a:r>
                        <a:rPr lang="en-US" dirty="0" err="1" smtClean="0">
                          <a:sym typeface="Math C"/>
                        </a:rPr>
                        <a:t>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T.type</a:t>
                      </a:r>
                      <a:r>
                        <a:rPr lang="en-US" dirty="0" smtClean="0"/>
                        <a:t> = integer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 </a:t>
                      </a:r>
                      <a:r>
                        <a:rPr lang="en-US" dirty="0" smtClean="0">
                          <a:sym typeface="Math C"/>
                        </a:rPr>
                        <a:t> float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T.type</a:t>
                      </a:r>
                      <a:r>
                        <a:rPr lang="en-US" dirty="0" smtClean="0"/>
                        <a:t> = float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 </a:t>
                      </a:r>
                      <a:r>
                        <a:rPr lang="en-US" dirty="0" smtClean="0">
                          <a:sym typeface="Math C"/>
                        </a:rPr>
                        <a:t> L1,</a:t>
                      </a:r>
                      <a:r>
                        <a:rPr lang="en-US" baseline="0" dirty="0" smtClean="0">
                          <a:sym typeface="Math C"/>
                        </a:rPr>
                        <a:t> id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L1.in = L.in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dirty="0" err="1" smtClean="0"/>
                        <a:t>addType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id.entry,L.in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 </a:t>
                      </a:r>
                      <a:r>
                        <a:rPr lang="en-US" dirty="0" smtClean="0">
                          <a:sym typeface="Math C"/>
                        </a:rPr>
                        <a:t>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addType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id.entry,L.in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8" name="Rounded Rectangle 117"/>
          <p:cNvSpPr/>
          <p:nvPr/>
        </p:nvSpPr>
        <p:spPr>
          <a:xfrm>
            <a:off x="381000" y="2362200"/>
            <a:ext cx="4114800" cy="434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1961917" y="25146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646327" y="4495800"/>
            <a:ext cx="912196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float</a:t>
            </a:r>
            <a:endParaRPr lang="en-US" dirty="0"/>
          </a:p>
        </p:txBody>
      </p:sp>
      <p:cxnSp>
        <p:nvCxnSpPr>
          <p:cNvPr id="123" name="Straight Arrow Connector 122"/>
          <p:cNvCxnSpPr>
            <a:stCxn id="119" idx="4"/>
            <a:endCxn id="130" idx="0"/>
          </p:cNvCxnSpPr>
          <p:nvPr/>
        </p:nvCxnSpPr>
        <p:spPr>
          <a:xfrm flipH="1">
            <a:off x="1102425" y="2954144"/>
            <a:ext cx="1202392" cy="568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30" idx="4"/>
            <a:endCxn id="121" idx="0"/>
          </p:cNvCxnSpPr>
          <p:nvPr/>
        </p:nvCxnSpPr>
        <p:spPr>
          <a:xfrm>
            <a:off x="1102425" y="39624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3048000" y="3522856"/>
            <a:ext cx="804197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2438400" y="44372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3505200" y="44958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id1</a:t>
            </a:r>
            <a:endParaRPr lang="en-US" sz="1200" dirty="0"/>
          </a:p>
        </p:txBody>
      </p:sp>
      <p:cxnSp>
        <p:nvCxnSpPr>
          <p:cNvPr id="128" name="Straight Arrow Connector 127"/>
          <p:cNvCxnSpPr>
            <a:stCxn id="125" idx="4"/>
            <a:endCxn id="126" idx="0"/>
          </p:cNvCxnSpPr>
          <p:nvPr/>
        </p:nvCxnSpPr>
        <p:spPr>
          <a:xfrm flipH="1">
            <a:off x="2781300" y="3962400"/>
            <a:ext cx="668799" cy="474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25" idx="4"/>
            <a:endCxn id="127" idx="0"/>
          </p:cNvCxnSpPr>
          <p:nvPr/>
        </p:nvCxnSpPr>
        <p:spPr>
          <a:xfrm>
            <a:off x="3450099" y="3962400"/>
            <a:ext cx="398001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609600" y="3522856"/>
            <a:ext cx="98565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31" name="Straight Arrow Connector 130"/>
          <p:cNvCxnSpPr>
            <a:stCxn id="119" idx="4"/>
            <a:endCxn id="125" idx="0"/>
          </p:cNvCxnSpPr>
          <p:nvPr/>
        </p:nvCxnSpPr>
        <p:spPr>
          <a:xfrm>
            <a:off x="2304817" y="2954144"/>
            <a:ext cx="1145282" cy="568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1800148" y="538361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142" name="Straight Arrow Connector 141"/>
          <p:cNvCxnSpPr>
            <a:stCxn id="126" idx="4"/>
            <a:endCxn id="141" idx="0"/>
          </p:cNvCxnSpPr>
          <p:nvPr/>
        </p:nvCxnSpPr>
        <p:spPr>
          <a:xfrm flipH="1">
            <a:off x="2143048" y="4876800"/>
            <a:ext cx="638252" cy="5068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Oval 154"/>
          <p:cNvSpPr/>
          <p:nvPr/>
        </p:nvSpPr>
        <p:spPr>
          <a:xfrm>
            <a:off x="2895600" y="5323767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id2</a:t>
            </a:r>
            <a:endParaRPr lang="en-US" sz="1200" dirty="0"/>
          </a:p>
        </p:txBody>
      </p:sp>
      <p:cxnSp>
        <p:nvCxnSpPr>
          <p:cNvPr id="156" name="Straight Arrow Connector 155"/>
          <p:cNvCxnSpPr>
            <a:stCxn id="126" idx="4"/>
            <a:endCxn id="155" idx="0"/>
          </p:cNvCxnSpPr>
          <p:nvPr/>
        </p:nvCxnSpPr>
        <p:spPr>
          <a:xfrm>
            <a:off x="2781300" y="4876800"/>
            <a:ext cx="457200" cy="446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Oval 156"/>
          <p:cNvSpPr/>
          <p:nvPr/>
        </p:nvSpPr>
        <p:spPr>
          <a:xfrm>
            <a:off x="2286000" y="61898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id3</a:t>
            </a:r>
            <a:endParaRPr lang="en-US" sz="1200" dirty="0"/>
          </a:p>
        </p:txBody>
      </p:sp>
      <p:cxnSp>
        <p:nvCxnSpPr>
          <p:cNvPr id="158" name="Straight Arrow Connector 157"/>
          <p:cNvCxnSpPr>
            <a:stCxn id="141" idx="4"/>
            <a:endCxn id="157" idx="0"/>
          </p:cNvCxnSpPr>
          <p:nvPr/>
        </p:nvCxnSpPr>
        <p:spPr>
          <a:xfrm>
            <a:off x="2143048" y="5823160"/>
            <a:ext cx="485852" cy="366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ounded Rectangle 167"/>
          <p:cNvSpPr/>
          <p:nvPr/>
        </p:nvSpPr>
        <p:spPr>
          <a:xfrm>
            <a:off x="381000" y="1711647"/>
            <a:ext cx="4114800" cy="5743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float </a:t>
            </a:r>
            <a:r>
              <a:rPr lang="en-US" dirty="0" err="1" smtClean="0"/>
              <a:t>x,y,z</a:t>
            </a:r>
            <a:endParaRPr lang="en-US" dirty="0"/>
          </a:p>
        </p:txBody>
      </p:sp>
      <p:cxnSp>
        <p:nvCxnSpPr>
          <p:cNvPr id="170" name="Straight Arrow Connector 169"/>
          <p:cNvCxnSpPr>
            <a:stCxn id="130" idx="6"/>
            <a:endCxn id="125" idx="2"/>
          </p:cNvCxnSpPr>
          <p:nvPr/>
        </p:nvCxnSpPr>
        <p:spPr>
          <a:xfrm>
            <a:off x="1595250" y="3742628"/>
            <a:ext cx="1452750" cy="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25" idx="4"/>
            <a:endCxn id="126" idx="0"/>
          </p:cNvCxnSpPr>
          <p:nvPr/>
        </p:nvCxnSpPr>
        <p:spPr>
          <a:xfrm flipH="1">
            <a:off x="2781300" y="3962400"/>
            <a:ext cx="668799" cy="474856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26" idx="4"/>
            <a:endCxn id="141" idx="0"/>
          </p:cNvCxnSpPr>
          <p:nvPr/>
        </p:nvCxnSpPr>
        <p:spPr>
          <a:xfrm flipH="1">
            <a:off x="2143048" y="4876800"/>
            <a:ext cx="638252" cy="506816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121" idx="0"/>
            <a:endCxn id="130" idx="4"/>
          </p:cNvCxnSpPr>
          <p:nvPr/>
        </p:nvCxnSpPr>
        <p:spPr>
          <a:xfrm flipV="1">
            <a:off x="1102425" y="3962400"/>
            <a:ext cx="0" cy="533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stCxn id="157" idx="0"/>
            <a:endCxn id="141" idx="4"/>
          </p:cNvCxnSpPr>
          <p:nvPr/>
        </p:nvCxnSpPr>
        <p:spPr>
          <a:xfrm flipH="1" flipV="1">
            <a:off x="2143048" y="5823160"/>
            <a:ext cx="485852" cy="36669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155" idx="0"/>
            <a:endCxn id="126" idx="4"/>
          </p:cNvCxnSpPr>
          <p:nvPr/>
        </p:nvCxnSpPr>
        <p:spPr>
          <a:xfrm flipH="1" flipV="1">
            <a:off x="2781300" y="4876800"/>
            <a:ext cx="457200" cy="44696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127" idx="0"/>
            <a:endCxn id="125" idx="4"/>
          </p:cNvCxnSpPr>
          <p:nvPr/>
        </p:nvCxnSpPr>
        <p:spPr>
          <a:xfrm flipH="1" flipV="1">
            <a:off x="3450099" y="3962400"/>
            <a:ext cx="398001" cy="533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473727" y="3186901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float</a:t>
            </a:r>
            <a:endParaRPr lang="en-US" dirty="0"/>
          </a:p>
        </p:txBody>
      </p:sp>
      <p:sp>
        <p:nvSpPr>
          <p:cNvPr id="190" name="TextBox 189"/>
          <p:cNvSpPr txBox="1"/>
          <p:nvPr/>
        </p:nvSpPr>
        <p:spPr>
          <a:xfrm>
            <a:off x="3352800" y="3153524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float</a:t>
            </a:r>
            <a:endParaRPr lang="en-US" dirty="0"/>
          </a:p>
        </p:txBody>
      </p:sp>
      <p:sp>
        <p:nvSpPr>
          <p:cNvPr id="191" name="TextBox 190"/>
          <p:cNvSpPr txBox="1"/>
          <p:nvPr/>
        </p:nvSpPr>
        <p:spPr>
          <a:xfrm>
            <a:off x="2248760" y="4126468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float</a:t>
            </a:r>
            <a:endParaRPr lang="en-US" dirty="0"/>
          </a:p>
        </p:txBody>
      </p:sp>
      <p:sp>
        <p:nvSpPr>
          <p:cNvPr id="192" name="TextBox 191"/>
          <p:cNvSpPr txBox="1"/>
          <p:nvPr/>
        </p:nvSpPr>
        <p:spPr>
          <a:xfrm>
            <a:off x="1620062" y="5044845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float</a:t>
            </a:r>
            <a:endParaRPr lang="en-US" dirty="0"/>
          </a:p>
        </p:txBody>
      </p:sp>
      <p:grpSp>
        <p:nvGrpSpPr>
          <p:cNvPr id="198" name="Group 197"/>
          <p:cNvGrpSpPr/>
          <p:nvPr/>
        </p:nvGrpSpPr>
        <p:grpSpPr>
          <a:xfrm>
            <a:off x="5227578" y="5562600"/>
            <a:ext cx="2037682" cy="369332"/>
            <a:chOff x="5105400" y="5793515"/>
            <a:chExt cx="2037682" cy="369332"/>
          </a:xfrm>
        </p:grpSpPr>
        <p:cxnSp>
          <p:nvCxnSpPr>
            <p:cNvPr id="193" name="Straight Arrow Connector 192"/>
            <p:cNvCxnSpPr/>
            <p:nvPr/>
          </p:nvCxnSpPr>
          <p:spPr>
            <a:xfrm>
              <a:off x="5105400" y="5978181"/>
              <a:ext cx="914400" cy="0"/>
            </a:xfrm>
            <a:prstGeom prst="straightConnector1">
              <a:avLst/>
            </a:prstGeom>
            <a:ln w="508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TextBox 195"/>
            <p:cNvSpPr txBox="1"/>
            <p:nvPr/>
          </p:nvSpPr>
          <p:spPr>
            <a:xfrm>
              <a:off x="6096000" y="5793515"/>
              <a:ext cx="1047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inherited</a:t>
              </a:r>
              <a:endParaRPr lang="en-US" dirty="0"/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227578" y="6029153"/>
            <a:ext cx="2316222" cy="369332"/>
            <a:chOff x="5105400" y="6260068"/>
            <a:chExt cx="2316222" cy="369332"/>
          </a:xfrm>
        </p:grpSpPr>
        <p:cxnSp>
          <p:nvCxnSpPr>
            <p:cNvPr id="195" name="Straight Arrow Connector 194"/>
            <p:cNvCxnSpPr/>
            <p:nvPr/>
          </p:nvCxnSpPr>
          <p:spPr>
            <a:xfrm>
              <a:off x="5105400" y="6444734"/>
              <a:ext cx="91440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extBox 196"/>
            <p:cNvSpPr txBox="1"/>
            <p:nvPr/>
          </p:nvSpPr>
          <p:spPr>
            <a:xfrm>
              <a:off x="6105236" y="6260068"/>
              <a:ext cx="1316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synthesized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2989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  <p:bldP spid="190" grpId="0"/>
      <p:bldP spid="191" grpId="0"/>
      <p:bldP spid="1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Contextual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Identification</a:t>
            </a:r>
          </a:p>
          <a:p>
            <a:pPr lvl="1"/>
            <a:r>
              <a:rPr lang="en-US" dirty="0" smtClean="0"/>
              <a:t>Gather information about each named item in the program</a:t>
            </a:r>
          </a:p>
          <a:p>
            <a:pPr lvl="1"/>
            <a:r>
              <a:rPr lang="en-US" dirty="0" smtClean="0"/>
              <a:t>e.g., what is the declaration for each usage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Context checking</a:t>
            </a:r>
          </a:p>
          <a:p>
            <a:pPr lvl="1"/>
            <a:r>
              <a:rPr lang="en-US" dirty="0" smtClean="0"/>
              <a:t>Type checking</a:t>
            </a:r>
          </a:p>
          <a:p>
            <a:pPr lvl="1"/>
            <a:r>
              <a:rPr lang="en-US" dirty="0" smtClean="0"/>
              <a:t>e.g., the condition in an if-statement is a Boolean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8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S-attributed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Special class of attribute grammars </a:t>
            </a:r>
          </a:p>
          <a:p>
            <a:r>
              <a:rPr lang="en-US" dirty="0" smtClean="0"/>
              <a:t>Only uses synthesized attributes (S-attributed)</a:t>
            </a:r>
          </a:p>
          <a:p>
            <a:r>
              <a:rPr lang="en-US" dirty="0" smtClean="0"/>
              <a:t>No use of inherited attributes</a:t>
            </a:r>
          </a:p>
          <a:p>
            <a:endParaRPr lang="en-US" dirty="0"/>
          </a:p>
          <a:p>
            <a:r>
              <a:rPr lang="en-US" dirty="0" smtClean="0"/>
              <a:t>Can be computed by any bottom-up parser during parsing</a:t>
            </a:r>
          </a:p>
          <a:p>
            <a:r>
              <a:rPr lang="en-US" dirty="0" smtClean="0"/>
              <a:t>Attributes can be stored on the parsing stack</a:t>
            </a:r>
          </a:p>
          <a:p>
            <a:r>
              <a:rPr lang="en-US" dirty="0" smtClean="0"/>
              <a:t>Reduce operation computes the (synthesized) attribute from attributes of children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1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S-attributed Grammar: example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878088"/>
              </p:ext>
            </p:extLst>
          </p:nvPr>
        </p:nvGraphicFramePr>
        <p:xfrm>
          <a:off x="1676400" y="2209800"/>
          <a:ext cx="6096000" cy="2966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Semantic Rule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dirty="0" smtClean="0">
                          <a:sym typeface="Math C"/>
                        </a:rPr>
                        <a:t> E</a:t>
                      </a:r>
                      <a:r>
                        <a:rPr lang="en-US" baseline="0" dirty="0" smtClean="0">
                          <a:sym typeface="Math C"/>
                        </a:rPr>
                        <a:t> 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print(</a:t>
                      </a:r>
                      <a:r>
                        <a:rPr lang="en-US" dirty="0" err="1" smtClean="0"/>
                        <a:t>E.val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E1</a:t>
                      </a:r>
                      <a:r>
                        <a:rPr lang="en-US" baseline="0" dirty="0" smtClean="0">
                          <a:sym typeface="Math C"/>
                        </a:rPr>
                        <a:t> + 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E.val</a:t>
                      </a:r>
                      <a:r>
                        <a:rPr lang="en-US" dirty="0" smtClean="0"/>
                        <a:t> = E1.val</a:t>
                      </a:r>
                      <a:r>
                        <a:rPr lang="en-US" baseline="0" dirty="0" smtClean="0"/>
                        <a:t> + </a:t>
                      </a:r>
                      <a:r>
                        <a:rPr lang="en-US" baseline="0" dirty="0" err="1" smtClean="0"/>
                        <a:t>T.val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E.val</a:t>
                      </a:r>
                      <a:r>
                        <a:rPr lang="en-US" dirty="0" smtClean="0"/>
                        <a:t> = </a:t>
                      </a:r>
                      <a:r>
                        <a:rPr lang="en-US" dirty="0" err="1" smtClean="0"/>
                        <a:t>T.val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 </a:t>
                      </a:r>
                      <a:r>
                        <a:rPr lang="en-US" dirty="0" smtClean="0">
                          <a:sym typeface="Math C"/>
                        </a:rPr>
                        <a:t> T1 *</a:t>
                      </a:r>
                      <a:r>
                        <a:rPr lang="en-US" baseline="0" dirty="0" smtClean="0">
                          <a:sym typeface="Math C"/>
                        </a:rPr>
                        <a:t> 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T.val</a:t>
                      </a:r>
                      <a:r>
                        <a:rPr lang="en-US" dirty="0" smtClean="0"/>
                        <a:t> = T1.val * </a:t>
                      </a:r>
                      <a:r>
                        <a:rPr lang="en-US" dirty="0" err="1" smtClean="0"/>
                        <a:t>F.val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 </a:t>
                      </a:r>
                      <a:r>
                        <a:rPr lang="en-US" dirty="0" smtClean="0">
                          <a:sym typeface="Math C"/>
                        </a:rPr>
                        <a:t> 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T.val</a:t>
                      </a:r>
                      <a:r>
                        <a:rPr lang="en-US" dirty="0" smtClean="0"/>
                        <a:t> = </a:t>
                      </a:r>
                      <a:r>
                        <a:rPr lang="en-US" dirty="0" err="1" smtClean="0"/>
                        <a:t>F.val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 </a:t>
                      </a:r>
                      <a:r>
                        <a:rPr lang="en-US" dirty="0" smtClean="0">
                          <a:sym typeface="Math C"/>
                        </a:rPr>
                        <a:t> (E)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F.val</a:t>
                      </a:r>
                      <a:r>
                        <a:rPr lang="en-US" dirty="0" smtClean="0"/>
                        <a:t> = </a:t>
                      </a:r>
                      <a:r>
                        <a:rPr lang="en-US" dirty="0" err="1" smtClean="0"/>
                        <a:t>E.val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 </a:t>
                      </a:r>
                      <a:r>
                        <a:rPr lang="en-US" dirty="0" smtClean="0">
                          <a:sym typeface="Math C"/>
                        </a:rPr>
                        <a:t> digit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F.val</a:t>
                      </a:r>
                      <a:r>
                        <a:rPr lang="en-US" dirty="0" smtClean="0"/>
                        <a:t> =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digit.lexval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1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381000" y="1981200"/>
            <a:ext cx="8458200" cy="472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324600" y="6087273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88" name="Straight Arrow Connector 87"/>
          <p:cNvCxnSpPr>
            <a:stCxn id="105" idx="4"/>
            <a:endCxn id="86" idx="0"/>
          </p:cNvCxnSpPr>
          <p:nvPr/>
        </p:nvCxnSpPr>
        <p:spPr>
          <a:xfrm>
            <a:off x="6667500" y="5789895"/>
            <a:ext cx="0" cy="297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6324600" y="5350351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6324600" y="44958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09" name="Straight Arrow Connector 108"/>
          <p:cNvCxnSpPr>
            <a:stCxn id="108" idx="4"/>
            <a:endCxn id="105" idx="0"/>
          </p:cNvCxnSpPr>
          <p:nvPr/>
        </p:nvCxnSpPr>
        <p:spPr>
          <a:xfrm>
            <a:off x="6667500" y="4935344"/>
            <a:ext cx="0" cy="415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4572000" y="2971800"/>
            <a:ext cx="804197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 +</a:t>
            </a:r>
            <a:endParaRPr lang="en-US" dirty="0"/>
          </a:p>
        </p:txBody>
      </p:sp>
      <p:cxnSp>
        <p:nvCxnSpPr>
          <p:cNvPr id="115" name="Straight Arrow Connector 114"/>
          <p:cNvCxnSpPr>
            <a:stCxn id="114" idx="4"/>
            <a:endCxn id="108" idx="0"/>
          </p:cNvCxnSpPr>
          <p:nvPr/>
        </p:nvCxnSpPr>
        <p:spPr>
          <a:xfrm>
            <a:off x="4974099" y="3411344"/>
            <a:ext cx="1693401" cy="1084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4114800" y="61136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119" name="Straight Arrow Connector 118"/>
          <p:cNvCxnSpPr>
            <a:stCxn id="120" idx="4"/>
            <a:endCxn id="118" idx="0"/>
          </p:cNvCxnSpPr>
          <p:nvPr/>
        </p:nvCxnSpPr>
        <p:spPr>
          <a:xfrm>
            <a:off x="4457700" y="5816278"/>
            <a:ext cx="0" cy="297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4114800" y="5376734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4114800" y="4522183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22" name="Straight Arrow Connector 121"/>
          <p:cNvCxnSpPr>
            <a:stCxn id="121" idx="4"/>
            <a:endCxn id="120" idx="0"/>
          </p:cNvCxnSpPr>
          <p:nvPr/>
        </p:nvCxnSpPr>
        <p:spPr>
          <a:xfrm>
            <a:off x="4457700" y="4961727"/>
            <a:ext cx="0" cy="415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3124200" y="3754792"/>
            <a:ext cx="804197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 *</a:t>
            </a:r>
            <a:endParaRPr lang="en-US" dirty="0"/>
          </a:p>
        </p:txBody>
      </p:sp>
      <p:sp>
        <p:nvSpPr>
          <p:cNvPr id="125" name="Oval 124"/>
          <p:cNvSpPr/>
          <p:nvPr/>
        </p:nvSpPr>
        <p:spPr>
          <a:xfrm>
            <a:off x="1143000" y="61136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cxnSp>
        <p:nvCxnSpPr>
          <p:cNvPr id="126" name="Straight Arrow Connector 125"/>
          <p:cNvCxnSpPr>
            <a:stCxn id="127" idx="4"/>
            <a:endCxn id="125" idx="0"/>
          </p:cNvCxnSpPr>
          <p:nvPr/>
        </p:nvCxnSpPr>
        <p:spPr>
          <a:xfrm>
            <a:off x="1485900" y="5816278"/>
            <a:ext cx="0" cy="297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>
            <a:off x="1143000" y="5376734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28" name="Oval 127"/>
          <p:cNvSpPr/>
          <p:nvPr/>
        </p:nvSpPr>
        <p:spPr>
          <a:xfrm>
            <a:off x="1143000" y="4522183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29" name="Straight Arrow Connector 128"/>
          <p:cNvCxnSpPr>
            <a:stCxn id="128" idx="4"/>
            <a:endCxn id="127" idx="0"/>
          </p:cNvCxnSpPr>
          <p:nvPr/>
        </p:nvCxnSpPr>
        <p:spPr>
          <a:xfrm>
            <a:off x="1485900" y="4961727"/>
            <a:ext cx="0" cy="415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Oval 130"/>
          <p:cNvSpPr/>
          <p:nvPr/>
        </p:nvSpPr>
        <p:spPr>
          <a:xfrm>
            <a:off x="4636325" y="21336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cxnSp>
        <p:nvCxnSpPr>
          <p:cNvPr id="132" name="Straight Arrow Connector 131"/>
          <p:cNvCxnSpPr>
            <a:stCxn id="131" idx="4"/>
            <a:endCxn id="114" idx="0"/>
          </p:cNvCxnSpPr>
          <p:nvPr/>
        </p:nvCxnSpPr>
        <p:spPr>
          <a:xfrm flipH="1">
            <a:off x="4974099" y="2573144"/>
            <a:ext cx="5126" cy="398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24" idx="4"/>
            <a:endCxn id="121" idx="0"/>
          </p:cNvCxnSpPr>
          <p:nvPr/>
        </p:nvCxnSpPr>
        <p:spPr>
          <a:xfrm>
            <a:off x="3526299" y="4194336"/>
            <a:ext cx="931401" cy="3278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124" idx="4"/>
            <a:endCxn id="128" idx="0"/>
          </p:cNvCxnSpPr>
          <p:nvPr/>
        </p:nvCxnSpPr>
        <p:spPr>
          <a:xfrm flipH="1">
            <a:off x="1485900" y="4194336"/>
            <a:ext cx="2040399" cy="3278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114" idx="4"/>
            <a:endCxn id="124" idx="0"/>
          </p:cNvCxnSpPr>
          <p:nvPr/>
        </p:nvCxnSpPr>
        <p:spPr>
          <a:xfrm flipH="1">
            <a:off x="3526299" y="3411344"/>
            <a:ext cx="1447800" cy="343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Oval 147"/>
          <p:cNvSpPr/>
          <p:nvPr/>
        </p:nvSpPr>
        <p:spPr>
          <a:xfrm>
            <a:off x="6934200" y="6096000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Lexval</a:t>
            </a:r>
            <a:r>
              <a:rPr lang="en-US" sz="1600" dirty="0" smtClean="0"/>
              <a:t>=3</a:t>
            </a:r>
            <a:endParaRPr lang="en-US" sz="1600" dirty="0"/>
          </a:p>
        </p:txBody>
      </p:sp>
      <p:sp>
        <p:nvSpPr>
          <p:cNvPr id="149" name="Oval 148"/>
          <p:cNvSpPr/>
          <p:nvPr/>
        </p:nvSpPr>
        <p:spPr>
          <a:xfrm>
            <a:off x="4672940" y="6096000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Lexval</a:t>
            </a:r>
            <a:r>
              <a:rPr lang="en-US" sz="1600" dirty="0" smtClean="0"/>
              <a:t>=4</a:t>
            </a:r>
            <a:endParaRPr lang="en-US" sz="1600" dirty="0"/>
          </a:p>
        </p:txBody>
      </p:sp>
      <p:sp>
        <p:nvSpPr>
          <p:cNvPr id="150" name="Oval 149"/>
          <p:cNvSpPr/>
          <p:nvPr/>
        </p:nvSpPr>
        <p:spPr>
          <a:xfrm>
            <a:off x="1702041" y="6113656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Lexval</a:t>
            </a:r>
            <a:r>
              <a:rPr lang="en-US" sz="1600" dirty="0" smtClean="0"/>
              <a:t>=7</a:t>
            </a:r>
            <a:endParaRPr lang="en-US" sz="1600" dirty="0"/>
          </a:p>
        </p:txBody>
      </p:sp>
      <p:sp>
        <p:nvSpPr>
          <p:cNvPr id="151" name="Oval 150"/>
          <p:cNvSpPr/>
          <p:nvPr/>
        </p:nvSpPr>
        <p:spPr>
          <a:xfrm>
            <a:off x="1662545" y="5350351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val</a:t>
            </a:r>
            <a:r>
              <a:rPr lang="en-US" sz="1600" dirty="0" smtClean="0"/>
              <a:t>=7</a:t>
            </a:r>
            <a:endParaRPr lang="en-US" sz="1600" dirty="0"/>
          </a:p>
        </p:txBody>
      </p:sp>
      <p:sp>
        <p:nvSpPr>
          <p:cNvPr id="152" name="Oval 151"/>
          <p:cNvSpPr/>
          <p:nvPr/>
        </p:nvSpPr>
        <p:spPr>
          <a:xfrm>
            <a:off x="1662545" y="4495800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val</a:t>
            </a:r>
            <a:r>
              <a:rPr lang="en-US" sz="1600" dirty="0" smtClean="0"/>
              <a:t>=7</a:t>
            </a:r>
            <a:endParaRPr lang="en-US" sz="1600" dirty="0"/>
          </a:p>
        </p:txBody>
      </p:sp>
      <p:sp>
        <p:nvSpPr>
          <p:cNvPr id="153" name="Oval 152"/>
          <p:cNvSpPr/>
          <p:nvPr/>
        </p:nvSpPr>
        <p:spPr>
          <a:xfrm>
            <a:off x="4710545" y="5376734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val</a:t>
            </a:r>
            <a:r>
              <a:rPr lang="en-US" sz="1600" dirty="0" smtClean="0"/>
              <a:t>=4</a:t>
            </a:r>
            <a:endParaRPr lang="en-US" sz="1600" dirty="0"/>
          </a:p>
        </p:txBody>
      </p:sp>
      <p:sp>
        <p:nvSpPr>
          <p:cNvPr id="154" name="Oval 153"/>
          <p:cNvSpPr/>
          <p:nvPr/>
        </p:nvSpPr>
        <p:spPr>
          <a:xfrm>
            <a:off x="4672940" y="4522183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val</a:t>
            </a:r>
            <a:r>
              <a:rPr lang="en-US" sz="1600" dirty="0" smtClean="0"/>
              <a:t>=4</a:t>
            </a:r>
            <a:endParaRPr lang="en-US" sz="1600" dirty="0"/>
          </a:p>
        </p:txBody>
      </p:sp>
      <p:sp>
        <p:nvSpPr>
          <p:cNvPr id="155" name="Oval 154"/>
          <p:cNvSpPr/>
          <p:nvPr/>
        </p:nvSpPr>
        <p:spPr>
          <a:xfrm>
            <a:off x="3733800" y="3754792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val</a:t>
            </a:r>
            <a:r>
              <a:rPr lang="en-US" sz="1600" dirty="0" smtClean="0"/>
              <a:t>=28</a:t>
            </a:r>
            <a:endParaRPr lang="en-US" sz="1600" dirty="0"/>
          </a:p>
        </p:txBody>
      </p:sp>
      <p:sp>
        <p:nvSpPr>
          <p:cNvPr id="156" name="Oval 155"/>
          <p:cNvSpPr/>
          <p:nvPr/>
        </p:nvSpPr>
        <p:spPr>
          <a:xfrm>
            <a:off x="6934200" y="5350351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val</a:t>
            </a:r>
            <a:r>
              <a:rPr lang="en-US" sz="1600" dirty="0" smtClean="0"/>
              <a:t>=3</a:t>
            </a:r>
            <a:endParaRPr lang="en-US" sz="1600" dirty="0"/>
          </a:p>
        </p:txBody>
      </p:sp>
      <p:sp>
        <p:nvSpPr>
          <p:cNvPr id="157" name="Oval 156"/>
          <p:cNvSpPr/>
          <p:nvPr/>
        </p:nvSpPr>
        <p:spPr>
          <a:xfrm>
            <a:off x="6934200" y="4522183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val</a:t>
            </a:r>
            <a:r>
              <a:rPr lang="en-US" sz="1600" dirty="0" smtClean="0"/>
              <a:t>=3</a:t>
            </a:r>
            <a:endParaRPr lang="en-US" sz="1600" dirty="0"/>
          </a:p>
        </p:txBody>
      </p:sp>
      <p:sp>
        <p:nvSpPr>
          <p:cNvPr id="158" name="Oval 157"/>
          <p:cNvSpPr/>
          <p:nvPr/>
        </p:nvSpPr>
        <p:spPr>
          <a:xfrm>
            <a:off x="5223658" y="2971800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val</a:t>
            </a:r>
            <a:r>
              <a:rPr lang="en-US" sz="1600" dirty="0" smtClean="0"/>
              <a:t>=31</a:t>
            </a:r>
            <a:endParaRPr lang="en-US" sz="1600" dirty="0"/>
          </a:p>
        </p:txBody>
      </p:sp>
      <p:sp>
        <p:nvSpPr>
          <p:cNvPr id="160" name="TextBox 159"/>
          <p:cNvSpPr txBox="1"/>
          <p:nvPr/>
        </p:nvSpPr>
        <p:spPr>
          <a:xfrm>
            <a:off x="5449289" y="2111479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31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96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6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L-attributed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L-attributed attribute grammar when every attribute in a production A </a:t>
            </a:r>
            <a:r>
              <a:rPr lang="en-US" dirty="0" smtClean="0">
                <a:sym typeface="Math C"/>
              </a:rPr>
              <a:t> X1…</a:t>
            </a:r>
            <a:r>
              <a:rPr lang="en-US" dirty="0" err="1" smtClean="0">
                <a:sym typeface="Math C"/>
              </a:rPr>
              <a:t>Xn</a:t>
            </a:r>
            <a:r>
              <a:rPr lang="en-US" dirty="0" smtClean="0">
                <a:sym typeface="Math C"/>
              </a:rPr>
              <a:t> is</a:t>
            </a:r>
          </a:p>
          <a:p>
            <a:pPr lvl="1"/>
            <a:r>
              <a:rPr lang="en-US" dirty="0" smtClean="0"/>
              <a:t>A synthesized attribute, or</a:t>
            </a:r>
          </a:p>
          <a:p>
            <a:pPr lvl="1"/>
            <a:r>
              <a:rPr lang="en-US" dirty="0" smtClean="0"/>
              <a:t>An inherited attribute of </a:t>
            </a:r>
            <a:r>
              <a:rPr lang="en-US" dirty="0" err="1" smtClean="0"/>
              <a:t>Xj</a:t>
            </a:r>
            <a:r>
              <a:rPr lang="en-US" dirty="0" smtClean="0"/>
              <a:t>, 1 &lt;= j &lt;=n that only depends on </a:t>
            </a:r>
          </a:p>
          <a:p>
            <a:pPr lvl="2"/>
            <a:r>
              <a:rPr lang="en-US" dirty="0" smtClean="0"/>
              <a:t>Attributes of X1…Xj-1 to the left of </a:t>
            </a:r>
            <a:r>
              <a:rPr lang="en-US" dirty="0" err="1" smtClean="0"/>
              <a:t>Xj</a:t>
            </a:r>
            <a:r>
              <a:rPr lang="en-US" dirty="0" smtClean="0"/>
              <a:t>, or</a:t>
            </a:r>
          </a:p>
          <a:p>
            <a:pPr lvl="2"/>
            <a:r>
              <a:rPr lang="en-US" dirty="0" smtClean="0"/>
              <a:t>Inherited attributes of A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0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Contextual analysis can move information between nodes in the AST</a:t>
            </a:r>
          </a:p>
          <a:p>
            <a:pPr lvl="1"/>
            <a:r>
              <a:rPr lang="en-US" dirty="0" smtClean="0"/>
              <a:t>Even when they are not “local”</a:t>
            </a:r>
          </a:p>
          <a:p>
            <a:r>
              <a:rPr lang="en-US" dirty="0" smtClean="0"/>
              <a:t>Attribute grammars </a:t>
            </a:r>
          </a:p>
          <a:p>
            <a:pPr lvl="1"/>
            <a:r>
              <a:rPr lang="en-US" dirty="0" smtClean="0"/>
              <a:t>Attach attributes and semantic actions to grammar</a:t>
            </a:r>
          </a:p>
          <a:p>
            <a:r>
              <a:rPr lang="en-US" dirty="0" smtClean="0"/>
              <a:t>Attribute evaluation</a:t>
            </a:r>
          </a:p>
          <a:p>
            <a:pPr lvl="1"/>
            <a:r>
              <a:rPr lang="en-US" dirty="0" smtClean="0"/>
              <a:t>Build dependency graph, topological sort, evaluate</a:t>
            </a:r>
          </a:p>
          <a:p>
            <a:r>
              <a:rPr lang="en-US" dirty="0" smtClean="0"/>
              <a:t>Special classes with pre-determined evaluation order: S-attributed, L-attributed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1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876800"/>
            <a:ext cx="7772400" cy="1478760"/>
          </a:xfrm>
        </p:spPr>
        <p:txBody>
          <a:bodyPr/>
          <a:lstStyle/>
          <a:p>
            <a:r>
              <a:rPr lang="en-US" dirty="0" smtClean="0"/>
              <a:t>Forward references?</a:t>
            </a:r>
          </a:p>
          <a:p>
            <a:r>
              <a:rPr lang="en-US" dirty="0" smtClean="0"/>
              <a:t>Languages that don’t require declarations?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1600200"/>
            <a:ext cx="480131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month : integer RANGE [1..12];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month := 1;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while (month &lt;= 12) {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print(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month_name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[month]);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month : = month + 1;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79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495800"/>
            <a:ext cx="7772400" cy="1859760"/>
          </a:xfrm>
        </p:spPr>
        <p:txBody>
          <a:bodyPr/>
          <a:lstStyle/>
          <a:p>
            <a:r>
              <a:rPr lang="en-US" dirty="0" smtClean="0"/>
              <a:t>A table containing information about identifiers in the program</a:t>
            </a:r>
          </a:p>
          <a:p>
            <a:r>
              <a:rPr lang="en-US" dirty="0" smtClean="0"/>
              <a:t>Single entry for each named item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073861"/>
              </p:ext>
            </p:extLst>
          </p:nvPr>
        </p:nvGraphicFramePr>
        <p:xfrm>
          <a:off x="5257800" y="2133600"/>
          <a:ext cx="3711258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63980"/>
                <a:gridCol w="533718"/>
                <a:gridCol w="1383030"/>
                <a:gridCol w="4305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month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RANGE[1..12]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month_name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57200" y="1676400"/>
            <a:ext cx="4597190" cy="24254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month : integer RANGE [1..12];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month := 1;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while (month &lt;= 12) {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print(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month_name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[month]);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month : = month + 1;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91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so fast…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1600200"/>
            <a:ext cx="313419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one_int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{</a:t>
            </a:r>
            <a:br>
              <a:rPr lang="en-US" sz="2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i;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} i;</a:t>
            </a:r>
          </a:p>
          <a:p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main() {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i.i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42;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t =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i.i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(“%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”,t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5257800" y="1519959"/>
            <a:ext cx="3004905" cy="571500"/>
          </a:xfrm>
          <a:prstGeom prst="wedgeRectCallout">
            <a:avLst>
              <a:gd name="adj1" fmla="val -143672"/>
              <a:gd name="adj2" fmla="val 7614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</a:t>
            </a:r>
            <a:r>
              <a:rPr lang="en-US" dirty="0" err="1" smtClean="0"/>
              <a:t>struct</a:t>
            </a:r>
            <a:r>
              <a:rPr lang="en-US" dirty="0" smtClean="0"/>
              <a:t> field named i</a:t>
            </a:r>
            <a:endParaRPr lang="en-US" dirty="0"/>
          </a:p>
        </p:txBody>
      </p:sp>
      <p:sp>
        <p:nvSpPr>
          <p:cNvPr id="11" name="Rectangular Callout 10"/>
          <p:cNvSpPr/>
          <p:nvPr/>
        </p:nvSpPr>
        <p:spPr>
          <a:xfrm>
            <a:off x="5255491" y="2286000"/>
            <a:ext cx="3004905" cy="533400"/>
          </a:xfrm>
          <a:prstGeom prst="wedgeRectCallout">
            <a:avLst>
              <a:gd name="adj1" fmla="val -165299"/>
              <a:gd name="adj2" fmla="val 1176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</a:t>
            </a:r>
            <a:r>
              <a:rPr lang="en-US" dirty="0" err="1" smtClean="0"/>
              <a:t>struct</a:t>
            </a:r>
            <a:r>
              <a:rPr lang="en-US" dirty="0" smtClean="0"/>
              <a:t> variable named i</a:t>
            </a:r>
            <a:endParaRPr lang="en-US" dirty="0"/>
          </a:p>
        </p:txBody>
      </p:sp>
      <p:sp>
        <p:nvSpPr>
          <p:cNvPr id="12" name="Rectangular Callout 11"/>
          <p:cNvSpPr/>
          <p:nvPr/>
        </p:nvSpPr>
        <p:spPr>
          <a:xfrm>
            <a:off x="4899471" y="3066879"/>
            <a:ext cx="3939729" cy="618023"/>
          </a:xfrm>
          <a:prstGeom prst="wedgeRectCallout">
            <a:avLst>
              <a:gd name="adj1" fmla="val -131292"/>
              <a:gd name="adj2" fmla="val 6780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Assignment to the “i” field of </a:t>
            </a:r>
            <a:r>
              <a:rPr lang="en-US" dirty="0" err="1" smtClean="0"/>
              <a:t>struct</a:t>
            </a:r>
            <a:r>
              <a:rPr lang="en-US" dirty="0" smtClean="0"/>
              <a:t> “i”</a:t>
            </a:r>
            <a:endParaRPr lang="en-US" dirty="0"/>
          </a:p>
        </p:txBody>
      </p:sp>
      <p:sp>
        <p:nvSpPr>
          <p:cNvPr id="13" name="Rectangular Callout 12"/>
          <p:cNvSpPr/>
          <p:nvPr/>
        </p:nvSpPr>
        <p:spPr>
          <a:xfrm>
            <a:off x="4911016" y="3886200"/>
            <a:ext cx="3939729" cy="618023"/>
          </a:xfrm>
          <a:prstGeom prst="wedgeRectCallout">
            <a:avLst>
              <a:gd name="adj1" fmla="val -97298"/>
              <a:gd name="adj2" fmla="val -243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Reading </a:t>
            </a:r>
            <a:r>
              <a:rPr lang="en-US" dirty="0" smtClean="0"/>
              <a:t>the “i” field of </a:t>
            </a:r>
            <a:r>
              <a:rPr lang="en-US" dirty="0" err="1" smtClean="0"/>
              <a:t>struct</a:t>
            </a:r>
            <a:r>
              <a:rPr lang="en-US" dirty="0" smtClean="0"/>
              <a:t> “i”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7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6949</TotalTime>
  <Words>2851</Words>
  <Application>Microsoft Office PowerPoint</Application>
  <PresentationFormat>On-screen Show (4:3)</PresentationFormat>
  <Paragraphs>926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8" baseType="lpstr">
      <vt:lpstr>Arial</vt:lpstr>
      <vt:lpstr>Consolas</vt:lpstr>
      <vt:lpstr>Calibri</vt:lpstr>
      <vt:lpstr>Wingdings 3</vt:lpstr>
      <vt:lpstr>Math B</vt:lpstr>
      <vt:lpstr>Courier New</vt:lpstr>
      <vt:lpstr>Corbel</vt:lpstr>
      <vt:lpstr>Wingdings</vt:lpstr>
      <vt:lpstr>Wingdings 2</vt:lpstr>
      <vt:lpstr>Tahoma</vt:lpstr>
      <vt:lpstr>Math C</vt:lpstr>
      <vt:lpstr>Symbol</vt:lpstr>
      <vt:lpstr>Metro</vt:lpstr>
      <vt:lpstr>Theory of Compilation</vt:lpstr>
      <vt:lpstr>You are here</vt:lpstr>
      <vt:lpstr>You are here…</vt:lpstr>
      <vt:lpstr>What we want</vt:lpstr>
      <vt:lpstr>Contextual Analysis</vt:lpstr>
      <vt:lpstr>Contextual Analysis</vt:lpstr>
      <vt:lpstr>Identification</vt:lpstr>
      <vt:lpstr>Symbol table</vt:lpstr>
      <vt:lpstr>Not so fast…</vt:lpstr>
      <vt:lpstr>Not so fast…</vt:lpstr>
      <vt:lpstr>Scopes</vt:lpstr>
      <vt:lpstr>Scope-structured symbol table</vt:lpstr>
      <vt:lpstr>Scope and symbol table</vt:lpstr>
      <vt:lpstr>Hash-table based Symbol Table</vt:lpstr>
      <vt:lpstr>Scope info</vt:lpstr>
      <vt:lpstr>Remember lexing/parsing?</vt:lpstr>
      <vt:lpstr>Semantic Checks</vt:lpstr>
      <vt:lpstr>Types</vt:lpstr>
      <vt:lpstr>Type System (textbook definition)</vt:lpstr>
      <vt:lpstr>Type System</vt:lpstr>
      <vt:lpstr>Static typing vs. dynamic typing</vt:lpstr>
      <vt:lpstr>Type Checking</vt:lpstr>
      <vt:lpstr>Type Checking Rules</vt:lpstr>
      <vt:lpstr>Typing Rules</vt:lpstr>
      <vt:lpstr>More Typing Rules (examples)</vt:lpstr>
      <vt:lpstr>And Even More Typing Rules</vt:lpstr>
      <vt:lpstr>Type Checking</vt:lpstr>
      <vt:lpstr>Example</vt:lpstr>
      <vt:lpstr>Type Declarations</vt:lpstr>
      <vt:lpstr>PowerPoint Presentation</vt:lpstr>
      <vt:lpstr>Forward References</vt:lpstr>
      <vt:lpstr>Type Table</vt:lpstr>
      <vt:lpstr>Type Equivalence: Name Equivalence</vt:lpstr>
      <vt:lpstr>Type Equivalence: Structural Equivalence</vt:lpstr>
      <vt:lpstr>In practice</vt:lpstr>
      <vt:lpstr>Coercions</vt:lpstr>
      <vt:lpstr>l-values and r-values</vt:lpstr>
      <vt:lpstr>l-values and r-values (example)</vt:lpstr>
      <vt:lpstr>l-values and r-values (example)</vt:lpstr>
      <vt:lpstr>l-values and r-values (examples)</vt:lpstr>
      <vt:lpstr>l-values and r-values</vt:lpstr>
      <vt:lpstr>So far…</vt:lpstr>
      <vt:lpstr>How does this magic happen?</vt:lpstr>
      <vt:lpstr>Syntax Directed Translation</vt:lpstr>
      <vt:lpstr>Attribute grammars</vt:lpstr>
      <vt:lpstr>Indexed symbols</vt:lpstr>
      <vt:lpstr>Example</vt:lpstr>
      <vt:lpstr>Dependencies</vt:lpstr>
      <vt:lpstr>Attribute Evaluation</vt:lpstr>
      <vt:lpstr>Cycles</vt:lpstr>
      <vt:lpstr>Attribute Evaluation</vt:lpstr>
      <vt:lpstr>Building Dependency Graph</vt:lpstr>
      <vt:lpstr>Example</vt:lpstr>
      <vt:lpstr>Example</vt:lpstr>
      <vt:lpstr>Topological Order</vt:lpstr>
      <vt:lpstr>Example</vt:lpstr>
      <vt:lpstr>But what about cycles?</vt:lpstr>
      <vt:lpstr>Inherited vs. Synthesized Attributes</vt:lpstr>
      <vt:lpstr>example</vt:lpstr>
      <vt:lpstr>S-attributed Grammars</vt:lpstr>
      <vt:lpstr>S-attributed Grammar: example</vt:lpstr>
      <vt:lpstr>example </vt:lpstr>
      <vt:lpstr>L-attributed grammars</vt:lpstr>
      <vt:lpstr>Summary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Analysis</dc:title>
  <dc:creator>yahave</dc:creator>
  <cp:lastModifiedBy>yahave</cp:lastModifiedBy>
  <cp:revision>646</cp:revision>
  <cp:lastPrinted>2011-03-07T09:23:23Z</cp:lastPrinted>
  <dcterms:created xsi:type="dcterms:W3CDTF">2006-08-16T00:00:00Z</dcterms:created>
  <dcterms:modified xsi:type="dcterms:W3CDTF">2011-03-28T08:14:40Z</dcterms:modified>
</cp:coreProperties>
</file>