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256" r:id="rId2"/>
    <p:sldId id="365" r:id="rId3"/>
    <p:sldId id="527" r:id="rId4"/>
    <p:sldId id="470" r:id="rId5"/>
    <p:sldId id="525" r:id="rId6"/>
    <p:sldId id="494" r:id="rId7"/>
    <p:sldId id="529" r:id="rId8"/>
    <p:sldId id="472" r:id="rId9"/>
    <p:sldId id="543" r:id="rId10"/>
    <p:sldId id="474" r:id="rId11"/>
    <p:sldId id="473" r:id="rId12"/>
    <p:sldId id="475" r:id="rId13"/>
    <p:sldId id="476" r:id="rId14"/>
    <p:sldId id="477" r:id="rId15"/>
    <p:sldId id="478" r:id="rId16"/>
    <p:sldId id="479" r:id="rId17"/>
    <p:sldId id="526" r:id="rId18"/>
    <p:sldId id="480" r:id="rId19"/>
    <p:sldId id="481" r:id="rId20"/>
    <p:sldId id="484" r:id="rId21"/>
    <p:sldId id="485" r:id="rId22"/>
    <p:sldId id="486" r:id="rId23"/>
    <p:sldId id="482" r:id="rId24"/>
    <p:sldId id="483" r:id="rId25"/>
    <p:sldId id="487" r:id="rId26"/>
    <p:sldId id="488" r:id="rId27"/>
    <p:sldId id="489" r:id="rId28"/>
    <p:sldId id="490" r:id="rId29"/>
    <p:sldId id="523" r:id="rId30"/>
    <p:sldId id="524" r:id="rId31"/>
    <p:sldId id="491" r:id="rId32"/>
    <p:sldId id="498" r:id="rId33"/>
    <p:sldId id="506" r:id="rId34"/>
    <p:sldId id="500" r:id="rId35"/>
    <p:sldId id="492" r:id="rId36"/>
    <p:sldId id="496" r:id="rId37"/>
    <p:sldId id="499" r:id="rId38"/>
    <p:sldId id="501" r:id="rId39"/>
    <p:sldId id="502" r:id="rId40"/>
    <p:sldId id="503" r:id="rId41"/>
    <p:sldId id="504" r:id="rId42"/>
    <p:sldId id="505" r:id="rId43"/>
    <p:sldId id="507" r:id="rId44"/>
    <p:sldId id="512" r:id="rId45"/>
    <p:sldId id="511" r:id="rId46"/>
    <p:sldId id="510" r:id="rId47"/>
    <p:sldId id="513" r:id="rId48"/>
    <p:sldId id="515" r:id="rId49"/>
    <p:sldId id="516" r:id="rId50"/>
    <p:sldId id="518" r:id="rId51"/>
    <p:sldId id="517" r:id="rId52"/>
    <p:sldId id="519" r:id="rId53"/>
    <p:sldId id="508" r:id="rId54"/>
    <p:sldId id="509" r:id="rId55"/>
    <p:sldId id="520" r:id="rId56"/>
    <p:sldId id="521" r:id="rId57"/>
    <p:sldId id="522" r:id="rId58"/>
    <p:sldId id="530" r:id="rId59"/>
    <p:sldId id="531" r:id="rId60"/>
    <p:sldId id="542" r:id="rId61"/>
    <p:sldId id="532" r:id="rId62"/>
    <p:sldId id="541" r:id="rId63"/>
    <p:sldId id="533" r:id="rId64"/>
    <p:sldId id="534" r:id="rId65"/>
    <p:sldId id="535" r:id="rId66"/>
    <p:sldId id="536" r:id="rId67"/>
    <p:sldId id="537" r:id="rId68"/>
    <p:sldId id="538" r:id="rId69"/>
    <p:sldId id="539" r:id="rId70"/>
    <p:sldId id="540" r:id="rId71"/>
  </p:sldIdLst>
  <p:sldSz cx="9144000" cy="6858000" type="screen4x3"/>
  <p:notesSz cx="7315200" cy="9601200"/>
  <p:embeddedFontLst>
    <p:embeddedFont>
      <p:font typeface="Tahoma" pitchFamily="34" charset="0"/>
      <p:regular r:id="rId74"/>
      <p:bold r:id="rId75"/>
    </p:embeddedFont>
    <p:embeddedFont>
      <p:font typeface="Wingdings 2" pitchFamily="18" charset="2"/>
      <p:regular r:id="rId76"/>
    </p:embeddedFont>
    <p:embeddedFont>
      <p:font typeface="Consolas" pitchFamily="49" charset="0"/>
      <p:regular r:id="rId77"/>
      <p:bold r:id="rId78"/>
      <p:italic r:id="rId79"/>
      <p:boldItalic r:id="rId80"/>
    </p:embeddedFont>
    <p:embeddedFont>
      <p:font typeface="Wingdings 3" pitchFamily="18" charset="2"/>
      <p:regular r:id="rId81"/>
    </p:embeddedFont>
    <p:embeddedFont>
      <p:font typeface="Math A" pitchFamily="18" charset="2"/>
      <p:regular r:id="rId82"/>
    </p:embeddedFont>
    <p:embeddedFont>
      <p:font typeface="Miriam" pitchFamily="34" charset="-79"/>
      <p:regular r:id="rId83"/>
    </p:embeddedFont>
    <p:embeddedFont>
      <p:font typeface="Corbel" pitchFamily="34" charset="0"/>
      <p:regular r:id="rId84"/>
      <p:bold r:id="rId85"/>
      <p:italic r:id="rId86"/>
      <p:boldItalic r:id="rId87"/>
    </p:embeddedFont>
    <p:embeddedFont>
      <p:font typeface="Arial Unicode MS" pitchFamily="34" charset="-128"/>
      <p:regular r:id="rId88"/>
    </p:embeddedFont>
    <p:embeddedFont>
      <p:font typeface="Math B" pitchFamily="2" charset="2"/>
      <p:regular r:id="rId89"/>
    </p:embeddedFont>
    <p:embeddedFont>
      <p:font typeface="Calibri" pitchFamily="34" charset="0"/>
      <p:regular r:id="rId90"/>
      <p:bold r:id="rId91"/>
      <p:italic r:id="rId92"/>
      <p:boldItalic r:id="rId93"/>
    </p:embeddedFont>
    <p:embeddedFont>
      <p:font typeface="Math C" pitchFamily="2" charset="2"/>
      <p:regular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527"/>
            <p14:sldId id="470"/>
            <p14:sldId id="525"/>
            <p14:sldId id="494"/>
            <p14:sldId id="529"/>
            <p14:sldId id="472"/>
            <p14:sldId id="543"/>
            <p14:sldId id="474"/>
            <p14:sldId id="473"/>
            <p14:sldId id="475"/>
            <p14:sldId id="476"/>
            <p14:sldId id="477"/>
            <p14:sldId id="478"/>
            <p14:sldId id="479"/>
            <p14:sldId id="526"/>
            <p14:sldId id="480"/>
            <p14:sldId id="481"/>
            <p14:sldId id="484"/>
            <p14:sldId id="485"/>
            <p14:sldId id="486"/>
            <p14:sldId id="482"/>
            <p14:sldId id="483"/>
            <p14:sldId id="487"/>
            <p14:sldId id="488"/>
            <p14:sldId id="489"/>
            <p14:sldId id="490"/>
            <p14:sldId id="523"/>
            <p14:sldId id="524"/>
            <p14:sldId id="491"/>
            <p14:sldId id="498"/>
            <p14:sldId id="506"/>
            <p14:sldId id="500"/>
            <p14:sldId id="492"/>
            <p14:sldId id="496"/>
            <p14:sldId id="499"/>
            <p14:sldId id="501"/>
            <p14:sldId id="502"/>
            <p14:sldId id="503"/>
            <p14:sldId id="504"/>
            <p14:sldId id="505"/>
            <p14:sldId id="507"/>
            <p14:sldId id="512"/>
            <p14:sldId id="511"/>
            <p14:sldId id="510"/>
            <p14:sldId id="513"/>
            <p14:sldId id="515"/>
            <p14:sldId id="516"/>
            <p14:sldId id="518"/>
            <p14:sldId id="517"/>
            <p14:sldId id="519"/>
            <p14:sldId id="508"/>
            <p14:sldId id="509"/>
            <p14:sldId id="520"/>
            <p14:sldId id="521"/>
            <p14:sldId id="522"/>
            <p14:sldId id="530"/>
            <p14:sldId id="531"/>
            <p14:sldId id="542"/>
            <p14:sldId id="532"/>
            <p14:sldId id="541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84" autoAdjust="0"/>
    <p:restoredTop sz="94647" autoAdjust="0"/>
  </p:normalViewPr>
  <p:slideViewPr>
    <p:cSldViewPr>
      <p:cViewPr varScale="1">
        <p:scale>
          <a:sx n="75" d="100"/>
          <a:sy n="75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87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90" Type="http://schemas.openxmlformats.org/officeDocument/2006/relationships/font" Target="fonts/font17.fntdata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font" Target="fonts/font20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font" Target="fonts/font18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9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21-Mar-11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21T09:30:27.76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14100 4079 50,'-7'10'40,"-2"-13"-2,9 3 1,-4-29-32,19 1-1,8-20 0,17-8-1,12-19 0,21-10-1,15-15 0,16-9 0,12-11-1,17 0 0,12 1 1,8 0-2,2 1 0,2 10-1,-1 7 1,-6 14-1,-9 15 1,-16 12-2,-19 12 0,-16 14 1,-19 17-1,-18 13 0,-16 10-2,-15 7-1,-6 13-8,-20-15-29,1 10-2,-16-11-1,-6 4 0</inkml:trace>
  <inkml:trace contextRef="#ctx0" brushRef="#br0" timeOffset="624.0357">14165 3710 29,'0'0'33,"-9"-12"2,-2-1-19,11 13 1,0 0-3,0 0-2,-9-12-4,9 12 1,0 0-4,0 0-1,6 10 0,-3 1-3,-4 2 1,-1 8-3,-4 7 2,-1 5-2,-6 6 2,-1 4 0,-3 4-1,2 4 1,0-1-1,3-3 0,3-3 0,4-5 1,4-3-1,6-6 1,5-6 0,5-7 0,6-6 1,8-7-1,5-6 1,6-4-1,2-5 1,5-3-1,-1-2 0,-2 3-1,-4 3-2,-6-3-3,7 12-35,-13-10-2,3-1-1,-3-14 0</inkml:trace>
  <inkml:trace contextRef="#ctx0" brushRef="#br0" timeOffset="2356.1347">17171 1853 50,'-5'12'36,"5"-12"-2,-8 12 2,8-12-22,0 0-1,0 0-5,0 0-3,5-10 0,0-2-2,-2-5 0,3-1-2,1-2 1,2 0-2,0 0 1,3 1-1,1 4 1,6 1-1,0 4 1,2 4-1,2 1 0,0 1 1,-2 3-1,-1 2 1,-2 3-1,-5 2 0,-4 6 0,-5 4 1,-5 8-2,-4 4 1,-4 0 0,0 1 0,-3-1-1,1 0 1,3-7 0,3-6-1,5-15 1,0 0-1,9-7 1,3-6 0,3-1 0,1-1-1,1 1 1,0 5 0,-3 6 0,-1 4 0,-5 9 0,-1 3 0,-4 2 1,-1 1 0,-3 3-1,0-1 1,-2-2-2,-1 0-1,1 0-2,-5-6-4,8 7-13,-9-10-17,9-7 0,0 0 0,0 0 0</inkml:trace>
  <inkml:trace contextRef="#ctx0" brushRef="#br0" timeOffset="2526.1445">17610 1898 48,'6'20'37,"-6"-4"-3,5 3 1,-7-5-12,0 7-23,3 0-30,-3-5-3,2 0-4,0-16 2</inkml:trace>
  <inkml:trace contextRef="#ctx0" brushRef="#br0" timeOffset="2739.1567">17677 1768 89,'0'0'39,"0"0"-3,-3 10 2,3-10-37,0 0-2,16 12-22,-16-12-15,19 2 1,-8-3-2,6 2 1</inkml:trace>
  <inkml:trace contextRef="#ctx0" brushRef="#br0" timeOffset="3117.1783">17893 1888 81,'0'0'40,"0"0"-3,-8 10-1,-2-1-33,-5 1 2,-2 2-4,-3 3-1,-3 0 0,-1 0 1,2 1-1,3-1 0,7-1 1,6-3 0,6-11 0,13 13 1,7-9-1,4-3 1,9 1 1,-2-1-2,-1 3 1,-3 3 0,-6 3-1,-12 6 0,-6 9 0,-9 0-1,-10 4 0,-5-3 0,-4 0-2,-2-4 1,-1-7-4,6 1-8,-4-20-27,13 1 1,-1-16-1,12 2-1</inkml:trace>
  <inkml:trace contextRef="#ctx0" brushRef="#br0" timeOffset="3516.2011">18118 1882 58,'27'-19'35,"-10"7"0,-2 8 1,-15 4-26,6 11-3,-16-1-1,1 9-2,-10-2 0,-1 6-1,-4-3 0,0 0-1,0-5-1,4-1 1,4-2-1,6-4 1,10-8-1,5 10 1,10-8-1,8 0 1,3 0 0,4 4-1,-1-3 1,1 4 0,-7 1-1,-5 4 1,-8 1-1,-8 7 0,-9-5-1,-4 5 1,-9-1-2,-4 0-1,-2-3 0,-6-7-7,10 0-30,-9-14-2,9 8 0,0-15-1</inkml:trace>
  <inkml:trace contextRef="#ctx0" brushRef="#br0" timeOffset="3730.2133">18261 2010 83,'0'0'40,"10"29"-3,-20-12 2,7 10-36,-10-3 0,-1-2-7,7 8-21,-7-14-14,7-1 1,7-15-1,0 0 0</inkml:trace>
  <inkml:trace contextRef="#ctx0" brushRef="#br0" timeOffset="4190.2396">18303 1857 53,'0'0'36,"13"-15"-1,-4 11 0,-9 4-21,13 4-10,-13-4-2,6 18-3,-4-3 0,-3 3 0,-1 4-1,-2 4 0,1-1 1,-1 0 1,0-3 1,1-1 1,0-4 0,5-3 2,-2-14-1,10 11 2,-10-11-1,21-8 0,-8-3-1,6 1 0,-2-3-1,3 0 0,0 1-1,0 4 0,-2 0 1,-1 6-1,-3 5 0,-2 3 0,-2 2-1,-3 3 1,0 3 0,-4 1-1,-2-1 1,1 0-1,-3-3-1,1 1 1,0-12-1,-5 16-2,7-6-4,-2-10-19,0 0-14,4-10 2,6 5-3,0-4 3</inkml:trace>
  <inkml:trace contextRef="#ctx0" brushRef="#br0" timeOffset="4526.2589">18753 1998 49,'6'-10'36,"-6"10"-2,-13 2 0,-1 10-22,-8-5-4,8 9-1,-8-3-2,4 6-2,1-3 1,6 2 1,1-5-1,10 7 0,2-5-1,5 1 0,0 0 0,4 2-1,-3 1 1,1 7-1,-2 0 0,-2 5-1,-3 9 1,-3 10 0,-5 8-1,-5 8 1,-5 4-2,-5 4 2,-7 5-3,-4-4 0,-4-3-3,-4-17-2,8-2-33,-8-22-5,8-12 2,1-26-3</inkml:trace>
  <inkml:trace contextRef="#ctx0" brushRef="#br0" timeOffset="5352.3061">19236 2126 72,'-3'13'38,"2"4"-1,-4-4 2,5 7-35,-10-6 2,4 5-1,-3-4-2,1 2-1,-3-10 0,11-7 0,-15 10-1,15-10 0,-4-17 0,10-1 0,2-3 0,5-3 0,5-1-1,2-2 1,3 4 0,1 1 0,-1 9-1,-1 3-1,-2 3 0,-3 3 0,0 2-1,-2-2-2,4 3-1,-6-5-3,10 5-4,-12-12-11,15 8-13,-10-6 1,8 7 10,-14-7 12,4 6 9,-4 3 4,-10 2 8,9 6 11,-9-6 17,-9 17-1,-5-7-10,13 13-9,-12-5-7,8 11-3,-3-2-2,5 0-2,2-4 0,8-2 0,3-6 0,4-5-1,3-11 0,3-10 1,2-6-1,0-2 1,1-6-2,-5-2 0,1-1-4,-7-7-4,11 9-28,-16-4-6,2 6 3,-6-4-3</inkml:trace>
  <inkml:trace contextRef="#ctx0" brushRef="#br0" timeOffset="5935.3395">19869 1727 69,'0'0'37,"8"25"-1,-9 1 2,-9 6-33,1 11 1,-10 6-4,-3 8 0,-2 4-1,1-2-2,2-5 1,2-6-2,5-6 0,3-9-2,9-6 0,0-14 0,6-3 0,-4-10 1,10 6-1,-10-6 2,10 0 2,-10 0 2,15-5 1,-1 3 0,0-7 1,8 1 0,3-6 0,7-1-1,3-10 1,7-3 0,-2-3-2,4-1 0,-3-8-1,-1 0 1,-5 1-2,-6 3 2,-9 10-2,-11 6 1,-12 8-1,-13 12 1,-11 11 0,-10 10 1,-6 4-1,-1 9 1,-2 2-1,6 3 1,7-4 0,10 1-1,9-4 1,11 0-1,8-4 1,9-7-1,7-5 0,7-5-1,6-5-1,4-8-1,7-3-1,-4-10-2,5 3-4,-11-21-14,5 11-19,-9-8 2,-2 6-1,-9-3 2</inkml:trace>
  <inkml:trace contextRef="#ctx0" brushRef="#br0" timeOffset="6214.3554">20382 2034 89,'13'-1'40,"-13"1"-1,-3 12 1,-10-4-36,4 4-1,-5 0-1,-3 6-2,1 2 1,0 2-1,4 0 1,5 1-1,5-1 2,4 2-1,3 0 1,4-3-1,-1 1 1,1 2 0,-4-3-1,-1 3 0,-6-1 0,-4 1-2,-4-4-1,-7-3-1,2 10-14,-11-24-26,4 5 1,-12-12-2,-2-1 1</inkml:trace>
  <inkml:trace contextRef="#ctx0" brushRef="#br0" timeOffset="6734.3852">19213 2002 28,'0'0'23,"6"-23"5,-6 23-4,5-20-2,-5 20-3,4-16-2,-4 16-2,5-13-6,-5 13 0,0 0-3,12-11-1,-12 11-1,0 0 0,6 15-1,-6 3-1,-5 5 0,-3 7-1,-3 8-1,-6 5 0,-1 2-2,-3-8-7,6 4-30,-5-9-3,5 0 1,-1-7-3</inkml:trace>
  <inkml:trace contextRef="#ctx0" brushRef="#br0" timeOffset="7462.4268">17001 2417 58,'-24'24'38,"17"9"0,10-10 0,24 7-20,16-12-11,27 4 0,18-9 0,30 3-2,25-4 0,28 3-1,18-1 0,19 5-1,10 1 0,12 4 0,4 0-2,1 1 2,-7 0-3,-10 0 2,-12-3-2,-11 0 2,-17-5-3,-15-3 1,-20-5 1,-15-5-1,-18-4 0,-16-2 1,-22-2-2,-16-3 1,-15 1-1,-15 1 0,-16 2 0,-10 3-2,-20-4-1,-3-4-5,9 13-16,-11-17-19,7 4 0,-2-10-2,10 1 4</inkml:trace>
  <inkml:trace contextRef="#ctx0" brushRef="#br0" timeOffset="7912.4525">18162 1528 95,'11'2'39,"-11"-2"0,20 21-2,-11 1-41,-4 1-31,1 1-4,-7 5-1,-2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21-Mar-11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21-Mar-11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21-Mar-11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21-Mar-11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21-Mar-11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21-Mar-11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21-Mar-11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21-Mar-11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21-Mar-11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21-Mar-11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21-Mar-11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21-Mar-11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21-Mar-11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467600" cy="1508760"/>
          </a:xfrm>
        </p:spPr>
        <p:txBody>
          <a:bodyPr/>
          <a:lstStyle/>
          <a:p>
            <a:r>
              <a:rPr lang="en-US" dirty="0" smtClean="0"/>
              <a:t>Lecture 05 – Syntax analysis &amp; Semantic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GOTO/ACTION </a:t>
            </a:r>
            <a:r>
              <a:rPr lang="en-US" dirty="0"/>
              <a:t>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57714"/>
              </p:ext>
            </p:extLst>
          </p:nvPr>
        </p:nvGraphicFramePr>
        <p:xfrm>
          <a:off x="526098" y="1635760"/>
          <a:ext cx="3283902" cy="368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880"/>
                <a:gridCol w="403542"/>
                <a:gridCol w="398780"/>
                <a:gridCol w="397192"/>
                <a:gridCol w="413068"/>
                <a:gridCol w="409892"/>
                <a:gridCol w="411480"/>
                <a:gridCol w="413068"/>
              </a:tblGrid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s6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s4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s6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15392" y="54102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T </a:t>
            </a:r>
            <a:endParaRPr lang="en-US" sz="1400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 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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64282"/>
              </p:ext>
            </p:extLst>
          </p:nvPr>
        </p:nvGraphicFramePr>
        <p:xfrm>
          <a:off x="4724400" y="1635760"/>
          <a:ext cx="373646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832"/>
                <a:gridCol w="821055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 + i  $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q0 i q5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 $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q0</a:t>
                      </a:r>
                      <a:r>
                        <a:rPr lang="en-US" sz="2000" baseline="0" dirty="0" smtClean="0"/>
                        <a:t> T q6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 $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q0</a:t>
                      </a:r>
                      <a:r>
                        <a:rPr lang="en-US" sz="2000" baseline="0" dirty="0" smtClean="0"/>
                        <a:t> E q1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 $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</a:t>
                      </a:r>
                      <a:r>
                        <a:rPr lang="en-US" sz="2000" baseline="0" dirty="0" smtClean="0"/>
                        <a:t> E q1 + q3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</a:t>
                      </a:r>
                      <a:r>
                        <a:rPr lang="en-US" sz="2000" baseline="0" dirty="0" smtClean="0"/>
                        <a:t> E q1 + q3 i q5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 E q1</a:t>
                      </a:r>
                      <a:r>
                        <a:rPr lang="en-US" sz="2000" baseline="0" dirty="0" smtClean="0"/>
                        <a:t> + q3 T q4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 E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 E q1 $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8837" y="1327982"/>
            <a:ext cx="151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top is on the right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942320" y="1968403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51240" y="3659927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50660" y="3978107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51240" y="2306940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49300" y="2978780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make a transition diagram for any grammar </a:t>
            </a:r>
          </a:p>
          <a:p>
            <a:r>
              <a:rPr lang="en-US" dirty="0" smtClean="0"/>
              <a:t>Can make a GOTO table for every grammar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Cannot make a deterministic ACTION table for every grammar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</a:t>
            </a:r>
            <a:endParaRPr lang="en-US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endParaRPr lang="en-US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i[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E$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  <a:p>
            <a:pPr algn="ctr"/>
            <a:r>
              <a:rPr lang="en-US" dirty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i[E]</a:t>
            </a:r>
            <a:endParaRPr lang="en-US" dirty="0">
              <a:sym typeface="Math C"/>
            </a:endParaRPr>
          </a:p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</a:t>
            </a:r>
          </a:p>
          <a:p>
            <a:pPr algn="ctr"/>
            <a:r>
              <a:rPr lang="en-US" dirty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[E]</a:t>
            </a:r>
            <a:endParaRPr lang="en-US" dirty="0"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Shift/reduce conflict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40069" y="6104021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</a:t>
            </a:r>
            <a:endParaRPr lang="en-US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V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720334"/>
            <a:ext cx="1676400" cy="21658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E$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  <a:p>
            <a:pPr algn="ctr"/>
            <a:r>
              <a:rPr lang="en-US" dirty="0" smtClean="0">
                <a:sym typeface="Math C"/>
              </a:rPr>
              <a:t>V </a:t>
            </a:r>
            <a:r>
              <a:rPr lang="en-US" dirty="0" smtClean="0">
                <a:sym typeface="Math C"/>
              </a:rPr>
              <a:t>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  <a:endParaRPr lang="en-US" dirty="0">
              <a:sym typeface="Math C"/>
            </a:endParaRPr>
          </a:p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</a:t>
            </a:r>
          </a:p>
          <a:p>
            <a:pPr algn="ctr"/>
            <a:r>
              <a:rPr lang="en-US" dirty="0" smtClean="0">
                <a:sym typeface="Math C"/>
              </a:rPr>
              <a:t>V </a:t>
            </a:r>
            <a:r>
              <a:rPr lang="en-US" dirty="0">
                <a:sym typeface="Math C"/>
              </a:rPr>
              <a:t> i</a:t>
            </a:r>
            <a:r>
              <a:rPr lang="en-US" dirty="0" smtClean="0">
                <a:sym typeface="Symbol"/>
              </a:rPr>
              <a:t></a:t>
            </a:r>
            <a:endParaRPr lang="en-US" dirty="0"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569016"/>
            <a:ext cx="1617103" cy="5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2"/>
            <a:ext cx="1601989" cy="24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>
            <a:off x="2209800" y="2803267"/>
            <a:ext cx="4419600" cy="116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447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reduce/reduce conflict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40069" y="5819274"/>
            <a:ext cx="156973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Conflicts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Any grammar with an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-rule cannot be LR(0)</a:t>
            </a:r>
          </a:p>
          <a:p>
            <a:r>
              <a:rPr lang="en-US" dirty="0" smtClean="0">
                <a:sym typeface="Symbol"/>
              </a:rPr>
              <a:t>Inherent shift/reduce conflict</a:t>
            </a:r>
          </a:p>
          <a:p>
            <a:pPr lvl="1"/>
            <a:r>
              <a:rPr lang="en-US" dirty="0" smtClean="0">
                <a:sym typeface="Symbol"/>
              </a:rPr>
              <a:t>A</a:t>
            </a:r>
            <a:r>
              <a:rPr lang="en-US" dirty="0" smtClean="0">
                <a:sym typeface="Math C"/>
              </a:rPr>
              <a:t>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 - reduce item</a:t>
            </a:r>
          </a:p>
          <a:p>
            <a:pPr lvl="1"/>
            <a:r>
              <a:rPr lang="en-US" dirty="0" smtClean="0">
                <a:sym typeface="Symbol"/>
              </a:rPr>
              <a:t>P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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A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– shift item</a:t>
            </a:r>
          </a:p>
          <a:p>
            <a:pPr lvl="1"/>
            <a:r>
              <a:rPr lang="en-US" dirty="0">
                <a:sym typeface="Symbol"/>
              </a:rPr>
              <a:t>A</a:t>
            </a:r>
            <a:r>
              <a:rPr lang="en-US" dirty="0">
                <a:sym typeface="Math C"/>
              </a:rPr>
              <a:t>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 can always be predicted from </a:t>
            </a:r>
            <a:r>
              <a:rPr lang="en-US" dirty="0">
                <a:sym typeface="Symbol"/>
              </a:rPr>
              <a:t>P</a:t>
            </a:r>
            <a:r>
              <a:rPr lang="en-US" dirty="0">
                <a:sym typeface="Math C"/>
              </a:rPr>
              <a:t> </a:t>
            </a:r>
            <a:r>
              <a:rPr lang="el-GR" dirty="0">
                <a:sym typeface="Math C"/>
              </a:rPr>
              <a:t>α</a:t>
            </a:r>
            <a:r>
              <a:rPr lang="el-GR" dirty="0">
                <a:sym typeface="Symbol"/>
              </a:rPr>
              <a:t></a:t>
            </a:r>
            <a:r>
              <a:rPr lang="en-US" dirty="0">
                <a:sym typeface="Math C"/>
              </a:rPr>
              <a:t>A</a:t>
            </a:r>
            <a:r>
              <a:rPr lang="el-GR" dirty="0">
                <a:sym typeface="Math C"/>
              </a:rPr>
              <a:t>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 to the GOTO/ACTIONS table</a:t>
            </a:r>
            <a:r>
              <a:rPr lang="en-US" sz="3600" dirty="0" smtClean="0">
                <a:solidFill>
                  <a:srgbClr val="FFFF00"/>
                </a:solidFill>
              </a:rPr>
              <a:t>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77524"/>
              </p:ext>
            </p:extLst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3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GOTO Table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17680" y="1295400"/>
            <a:ext cx="97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ACTION</a:t>
            </a:r>
          </a:p>
          <a:p>
            <a:pPr algn="ctr"/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487122" y="2162569"/>
            <a:ext cx="971078" cy="4162031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6324600"/>
            <a:ext cx="6781800" cy="381000"/>
          </a:xfrm>
          <a:prstGeom prst="wedgeRoundRectCallout">
            <a:avLst>
              <a:gd name="adj1" fmla="val 51115"/>
              <a:gd name="adj2" fmla="val -1732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table determined only by transition diagram, ignores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SLR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reduce if it will get you into trouble on the next token</a:t>
            </a:r>
          </a:p>
          <a:p>
            <a:r>
              <a:rPr lang="en-US" dirty="0" smtClean="0"/>
              <a:t>A handle should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be reduced to a non-terminal N if the look-ahead is a token that </a:t>
            </a:r>
            <a:r>
              <a:rPr lang="en-US" dirty="0" smtClean="0">
                <a:solidFill>
                  <a:srgbClr val="FFFF00"/>
                </a:solidFill>
              </a:rPr>
              <a:t>cannot</a:t>
            </a:r>
            <a:r>
              <a:rPr lang="en-US" dirty="0" smtClean="0"/>
              <a:t> follow 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reduce item N</a:t>
            </a:r>
            <a:r>
              <a:rPr lang="el-GR" dirty="0">
                <a:solidFill>
                  <a:srgbClr val="FFFF00"/>
                </a:solidFill>
                <a:sym typeface="Math C"/>
              </a:rPr>
              <a:t>  </a:t>
            </a:r>
            <a:r>
              <a:rPr lang="el-GR" dirty="0" smtClean="0">
                <a:solidFill>
                  <a:srgbClr val="FFFF00"/>
                </a:solidFill>
              </a:rPr>
              <a:t>α</a:t>
            </a:r>
            <a:r>
              <a:rPr lang="el-GR" dirty="0" smtClean="0">
                <a:solidFill>
                  <a:srgbClr val="FFFF00"/>
                </a:solidFill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is applicable only when the look-ahead is in FOLLOW(N)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Differs from LR(0) only on the ACTION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</a:t>
            </a:r>
            <a:endParaRPr lang="en-US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endParaRPr lang="en-US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i[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E$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  <a:p>
            <a:pPr algn="ctr"/>
            <a:r>
              <a:rPr lang="en-US" dirty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i[E]</a:t>
            </a:r>
            <a:endParaRPr lang="en-US" dirty="0">
              <a:sym typeface="Math C"/>
            </a:endParaRPr>
          </a:p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</a:t>
            </a:r>
          </a:p>
          <a:p>
            <a:pPr algn="ctr"/>
            <a:r>
              <a:rPr lang="en-US" dirty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[E]</a:t>
            </a:r>
            <a:endParaRPr lang="en-US" dirty="0"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Shift/reduce conflict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40069" y="6104021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29000" y="5334000"/>
            <a:ext cx="2514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FOLLOW(Z) = { $ } </a:t>
            </a:r>
            <a:endParaRPr lang="en-US" sz="1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FOLLOW(E)= { ) + $ }</a:t>
            </a:r>
          </a:p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FOLLOW(T)= {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) + $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00746" y="4572000"/>
            <a:ext cx="2514600" cy="6969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A[x]$</a:t>
            </a:r>
            <a:endParaRPr lang="en-US" sz="1400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814" y="453973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SLR ACTION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T </a:t>
            </a:r>
            <a:endParaRPr lang="en-US" sz="1400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 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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26189"/>
              </p:ext>
            </p:extLst>
          </p:nvPr>
        </p:nvGraphicFramePr>
        <p:xfrm>
          <a:off x="609600" y="1371600"/>
          <a:ext cx="5250606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952818"/>
                <a:gridCol w="648018"/>
                <a:gridCol w="952818"/>
                <a:gridCol w="952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6667500" y="1676400"/>
            <a:ext cx="1600200" cy="990600"/>
          </a:xfrm>
          <a:prstGeom prst="wedgeRectCallout">
            <a:avLst>
              <a:gd name="adj1" fmla="val -95520"/>
              <a:gd name="adj2" fmla="val -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Look-ahead token from the input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47800" y="1371600"/>
            <a:ext cx="4495800" cy="3810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72200" y="3048000"/>
            <a:ext cx="25908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Remember: </a:t>
            </a:r>
            <a:endParaRPr lang="en-US" dirty="0" smtClean="0"/>
          </a:p>
          <a:p>
            <a:r>
              <a:rPr lang="en-US" b="1" dirty="0" smtClean="0"/>
              <a:t>In contrast, </a:t>
            </a:r>
            <a:r>
              <a:rPr lang="en-US" dirty="0" smtClean="0"/>
              <a:t>GOTO </a:t>
            </a:r>
            <a:r>
              <a:rPr lang="en-US" dirty="0"/>
              <a:t>table is indexed by state and a </a:t>
            </a:r>
            <a:r>
              <a:rPr lang="en-US" dirty="0" smtClean="0"/>
              <a:t>grammar symbol from the stack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29000" y="5536058"/>
            <a:ext cx="2514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FOLLOW(Z) = { $ } </a:t>
            </a:r>
            <a:endParaRPr lang="en-US" sz="1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FOLLOW(E)= { ) + $ }</a:t>
            </a:r>
          </a:p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FOLLOW(T)= {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) + $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30133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SLR ACTION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3984"/>
              </p:ext>
            </p:extLst>
          </p:nvPr>
        </p:nvGraphicFramePr>
        <p:xfrm>
          <a:off x="228600" y="1371600"/>
          <a:ext cx="5903279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1842"/>
                <a:gridCol w="648018"/>
                <a:gridCol w="952818"/>
                <a:gridCol w="648018"/>
                <a:gridCol w="952818"/>
                <a:gridCol w="675005"/>
                <a:gridCol w="301942"/>
                <a:gridCol w="952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shift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67200" y="3581400"/>
            <a:ext cx="585537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35814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64931"/>
              </p:ext>
            </p:extLst>
          </p:nvPr>
        </p:nvGraphicFramePr>
        <p:xfrm>
          <a:off x="7128930" y="1371600"/>
          <a:ext cx="186267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5988" y="5562600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SLR – use 1 token look-ahead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55626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LR(0) – no look-ahead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" y="6096000"/>
            <a:ext cx="1828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… as before…</a:t>
            </a:r>
            <a:endParaRPr lang="en-US" sz="1400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endParaRPr lang="en-US" sz="1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i[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sz="1400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6477000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14600" y="6019800"/>
            <a:ext cx="2514600" cy="7354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FOLLOW(Z) = {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} </a:t>
            </a:r>
            <a:endParaRPr lang="en-US" sz="1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FOLLOW(E)= {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+ $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}</a:t>
            </a:r>
          </a:p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FOLLOW(T)= {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+ $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050080" y="550080"/>
              <a:ext cx="2443680" cy="987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120" y="538560"/>
                <a:ext cx="2472480" cy="10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6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Inter.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76400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(0) S’ → S</a:t>
            </a:r>
          </a:p>
          <a:p>
            <a:r>
              <a:rPr lang="pt-BR" dirty="0"/>
              <a:t>(1) S → L </a:t>
            </a:r>
            <a:r>
              <a:rPr lang="pt-BR" dirty="0">
                <a:solidFill>
                  <a:srgbClr val="FFFF00"/>
                </a:solidFill>
              </a:rPr>
              <a:t>=</a:t>
            </a:r>
            <a:r>
              <a:rPr lang="pt-BR" dirty="0"/>
              <a:t> R</a:t>
            </a:r>
          </a:p>
          <a:p>
            <a:r>
              <a:rPr lang="pt-BR" dirty="0"/>
              <a:t>(2) S → R</a:t>
            </a:r>
          </a:p>
          <a:p>
            <a:r>
              <a:rPr lang="pt-BR" dirty="0"/>
              <a:t>(3) L → </a:t>
            </a:r>
            <a:r>
              <a:rPr lang="pt-BR" dirty="0">
                <a:solidFill>
                  <a:srgbClr val="FFFF00"/>
                </a:solidFill>
              </a:rPr>
              <a:t>*</a:t>
            </a:r>
            <a:r>
              <a:rPr lang="pt-BR" dirty="0"/>
              <a:t> R</a:t>
            </a:r>
          </a:p>
          <a:p>
            <a:r>
              <a:rPr lang="pt-BR" dirty="0"/>
              <a:t>(4) L → </a:t>
            </a:r>
            <a:r>
              <a:rPr lang="pt-BR" dirty="0">
                <a:solidFill>
                  <a:srgbClr val="FFFF00"/>
                </a:solidFill>
              </a:rPr>
              <a:t>id</a:t>
            </a:r>
          </a:p>
          <a:p>
            <a:r>
              <a:rPr lang="pt-BR" dirty="0"/>
              <a:t>(5) R →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61474" y="1046956"/>
            <a:ext cx="1673908" cy="2254250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’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S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S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L =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S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*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 smtClean="0">
                <a:sym typeface="Symbol"/>
              </a:rPr>
              <a:t>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id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L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04418" y="1505744"/>
            <a:ext cx="1957388" cy="557212"/>
          </a:xfrm>
          <a:prstGeom prst="ellipse">
            <a:avLst/>
          </a:prstGeom>
          <a:noFill/>
          <a:ln w="38100" cmpd="dbl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’ →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l-GR" sz="1800" dirty="0" smtClean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04418" y="2423319"/>
            <a:ext cx="1957388" cy="87788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=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→ L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04418" y="592931"/>
            <a:ext cx="1957388" cy="550069"/>
          </a:xfrm>
          <a:prstGeom prst="ellipse">
            <a:avLst/>
          </a:prstGeom>
          <a:noFill/>
          <a:ln w="38100" cmpd="dbl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l-GR" sz="1800" dirty="0">
                <a:sym typeface="Symbol"/>
              </a:rPr>
              <a:t> 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2463" y="4579937"/>
            <a:ext cx="1480097" cy="1668463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*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L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*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12440" y="3835370"/>
            <a:ext cx="1957387" cy="550923"/>
          </a:xfrm>
          <a:prstGeom prst="ellipse">
            <a:avLst/>
          </a:prstGeom>
          <a:noFill/>
          <a:ln w="38100" cmpd="dbl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L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→ id </a:t>
            </a:r>
            <a:r>
              <a:rPr lang="el-GR" sz="1800" dirty="0">
                <a:sym typeface="Symbol"/>
              </a:rPr>
              <a:t>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346235" y="3276600"/>
            <a:ext cx="1652587" cy="1668463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=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→</a:t>
            </a:r>
            <a:r>
              <a:rPr lang="el-GR" sz="1800" dirty="0">
                <a:sym typeface="Symbol"/>
              </a:rPr>
              <a:t> 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*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604419" y="6147134"/>
            <a:ext cx="1957387" cy="531019"/>
          </a:xfrm>
          <a:prstGeom prst="ellipse">
            <a:avLst/>
          </a:prstGeom>
          <a:noFill/>
          <a:ln w="38100" cmpd="dbl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* R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193834" y="5553929"/>
            <a:ext cx="1957388" cy="521891"/>
          </a:xfrm>
          <a:prstGeom prst="ellipse">
            <a:avLst/>
          </a:prstGeom>
          <a:noFill/>
          <a:ln w="38100" cmpd="dbl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R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193834" y="1870075"/>
            <a:ext cx="1957388" cy="553244"/>
          </a:xfrm>
          <a:prstGeom prst="ellipse">
            <a:avLst/>
          </a:prstGeom>
          <a:noFill/>
          <a:ln w="38100" cmpd="dbl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= R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AutoShape 15"/>
          <p:cNvCxnSpPr>
            <a:cxnSpLocks noChangeShapeType="1"/>
            <a:stCxn id="6" idx="7"/>
            <a:endCxn id="7" idx="2"/>
          </p:cNvCxnSpPr>
          <p:nvPr/>
        </p:nvCxnSpPr>
        <p:spPr bwMode="auto">
          <a:xfrm rot="16200000" flipH="1">
            <a:off x="2593697" y="773629"/>
            <a:ext cx="407267" cy="1614174"/>
          </a:xfrm>
          <a:prstGeom prst="curvedConnector4">
            <a:avLst>
              <a:gd name="adj1" fmla="val -56130"/>
              <a:gd name="adj2" fmla="val 575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6" idx="0"/>
            <a:endCxn id="9" idx="2"/>
          </p:cNvCxnSpPr>
          <p:nvPr/>
        </p:nvCxnSpPr>
        <p:spPr bwMode="auto">
          <a:xfrm rot="5400000" flipH="1" flipV="1">
            <a:off x="2411928" y="-145534"/>
            <a:ext cx="178990" cy="220599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8"/>
          <p:cNvCxnSpPr>
            <a:cxnSpLocks noChangeShapeType="1"/>
            <a:stCxn id="6" idx="5"/>
            <a:endCxn id="11" idx="2"/>
          </p:cNvCxnSpPr>
          <p:nvPr/>
        </p:nvCxnSpPr>
        <p:spPr bwMode="auto">
          <a:xfrm rot="16200000" flipH="1">
            <a:off x="2231466" y="2729857"/>
            <a:ext cx="1139753" cy="162219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19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5400000">
            <a:off x="756105" y="3937613"/>
            <a:ext cx="1278731" cy="591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843463" y="1140404"/>
            <a:ext cx="3113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987366" y="2374046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>
                <a:solidFill>
                  <a:schemeClr val="tx1"/>
                </a:solidFill>
                <a:latin typeface="+mn-lt"/>
              </a:rPr>
              <a:t>L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496463" y="498634"/>
            <a:ext cx="3209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732746" y="4232048"/>
            <a:ext cx="3914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76904" y="3641886"/>
            <a:ext cx="3225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*</a:t>
            </a:r>
          </a:p>
        </p:txBody>
      </p:sp>
      <p:cxnSp>
        <p:nvCxnSpPr>
          <p:cNvPr id="26" name="AutoShape 25"/>
          <p:cNvCxnSpPr>
            <a:cxnSpLocks noChangeShapeType="1"/>
            <a:stCxn id="8" idx="6"/>
            <a:endCxn id="12" idx="1"/>
          </p:cNvCxnSpPr>
          <p:nvPr/>
        </p:nvCxnSpPr>
        <p:spPr bwMode="auto">
          <a:xfrm>
            <a:off x="5561806" y="2862262"/>
            <a:ext cx="1026445" cy="65867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999143" y="2607985"/>
            <a:ext cx="3193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=</a:t>
            </a:r>
          </a:p>
        </p:txBody>
      </p:sp>
      <p:cxnSp>
        <p:nvCxnSpPr>
          <p:cNvPr id="28" name="AutoShape 28"/>
          <p:cNvCxnSpPr>
            <a:cxnSpLocks noChangeShapeType="1"/>
            <a:stCxn id="10" idx="7"/>
            <a:endCxn id="11" idx="3"/>
          </p:cNvCxnSpPr>
          <p:nvPr/>
        </p:nvCxnSpPr>
        <p:spPr bwMode="auto">
          <a:xfrm rot="5400000" flipH="1" flipV="1">
            <a:off x="2648116" y="3573301"/>
            <a:ext cx="518666" cy="19832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9"/>
          <p:cNvCxnSpPr>
            <a:cxnSpLocks noChangeShapeType="1"/>
            <a:stCxn id="10" idx="4"/>
            <a:endCxn id="13" idx="2"/>
          </p:cNvCxnSpPr>
          <p:nvPr/>
        </p:nvCxnSpPr>
        <p:spPr bwMode="auto">
          <a:xfrm rot="16200000" flipH="1">
            <a:off x="2416343" y="5224568"/>
            <a:ext cx="164244" cy="221190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278257" y="6295467"/>
            <a:ext cx="34496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R</a:t>
            </a:r>
          </a:p>
        </p:txBody>
      </p:sp>
      <p:cxnSp>
        <p:nvCxnSpPr>
          <p:cNvPr id="31" name="AutoShape 31"/>
          <p:cNvCxnSpPr>
            <a:cxnSpLocks noChangeShapeType="1"/>
            <a:stCxn id="10" idx="2"/>
            <a:endCxn id="10" idx="0"/>
          </p:cNvCxnSpPr>
          <p:nvPr/>
        </p:nvCxnSpPr>
        <p:spPr bwMode="auto">
          <a:xfrm rot="10800000" flipH="1">
            <a:off x="652462" y="4579937"/>
            <a:ext cx="740049" cy="834232"/>
          </a:xfrm>
          <a:prstGeom prst="curvedConnector4">
            <a:avLst>
              <a:gd name="adj1" fmla="val -30890"/>
              <a:gd name="adj2" fmla="val 12740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62924" y="4125128"/>
            <a:ext cx="3080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*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426719" y="3418651"/>
            <a:ext cx="3914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cxnSp>
        <p:nvCxnSpPr>
          <p:cNvPr id="34" name="AutoShape 34"/>
          <p:cNvCxnSpPr>
            <a:cxnSpLocks noChangeShapeType="1"/>
            <a:stCxn id="12" idx="0"/>
            <a:endCxn id="15" idx="4"/>
          </p:cNvCxnSpPr>
          <p:nvPr/>
        </p:nvCxnSpPr>
        <p:spPr bwMode="auto">
          <a:xfrm rot="16200000" flipV="1">
            <a:off x="6745889" y="2849959"/>
            <a:ext cx="853281" cy="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196815" y="2687360"/>
            <a:ext cx="34496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R</a:t>
            </a:r>
          </a:p>
        </p:txBody>
      </p:sp>
      <p:cxnSp>
        <p:nvCxnSpPr>
          <p:cNvPr id="36" name="AutoShape 36"/>
          <p:cNvCxnSpPr>
            <a:cxnSpLocks noChangeShapeType="1"/>
            <a:stCxn id="12" idx="4"/>
            <a:endCxn id="14" idx="0"/>
          </p:cNvCxnSpPr>
          <p:nvPr/>
        </p:nvCxnSpPr>
        <p:spPr bwMode="auto">
          <a:xfrm rot="5400000">
            <a:off x="6868096" y="5249496"/>
            <a:ext cx="608866" cy="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123305" y="5105400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L</a:t>
            </a:r>
          </a:p>
        </p:txBody>
      </p:sp>
      <p:cxnSp>
        <p:nvCxnSpPr>
          <p:cNvPr id="38" name="AutoShape 4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4003683" y="2829600"/>
            <a:ext cx="713447" cy="445569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89656" y="4925984"/>
            <a:ext cx="3225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*</a:t>
            </a:r>
          </a:p>
        </p:txBody>
      </p:sp>
      <p:cxnSp>
        <p:nvCxnSpPr>
          <p:cNvPr id="40" name="AutoShape 44"/>
          <p:cNvCxnSpPr>
            <a:cxnSpLocks noChangeShapeType="1"/>
            <a:stCxn id="10" idx="5"/>
            <a:endCxn id="14" idx="2"/>
          </p:cNvCxnSpPr>
          <p:nvPr/>
        </p:nvCxnSpPr>
        <p:spPr bwMode="auto">
          <a:xfrm rot="5400000" flipH="1" flipV="1">
            <a:off x="3960227" y="3770452"/>
            <a:ext cx="189184" cy="4278029"/>
          </a:xfrm>
          <a:prstGeom prst="curvedConnector4">
            <a:avLst>
              <a:gd name="adj1" fmla="val -120835"/>
              <a:gd name="adj2" fmla="val 525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445639" y="5587922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L</a:t>
            </a:r>
          </a:p>
        </p:txBody>
      </p:sp>
      <p:cxnSp>
        <p:nvCxnSpPr>
          <p:cNvPr id="42" name="AutoShape 46"/>
          <p:cNvCxnSpPr>
            <a:cxnSpLocks noChangeShapeType="1"/>
            <a:stCxn id="12" idx="2"/>
            <a:endCxn id="11" idx="6"/>
          </p:cNvCxnSpPr>
          <p:nvPr/>
        </p:nvCxnSpPr>
        <p:spPr bwMode="auto">
          <a:xfrm rot="10800000">
            <a:off x="5569827" y="4110832"/>
            <a:ext cx="776408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614966" y="4076473"/>
            <a:ext cx="3914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cxnSp>
        <p:nvCxnSpPr>
          <p:cNvPr id="44" name="AutoShape 48"/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2235382" y="2174081"/>
            <a:ext cx="1369036" cy="6881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" name="Rectangle 44"/>
          <p:cNvSpPr/>
          <p:nvPr/>
        </p:nvSpPr>
        <p:spPr>
          <a:xfrm>
            <a:off x="834994" y="862290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q0</a:t>
            </a:r>
            <a:endParaRPr lang="he-IL" dirty="0"/>
          </a:p>
        </p:txBody>
      </p:sp>
      <p:sp>
        <p:nvSpPr>
          <p:cNvPr id="46" name="Rectangle 45"/>
          <p:cNvSpPr/>
          <p:nvPr/>
        </p:nvSpPr>
        <p:spPr>
          <a:xfrm>
            <a:off x="1658991" y="4334627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q4</a:t>
            </a:r>
            <a:endParaRPr lang="he-IL" dirty="0"/>
          </a:p>
        </p:txBody>
      </p:sp>
      <p:sp>
        <p:nvSpPr>
          <p:cNvPr id="47" name="Rectangle 46"/>
          <p:cNvSpPr/>
          <p:nvPr/>
        </p:nvSpPr>
        <p:spPr>
          <a:xfrm>
            <a:off x="5458831" y="6043939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q7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97195" y="1325070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q1</a:t>
            </a:r>
            <a:endParaRPr lang="he-IL" dirty="0"/>
          </a:p>
        </p:txBody>
      </p:sp>
      <p:sp>
        <p:nvSpPr>
          <p:cNvPr id="52" name="Rectangle 51"/>
          <p:cNvSpPr/>
          <p:nvPr/>
        </p:nvSpPr>
        <p:spPr>
          <a:xfrm>
            <a:off x="3439040" y="40826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q3</a:t>
            </a:r>
            <a:endParaRPr lang="he-IL" dirty="0"/>
          </a:p>
        </p:txBody>
      </p:sp>
      <p:sp>
        <p:nvSpPr>
          <p:cNvPr id="53" name="Rectangle 52"/>
          <p:cNvSpPr/>
          <p:nvPr/>
        </p:nvSpPr>
        <p:spPr>
          <a:xfrm>
            <a:off x="6318461" y="159968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q9</a:t>
            </a:r>
            <a:endParaRPr lang="he-IL" dirty="0"/>
          </a:p>
        </p:txBody>
      </p:sp>
      <p:sp>
        <p:nvSpPr>
          <p:cNvPr id="54" name="Rectangle 53"/>
          <p:cNvSpPr/>
          <p:nvPr/>
        </p:nvSpPr>
        <p:spPr>
          <a:xfrm>
            <a:off x="6604293" y="2982003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q6</a:t>
            </a:r>
            <a:endParaRPr lang="he-IL" dirty="0"/>
          </a:p>
        </p:txBody>
      </p:sp>
      <p:sp>
        <p:nvSpPr>
          <p:cNvPr id="55" name="Rectangle 54"/>
          <p:cNvSpPr/>
          <p:nvPr/>
        </p:nvSpPr>
        <p:spPr>
          <a:xfrm>
            <a:off x="6429173" y="5247094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q8</a:t>
            </a:r>
            <a:endParaRPr lang="he-IL" dirty="0"/>
          </a:p>
        </p:txBody>
      </p:sp>
      <p:sp>
        <p:nvSpPr>
          <p:cNvPr id="59" name="Rectangle 58"/>
          <p:cNvSpPr/>
          <p:nvPr/>
        </p:nvSpPr>
        <p:spPr>
          <a:xfrm>
            <a:off x="3478314" y="2238653"/>
            <a:ext cx="4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q2</a:t>
            </a:r>
            <a:endParaRPr lang="he-IL" dirty="0"/>
          </a:p>
        </p:txBody>
      </p:sp>
      <p:sp>
        <p:nvSpPr>
          <p:cNvPr id="60" name="Rectangle 59"/>
          <p:cNvSpPr/>
          <p:nvPr/>
        </p:nvSpPr>
        <p:spPr>
          <a:xfrm>
            <a:off x="3478314" y="335430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25027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Shift/reduce conflict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4648200"/>
            <a:ext cx="7772400" cy="1707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 </a:t>
            </a:r>
            <a:r>
              <a:rPr lang="en-US" sz="2400" dirty="0"/>
              <a:t>→ L </a:t>
            </a:r>
            <a:r>
              <a:rPr lang="el-GR" sz="2400" dirty="0">
                <a:sym typeface="Symbol"/>
              </a:rPr>
              <a:t></a:t>
            </a:r>
            <a:r>
              <a:rPr lang="en-US" sz="2400" dirty="0"/>
              <a:t> = </a:t>
            </a:r>
            <a:r>
              <a:rPr lang="en-US" sz="2400" dirty="0" smtClean="0"/>
              <a:t>R</a:t>
            </a:r>
            <a:r>
              <a:rPr lang="en-US" sz="2000" dirty="0" smtClean="0"/>
              <a:t> vs. </a:t>
            </a:r>
            <a:r>
              <a:rPr lang="en-US" sz="2400" dirty="0"/>
              <a:t>R → L </a:t>
            </a:r>
            <a:r>
              <a:rPr lang="el-GR" sz="2400" dirty="0">
                <a:sym typeface="Symbol"/>
              </a:rPr>
              <a:t></a:t>
            </a:r>
            <a:endParaRPr lang="en-US" sz="2400" dirty="0"/>
          </a:p>
          <a:p>
            <a:r>
              <a:rPr lang="en-US" sz="2400" dirty="0" smtClean="0"/>
              <a:t>FOLLOW(R) contains </a:t>
            </a:r>
            <a:r>
              <a:rPr lang="en-US" sz="2400" dirty="0" smtClean="0">
                <a:solidFill>
                  <a:srgbClr val="FFFF00"/>
                </a:solidFill>
              </a:rPr>
              <a:t>=</a:t>
            </a:r>
          </a:p>
          <a:p>
            <a:pPr lvl="1"/>
            <a:r>
              <a:rPr lang="pt-BR" sz="1800" dirty="0"/>
              <a:t>S ⇒ L </a:t>
            </a:r>
            <a:r>
              <a:rPr lang="pt-BR" sz="1800" dirty="0">
                <a:solidFill>
                  <a:srgbClr val="FFFF00"/>
                </a:solidFill>
              </a:rPr>
              <a:t>=</a:t>
            </a:r>
            <a:r>
              <a:rPr lang="pt-BR" sz="1800" dirty="0"/>
              <a:t> R ⇒ * R </a:t>
            </a:r>
            <a:r>
              <a:rPr lang="pt-BR" sz="1800" dirty="0">
                <a:solidFill>
                  <a:srgbClr val="FFFF00"/>
                </a:solidFill>
              </a:rPr>
              <a:t>=</a:t>
            </a:r>
            <a:r>
              <a:rPr lang="pt-BR" sz="1800" dirty="0"/>
              <a:t> R </a:t>
            </a:r>
            <a:endParaRPr lang="en-US" sz="1800" dirty="0" smtClean="0"/>
          </a:p>
          <a:p>
            <a:r>
              <a:rPr lang="en-US" sz="2400" dirty="0" smtClean="0"/>
              <a:t>SLR cannot resolve the conflict either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604418" y="2423319"/>
            <a:ext cx="1957388" cy="87788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=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→ L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46235" y="3276600"/>
            <a:ext cx="1652587" cy="1668463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=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→</a:t>
            </a:r>
            <a:r>
              <a:rPr lang="el-GR" sz="1800" dirty="0">
                <a:sym typeface="Symbol"/>
              </a:rPr>
              <a:t> 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*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cxnSp>
        <p:nvCxnSpPr>
          <p:cNvPr id="7" name="AutoShape 25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5561806" y="2862262"/>
            <a:ext cx="1026445" cy="65867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999143" y="2607985"/>
            <a:ext cx="3193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4293" y="2982003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q6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3478314" y="2238653"/>
            <a:ext cx="4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q2</a:t>
            </a:r>
            <a:endParaRPr lang="he-IL" dirty="0"/>
          </a:p>
        </p:txBody>
      </p:sp>
      <p:sp>
        <p:nvSpPr>
          <p:cNvPr id="12" name="Rounded Rectangle 11"/>
          <p:cNvSpPr/>
          <p:nvPr/>
        </p:nvSpPr>
        <p:spPr>
          <a:xfrm>
            <a:off x="990600" y="1676400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(0) S’ → S</a:t>
            </a:r>
          </a:p>
          <a:p>
            <a:r>
              <a:rPr lang="pt-BR" dirty="0"/>
              <a:t>(1) S → L </a:t>
            </a:r>
            <a:r>
              <a:rPr lang="pt-BR" dirty="0">
                <a:solidFill>
                  <a:srgbClr val="FFFF00"/>
                </a:solidFill>
              </a:rPr>
              <a:t>=</a:t>
            </a:r>
            <a:r>
              <a:rPr lang="pt-BR" dirty="0"/>
              <a:t> R</a:t>
            </a:r>
          </a:p>
          <a:p>
            <a:r>
              <a:rPr lang="pt-BR" dirty="0"/>
              <a:t>(2) S → R</a:t>
            </a:r>
          </a:p>
          <a:p>
            <a:r>
              <a:rPr lang="pt-BR" dirty="0"/>
              <a:t>(3) L → </a:t>
            </a:r>
            <a:r>
              <a:rPr lang="pt-BR" dirty="0">
                <a:solidFill>
                  <a:srgbClr val="FFFF00"/>
                </a:solidFill>
              </a:rPr>
              <a:t>*</a:t>
            </a:r>
            <a:r>
              <a:rPr lang="pt-BR" dirty="0"/>
              <a:t> R</a:t>
            </a:r>
          </a:p>
          <a:p>
            <a:r>
              <a:rPr lang="pt-BR" dirty="0"/>
              <a:t>(4) L → </a:t>
            </a:r>
            <a:r>
              <a:rPr lang="pt-BR" dirty="0">
                <a:solidFill>
                  <a:srgbClr val="FFFF00"/>
                </a:solidFill>
              </a:rPr>
              <a:t>id</a:t>
            </a:r>
          </a:p>
          <a:p>
            <a:r>
              <a:rPr lang="pt-BR" dirty="0"/>
              <a:t>(5) R →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LR(1) Grammars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SLR: a </a:t>
            </a:r>
            <a:r>
              <a:rPr lang="en-US" dirty="0"/>
              <a:t>reduce item N</a:t>
            </a:r>
            <a:r>
              <a:rPr lang="el-GR" dirty="0">
                <a:sym typeface="Math C"/>
              </a:rPr>
              <a:t>  </a:t>
            </a:r>
            <a:r>
              <a:rPr lang="el-GR" dirty="0"/>
              <a:t>α</a:t>
            </a:r>
            <a:r>
              <a:rPr lang="el-GR" dirty="0">
                <a:sym typeface="Symbol"/>
              </a:rPr>
              <a:t></a:t>
            </a:r>
            <a:r>
              <a:rPr lang="en-US" dirty="0">
                <a:sym typeface="Symbol"/>
              </a:rPr>
              <a:t> is applicable only when the look-ahead is in FOLLOW(N)</a:t>
            </a:r>
          </a:p>
          <a:p>
            <a:r>
              <a:rPr lang="en-US" dirty="0" smtClean="0"/>
              <a:t>But </a:t>
            </a:r>
            <a:r>
              <a:rPr lang="en-US" dirty="0">
                <a:sym typeface="Symbol"/>
              </a:rPr>
              <a:t>FOLLOW(N</a:t>
            </a:r>
            <a:r>
              <a:rPr lang="en-US" dirty="0" smtClean="0">
                <a:sym typeface="Symbol"/>
              </a:rPr>
              <a:t>) merges look-ahead for all alternatives for N</a:t>
            </a:r>
            <a:endParaRPr lang="en-US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LR(1) keeps look-ahead with each LR item</a:t>
            </a:r>
          </a:p>
          <a:p>
            <a:endParaRPr lang="en-US" dirty="0" smtClean="0"/>
          </a:p>
          <a:p>
            <a:r>
              <a:rPr lang="en-US" dirty="0" smtClean="0"/>
              <a:t>Idea: a more refined notion of follows computed per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LR(1) Item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LR(1) item is a pair </a:t>
            </a:r>
          </a:p>
          <a:p>
            <a:pPr lvl="1"/>
            <a:r>
              <a:rPr lang="en-US" dirty="0" smtClean="0"/>
              <a:t>LR(0) item</a:t>
            </a:r>
          </a:p>
          <a:p>
            <a:pPr lvl="1"/>
            <a:r>
              <a:rPr lang="en-US" dirty="0" smtClean="0"/>
              <a:t>Look-ahead token</a:t>
            </a:r>
          </a:p>
          <a:p>
            <a:r>
              <a:rPr lang="en-US" dirty="0" smtClean="0"/>
              <a:t>Meaning</a:t>
            </a:r>
          </a:p>
          <a:p>
            <a:pPr lvl="1"/>
            <a:r>
              <a:rPr lang="en-US" dirty="0" smtClean="0"/>
              <a:t>We matched the part left of the dot, looking to match the part on the right of the dot, </a:t>
            </a:r>
            <a:r>
              <a:rPr lang="en-US" dirty="0" smtClean="0">
                <a:solidFill>
                  <a:srgbClr val="FFFF00"/>
                </a:solidFill>
              </a:rPr>
              <a:t>followed by the look-ahead token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The production L </a:t>
            </a:r>
            <a:r>
              <a:rPr lang="en-US" dirty="0" smtClean="0">
                <a:sym typeface="Math C"/>
              </a:rPr>
              <a:t> id yields the following LR(1) items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10200" y="4267200"/>
            <a:ext cx="1905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[L → ● id, *]</a:t>
            </a:r>
          </a:p>
          <a:p>
            <a:r>
              <a:rPr lang="en-US" dirty="0"/>
              <a:t>[L → ● id, =]</a:t>
            </a:r>
          </a:p>
          <a:p>
            <a:r>
              <a:rPr lang="en-US" dirty="0"/>
              <a:t>[L → ● id, id]</a:t>
            </a:r>
          </a:p>
          <a:p>
            <a:r>
              <a:rPr lang="en-US" dirty="0"/>
              <a:t>[L → ● id, $]</a:t>
            </a:r>
          </a:p>
          <a:p>
            <a:r>
              <a:rPr lang="en-US" dirty="0"/>
              <a:t>[L → id ●, *]</a:t>
            </a:r>
          </a:p>
          <a:p>
            <a:r>
              <a:rPr lang="en-US" dirty="0"/>
              <a:t>[L → id ●, =]</a:t>
            </a:r>
          </a:p>
          <a:p>
            <a:r>
              <a:rPr lang="en-US" dirty="0"/>
              <a:t>[L → id ●, id]</a:t>
            </a:r>
          </a:p>
          <a:p>
            <a:r>
              <a:rPr lang="en-US" dirty="0"/>
              <a:t>[L → id ●, $]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4343400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(0) S’ → S</a:t>
            </a:r>
          </a:p>
          <a:p>
            <a:r>
              <a:rPr lang="pt-BR" dirty="0"/>
              <a:t>(1) S → L </a:t>
            </a:r>
            <a:r>
              <a:rPr lang="pt-BR" dirty="0">
                <a:solidFill>
                  <a:srgbClr val="FFFF00"/>
                </a:solidFill>
              </a:rPr>
              <a:t>=</a:t>
            </a:r>
            <a:r>
              <a:rPr lang="pt-BR" dirty="0"/>
              <a:t> R</a:t>
            </a:r>
          </a:p>
          <a:p>
            <a:r>
              <a:rPr lang="pt-BR" dirty="0"/>
              <a:t>(2) S → R</a:t>
            </a:r>
          </a:p>
          <a:p>
            <a:r>
              <a:rPr lang="pt-BR" dirty="0"/>
              <a:t>(3) L → </a:t>
            </a:r>
            <a:r>
              <a:rPr lang="pt-BR" dirty="0">
                <a:solidFill>
                  <a:srgbClr val="FFFF00"/>
                </a:solidFill>
              </a:rPr>
              <a:t>*</a:t>
            </a:r>
            <a:r>
              <a:rPr lang="pt-BR" dirty="0"/>
              <a:t> R</a:t>
            </a:r>
          </a:p>
          <a:p>
            <a:r>
              <a:rPr lang="pt-BR" dirty="0"/>
              <a:t>(4) L → </a:t>
            </a:r>
            <a:r>
              <a:rPr lang="pt-BR" dirty="0">
                <a:solidFill>
                  <a:srgbClr val="FFFF00"/>
                </a:solidFill>
              </a:rPr>
              <a:t>id</a:t>
            </a:r>
          </a:p>
          <a:p>
            <a:r>
              <a:rPr lang="pt-BR" dirty="0"/>
              <a:t>(5) R → 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00200" y="5690937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-closure for LR(1)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</a:t>
            </a:r>
            <a:r>
              <a:rPr lang="en-US" dirty="0"/>
              <a:t>[A → </a:t>
            </a:r>
            <a:r>
              <a:rPr lang="el-GR" dirty="0"/>
              <a:t>α ● </a:t>
            </a:r>
            <a:r>
              <a:rPr lang="en-US" dirty="0"/>
              <a:t>B</a:t>
            </a:r>
            <a:r>
              <a:rPr lang="el-GR" dirty="0"/>
              <a:t>β , </a:t>
            </a:r>
            <a:r>
              <a:rPr lang="en-US" dirty="0"/>
              <a:t>c</a:t>
            </a:r>
            <a:r>
              <a:rPr lang="en-US" dirty="0" smtClean="0"/>
              <a:t>] in S </a:t>
            </a:r>
          </a:p>
          <a:p>
            <a:pPr lvl="1"/>
            <a:r>
              <a:rPr lang="en-US" dirty="0" smtClean="0"/>
              <a:t>for every </a:t>
            </a:r>
            <a:r>
              <a:rPr lang="en-US" dirty="0"/>
              <a:t>production B→</a:t>
            </a:r>
            <a:r>
              <a:rPr lang="el-GR" dirty="0"/>
              <a:t>δ </a:t>
            </a:r>
            <a:r>
              <a:rPr lang="en-US" dirty="0" smtClean="0"/>
              <a:t>and every token </a:t>
            </a:r>
            <a:r>
              <a:rPr lang="en-US" dirty="0" smtClean="0">
                <a:solidFill>
                  <a:srgbClr val="FFFF00"/>
                </a:solidFill>
              </a:rPr>
              <a:t>b</a:t>
            </a:r>
            <a:r>
              <a:rPr lang="en-US" dirty="0" smtClean="0"/>
              <a:t> in the grammar such </a:t>
            </a:r>
            <a:r>
              <a:rPr lang="en-US" dirty="0"/>
              <a:t>that b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FIRST(</a:t>
            </a:r>
            <a:r>
              <a:rPr lang="el-GR" dirty="0"/>
              <a:t>β</a:t>
            </a:r>
            <a:r>
              <a:rPr lang="en-US" dirty="0"/>
              <a:t>c) </a:t>
            </a:r>
          </a:p>
          <a:p>
            <a:pPr lvl="1"/>
            <a:r>
              <a:rPr lang="en-US" dirty="0" smtClean="0"/>
              <a:t>Add [B </a:t>
            </a:r>
            <a:r>
              <a:rPr lang="en-US" dirty="0"/>
              <a:t>→ ● </a:t>
            </a:r>
            <a:r>
              <a:rPr lang="el-GR" dirty="0"/>
              <a:t>δ , </a:t>
            </a:r>
            <a:r>
              <a:rPr lang="en-US" dirty="0" smtClean="0"/>
              <a:t>b] to 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26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6376" y="324643"/>
            <a:ext cx="2215610" cy="2947439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S’ → ∙ S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(S → ∙ L =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(S →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= 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= 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 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 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 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40769" y="1525588"/>
            <a:ext cx="1612231" cy="557212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S’ → S ∙ , $)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95600" y="2483644"/>
            <a:ext cx="2253849" cy="876300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∙ =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L ∙ , $)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035969" y="272256"/>
            <a:ext cx="1612231" cy="565944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R ∙ , $)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15644" y="3733800"/>
            <a:ext cx="1997075" cy="298370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* ∙ R , =)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=)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=)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=)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*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654969" y="3679032"/>
            <a:ext cx="1612231" cy="877887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id ∙ , $)</a:t>
            </a: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(L → id ∙ , =)</a:t>
            </a: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56320" y="3384842"/>
            <a:ext cx="2247900" cy="1668462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=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$)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667000" y="5675897"/>
            <a:ext cx="1764631" cy="99615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* R ∙ , =)</a:t>
            </a: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(L → * R ∙ , $)</a:t>
            </a: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572000" y="5428456"/>
            <a:ext cx="1520279" cy="896144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R → L ∙ , =)</a:t>
            </a: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(R → L ∙ , $)</a:t>
            </a: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908798" y="809459"/>
            <a:ext cx="1957388" cy="590458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= R ∙ , $)</a:t>
            </a:r>
          </a:p>
        </p:txBody>
      </p:sp>
      <p:cxnSp>
        <p:nvCxnSpPr>
          <p:cNvPr id="16" name="AutoShape 15"/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2421986" y="1798363"/>
            <a:ext cx="918783" cy="58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2421986" y="1798363"/>
            <a:ext cx="473614" cy="11234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2421986" y="555228"/>
            <a:ext cx="613983" cy="124313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8"/>
          <p:cNvCxnSpPr>
            <a:cxnSpLocks noChangeShapeType="1"/>
            <a:stCxn id="6" idx="5"/>
            <a:endCxn id="11" idx="1"/>
          </p:cNvCxnSpPr>
          <p:nvPr/>
        </p:nvCxnSpPr>
        <p:spPr bwMode="auto">
          <a:xfrm rot="16200000" flipH="1">
            <a:off x="2010718" y="2927239"/>
            <a:ext cx="967156" cy="79355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19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1083322" y="3502940"/>
            <a:ext cx="461718" cy="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785646" y="1434862"/>
            <a:ext cx="33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667000" y="2137373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451729" y="857889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48517" y="3622930"/>
            <a:ext cx="364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78154" y="3195399"/>
            <a:ext cx="274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*</a:t>
            </a:r>
          </a:p>
        </p:txBody>
      </p:sp>
      <p:cxnSp>
        <p:nvCxnSpPr>
          <p:cNvPr id="26" name="AutoShape 25"/>
          <p:cNvCxnSpPr>
            <a:cxnSpLocks noChangeShapeType="1"/>
            <a:stCxn id="8" idx="6"/>
            <a:endCxn id="12" idx="0"/>
          </p:cNvCxnSpPr>
          <p:nvPr/>
        </p:nvCxnSpPr>
        <p:spPr bwMode="auto">
          <a:xfrm>
            <a:off x="5149449" y="2921794"/>
            <a:ext cx="330821" cy="46304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138383" y="2665805"/>
            <a:ext cx="3193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=</a:t>
            </a:r>
          </a:p>
        </p:txBody>
      </p:sp>
      <p:cxnSp>
        <p:nvCxnSpPr>
          <p:cNvPr id="28" name="AutoShape 28"/>
          <p:cNvCxnSpPr>
            <a:cxnSpLocks noChangeShapeType="1"/>
            <a:stCxn id="10" idx="7"/>
            <a:endCxn id="11" idx="2"/>
          </p:cNvCxnSpPr>
          <p:nvPr/>
        </p:nvCxnSpPr>
        <p:spPr bwMode="auto">
          <a:xfrm rot="5400000" flipH="1" flipV="1">
            <a:off x="2311222" y="3827008"/>
            <a:ext cx="52778" cy="634715"/>
          </a:xfrm>
          <a:prstGeom prst="curvedConnector4">
            <a:avLst>
              <a:gd name="adj1" fmla="val 433135"/>
              <a:gd name="adj2" fmla="val 7303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9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2312719" y="5225653"/>
            <a:ext cx="354281" cy="9483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459203" y="5428456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1" name="AutoShape 31"/>
          <p:cNvCxnSpPr>
            <a:cxnSpLocks noChangeShapeType="1"/>
            <a:stCxn id="10" idx="2"/>
            <a:endCxn id="10" idx="1"/>
          </p:cNvCxnSpPr>
          <p:nvPr/>
        </p:nvCxnSpPr>
        <p:spPr bwMode="auto">
          <a:xfrm rot="10800000" flipH="1">
            <a:off x="315643" y="4170755"/>
            <a:ext cx="292465" cy="1054899"/>
          </a:xfrm>
          <a:prstGeom prst="curvedConnector4">
            <a:avLst>
              <a:gd name="adj1" fmla="val -78163"/>
              <a:gd name="adj2" fmla="val 1630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7441" y="3175278"/>
            <a:ext cx="274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375534" y="2941353"/>
            <a:ext cx="364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id</a:t>
            </a:r>
          </a:p>
        </p:txBody>
      </p:sp>
      <p:cxnSp>
        <p:nvCxnSpPr>
          <p:cNvPr id="34" name="AutoShape 34"/>
          <p:cNvCxnSpPr>
            <a:cxnSpLocks noChangeShapeType="1"/>
            <a:stCxn id="12" idx="0"/>
            <a:endCxn id="15" idx="4"/>
          </p:cNvCxnSpPr>
          <p:nvPr/>
        </p:nvCxnSpPr>
        <p:spPr bwMode="auto">
          <a:xfrm rot="5400000" flipH="1" flipV="1">
            <a:off x="4691419" y="2188769"/>
            <a:ext cx="1984925" cy="4072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536114" y="1632896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6" name="AutoShape 36"/>
          <p:cNvCxnSpPr>
            <a:cxnSpLocks noChangeShapeType="1"/>
            <a:stCxn id="12" idx="6"/>
            <a:endCxn id="101" idx="3"/>
          </p:cNvCxnSpPr>
          <p:nvPr/>
        </p:nvCxnSpPr>
        <p:spPr bwMode="auto">
          <a:xfrm flipV="1">
            <a:off x="6604220" y="3110155"/>
            <a:ext cx="627272" cy="110891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810017" y="3384843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38" name="AutoShape 42"/>
          <p:cNvCxnSpPr>
            <a:cxnSpLocks noChangeShapeType="1"/>
            <a:stCxn id="12" idx="7"/>
            <a:endCxn id="100" idx="3"/>
          </p:cNvCxnSpPr>
          <p:nvPr/>
        </p:nvCxnSpPr>
        <p:spPr bwMode="auto">
          <a:xfrm rot="5400000" flipH="1" flipV="1">
            <a:off x="5653034" y="1937206"/>
            <a:ext cx="2313966" cy="10699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6862994" y="4170755"/>
            <a:ext cx="274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*</a:t>
            </a:r>
          </a:p>
        </p:txBody>
      </p:sp>
      <p:cxnSp>
        <p:nvCxnSpPr>
          <p:cNvPr id="40" name="AutoShape 44"/>
          <p:cNvCxnSpPr>
            <a:cxnSpLocks noChangeShapeType="1"/>
            <a:stCxn id="10" idx="6"/>
            <a:endCxn id="14" idx="1"/>
          </p:cNvCxnSpPr>
          <p:nvPr/>
        </p:nvCxnSpPr>
        <p:spPr bwMode="auto">
          <a:xfrm>
            <a:off x="2312719" y="5225653"/>
            <a:ext cx="2481921" cy="33404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3420979" y="4936999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6980810" y="1599429"/>
            <a:ext cx="364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id</a:t>
            </a:r>
          </a:p>
        </p:txBody>
      </p:sp>
      <p:cxnSp>
        <p:nvCxnSpPr>
          <p:cNvPr id="45" name="AutoShape 42"/>
          <p:cNvCxnSpPr>
            <a:cxnSpLocks noChangeShapeType="1"/>
            <a:stCxn id="12" idx="6"/>
            <a:endCxn id="99" idx="2"/>
          </p:cNvCxnSpPr>
          <p:nvPr/>
        </p:nvCxnSpPr>
        <p:spPr bwMode="auto">
          <a:xfrm>
            <a:off x="6604220" y="4219073"/>
            <a:ext cx="550559" cy="3568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" name="Rectangle 46"/>
          <p:cNvSpPr/>
          <p:nvPr/>
        </p:nvSpPr>
        <p:spPr>
          <a:xfrm>
            <a:off x="381000" y="22415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q0</a:t>
            </a:r>
            <a:endParaRPr lang="he-IL" dirty="0"/>
          </a:p>
        </p:txBody>
      </p:sp>
      <p:sp>
        <p:nvSpPr>
          <p:cNvPr id="48" name="Rectangle 47"/>
          <p:cNvSpPr/>
          <p:nvPr/>
        </p:nvSpPr>
        <p:spPr>
          <a:xfrm>
            <a:off x="662050" y="3489759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q4</a:t>
            </a:r>
            <a:endParaRPr lang="he-IL" dirty="0"/>
          </a:p>
        </p:txBody>
      </p:sp>
      <p:sp>
        <p:nvSpPr>
          <p:cNvPr id="55" name="Rectangle 54"/>
          <p:cNvSpPr/>
          <p:nvPr/>
        </p:nvSpPr>
        <p:spPr>
          <a:xfrm>
            <a:off x="2459251" y="35647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q5</a:t>
            </a:r>
            <a:endParaRPr lang="he-IL" dirty="0"/>
          </a:p>
        </p:txBody>
      </p:sp>
      <p:sp>
        <p:nvSpPr>
          <p:cNvPr id="56" name="Rectangle 55"/>
          <p:cNvSpPr/>
          <p:nvPr/>
        </p:nvSpPr>
        <p:spPr>
          <a:xfrm>
            <a:off x="2814592" y="5428456"/>
            <a:ext cx="404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q7</a:t>
            </a:r>
            <a:endParaRPr lang="he-IL" dirty="0"/>
          </a:p>
        </p:txBody>
      </p:sp>
      <p:sp>
        <p:nvSpPr>
          <p:cNvPr id="57" name="Rectangle 56"/>
          <p:cNvSpPr/>
          <p:nvPr/>
        </p:nvSpPr>
        <p:spPr>
          <a:xfrm>
            <a:off x="4251158" y="340277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q6</a:t>
            </a:r>
            <a:endParaRPr lang="he-IL" dirty="0"/>
          </a:p>
        </p:txBody>
      </p:sp>
      <p:sp>
        <p:nvSpPr>
          <p:cNvPr id="58" name="Rectangle 57"/>
          <p:cNvSpPr/>
          <p:nvPr/>
        </p:nvSpPr>
        <p:spPr>
          <a:xfrm>
            <a:off x="4800600" y="60960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q9</a:t>
            </a:r>
            <a:endParaRPr lang="he-IL" dirty="0"/>
          </a:p>
        </p:txBody>
      </p:sp>
      <p:sp>
        <p:nvSpPr>
          <p:cNvPr id="59" name="Rectangle 58"/>
          <p:cNvSpPr/>
          <p:nvPr/>
        </p:nvSpPr>
        <p:spPr>
          <a:xfrm>
            <a:off x="2971800" y="8759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q3</a:t>
            </a:r>
            <a:endParaRPr lang="he-IL" dirty="0"/>
          </a:p>
        </p:txBody>
      </p:sp>
      <p:sp>
        <p:nvSpPr>
          <p:cNvPr id="61" name="Rectangle 60"/>
          <p:cNvSpPr/>
          <p:nvPr/>
        </p:nvSpPr>
        <p:spPr>
          <a:xfrm>
            <a:off x="3276600" y="129540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q1</a:t>
            </a:r>
            <a:endParaRPr lang="he-IL" dirty="0"/>
          </a:p>
        </p:txBody>
      </p:sp>
      <p:sp>
        <p:nvSpPr>
          <p:cNvPr id="63" name="Rectangle 62"/>
          <p:cNvSpPr/>
          <p:nvPr/>
        </p:nvSpPr>
        <p:spPr>
          <a:xfrm>
            <a:off x="2971800" y="230290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q2</a:t>
            </a:r>
            <a:endParaRPr lang="he-IL" dirty="0"/>
          </a:p>
        </p:txBody>
      </p:sp>
      <p:sp>
        <p:nvSpPr>
          <p:cNvPr id="92" name="Rectangle 91"/>
          <p:cNvSpPr/>
          <p:nvPr/>
        </p:nvSpPr>
        <p:spPr>
          <a:xfrm>
            <a:off x="4626667" y="5141714"/>
            <a:ext cx="4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q8</a:t>
            </a:r>
            <a:endParaRPr lang="he-IL" dirty="0"/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7154779" y="3741737"/>
            <a:ext cx="1933575" cy="1668463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*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$)</a:t>
            </a: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7088649" y="821551"/>
            <a:ext cx="1750551" cy="57836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id ∙ , $)</a:t>
            </a: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7010400" y="2584172"/>
            <a:ext cx="1509712" cy="616228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R → L ∙ , $)</a:t>
            </a: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6589193" y="5930900"/>
            <a:ext cx="1957387" cy="622300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(L → * R ∙ , $)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000211" y="593487"/>
            <a:ext cx="51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q11</a:t>
            </a:r>
            <a:endParaRPr lang="he-IL" dirty="0"/>
          </a:p>
        </p:txBody>
      </p:sp>
      <p:cxnSp>
        <p:nvCxnSpPr>
          <p:cNvPr id="116" name="AutoShape 42"/>
          <p:cNvCxnSpPr>
            <a:cxnSpLocks noChangeShapeType="1"/>
            <a:stCxn id="99" idx="7"/>
            <a:endCxn id="100" idx="5"/>
          </p:cNvCxnSpPr>
          <p:nvPr/>
        </p:nvCxnSpPr>
        <p:spPr bwMode="auto">
          <a:xfrm rot="16200000" flipV="1">
            <a:off x="7358583" y="2539473"/>
            <a:ext cx="2670861" cy="222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9" name="Rectangle 128"/>
          <p:cNvSpPr/>
          <p:nvPr/>
        </p:nvSpPr>
        <p:spPr>
          <a:xfrm>
            <a:off x="7012176" y="2318266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q12</a:t>
            </a:r>
            <a:endParaRPr lang="he-IL" dirty="0"/>
          </a:p>
        </p:txBody>
      </p:sp>
      <p:sp>
        <p:nvSpPr>
          <p:cNvPr id="136" name="Rectangle 135"/>
          <p:cNvSpPr/>
          <p:nvPr/>
        </p:nvSpPr>
        <p:spPr>
          <a:xfrm>
            <a:off x="7782250" y="3368437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q10</a:t>
            </a:r>
          </a:p>
        </p:txBody>
      </p:sp>
      <p:cxnSp>
        <p:nvCxnSpPr>
          <p:cNvPr id="141" name="AutoShape 42"/>
          <p:cNvCxnSpPr>
            <a:cxnSpLocks noChangeShapeType="1"/>
            <a:stCxn id="99" idx="4"/>
            <a:endCxn id="102" idx="0"/>
          </p:cNvCxnSpPr>
          <p:nvPr/>
        </p:nvCxnSpPr>
        <p:spPr bwMode="auto">
          <a:xfrm rot="5400000">
            <a:off x="7584377" y="5393710"/>
            <a:ext cx="520700" cy="5536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4" name="Text Box 35"/>
          <p:cNvSpPr txBox="1">
            <a:spLocks noChangeArrowheads="1"/>
          </p:cNvSpPr>
          <p:nvPr/>
        </p:nvSpPr>
        <p:spPr bwMode="auto">
          <a:xfrm>
            <a:off x="7870415" y="5544052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8731" y="5613122"/>
            <a:ext cx="50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q13</a:t>
            </a: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8309959" y="1713468"/>
            <a:ext cx="364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29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conflict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5562600"/>
            <a:ext cx="7772400" cy="792960"/>
          </a:xfrm>
        </p:spPr>
        <p:txBody>
          <a:bodyPr/>
          <a:lstStyle/>
          <a:p>
            <a:r>
              <a:rPr lang="en-US" dirty="0" smtClean="0"/>
              <a:t>Is there a conflict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133600" y="2483644"/>
            <a:ext cx="2253849" cy="876300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∙ =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L ∙ , $)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56320" y="3384842"/>
            <a:ext cx="2247900" cy="1668462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=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$)</a:t>
            </a:r>
          </a:p>
        </p:txBody>
      </p:sp>
      <p:cxnSp>
        <p:nvCxnSpPr>
          <p:cNvPr id="7" name="AutoShape 25"/>
          <p:cNvCxnSpPr>
            <a:cxnSpLocks noChangeShapeType="1"/>
            <a:stCxn id="5" idx="6"/>
            <a:endCxn id="6" idx="0"/>
          </p:cNvCxnSpPr>
          <p:nvPr/>
        </p:nvCxnSpPr>
        <p:spPr bwMode="auto">
          <a:xfrm>
            <a:off x="4387449" y="2921794"/>
            <a:ext cx="1092821" cy="46304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89910" y="2672233"/>
            <a:ext cx="3193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1158" y="340277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q6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209800" y="230290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24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 tables have large number of entries</a:t>
            </a:r>
          </a:p>
          <a:p>
            <a:r>
              <a:rPr lang="en-US" dirty="0" smtClean="0"/>
              <a:t>Often don’t need such refined observation (and cost)</a:t>
            </a:r>
          </a:p>
          <a:p>
            <a:r>
              <a:rPr lang="en-US" dirty="0" smtClean="0"/>
              <a:t>LALR idea: find states with the same LR(0) component and merge their look-ahead component as long as there are no conflicts</a:t>
            </a:r>
          </a:p>
          <a:p>
            <a:r>
              <a:rPr lang="en-US" dirty="0" smtClean="0"/>
              <a:t>LALR not as powerful as LR(1)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LR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LR parsing techniques use item sets of proposed handles</a:t>
            </a:r>
          </a:p>
          <a:p>
            <a:pPr lvl="1"/>
            <a:r>
              <a:rPr lang="en-US" dirty="0" smtClean="0"/>
              <a:t>Shift behavior similar</a:t>
            </a:r>
          </a:p>
          <a:p>
            <a:pPr lvl="1"/>
            <a:r>
              <a:rPr lang="en-US" dirty="0" smtClean="0"/>
              <a:t>Differ on when to reduce</a:t>
            </a:r>
          </a:p>
          <a:p>
            <a:endParaRPr lang="en-US" dirty="0" smtClean="0"/>
          </a:p>
          <a:p>
            <a:r>
              <a:rPr lang="en-US" dirty="0" smtClean="0"/>
              <a:t>LR(0) - any reduce item causes a reduction</a:t>
            </a:r>
          </a:p>
          <a:p>
            <a:r>
              <a:rPr lang="en-US" dirty="0" smtClean="0"/>
              <a:t>SLR – a reduce item N</a:t>
            </a:r>
            <a:r>
              <a:rPr lang="en-US" dirty="0" smtClean="0">
                <a:sym typeface="Math C"/>
              </a:rPr>
              <a:t>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 causes a reduction only if the look-ahead token is in the FOLLOW set of N</a:t>
            </a:r>
          </a:p>
          <a:p>
            <a:r>
              <a:rPr lang="en-US" dirty="0" smtClean="0">
                <a:sym typeface="Symbol"/>
              </a:rPr>
              <a:t>LR(1) - </a:t>
            </a:r>
            <a:r>
              <a:rPr lang="en-US" dirty="0"/>
              <a:t>a reduce item N</a:t>
            </a:r>
            <a:r>
              <a:rPr lang="en-US" dirty="0">
                <a:sym typeface="Math C"/>
              </a:rPr>
              <a:t></a:t>
            </a:r>
            <a:r>
              <a:rPr lang="el-GR" dirty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{</a:t>
            </a:r>
            <a:r>
              <a:rPr lang="en-US" dirty="0" smtClean="0">
                <a:sym typeface="Math A"/>
              </a:rPr>
              <a:t>} causes a reduction only if the look-ahead token is in the set  (the look-ahead set computed for the item)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2800" dirty="0"/>
              <a:t>Last week: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LR Parsing with Pushdown Automaton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8194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386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34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626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74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722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15240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38200" y="2209800"/>
            <a:ext cx="7848600" cy="2827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34015"/>
              </p:ext>
            </p:extLst>
          </p:nvPr>
        </p:nvGraphicFramePr>
        <p:xfrm>
          <a:off x="7080972" y="2944892"/>
          <a:ext cx="12496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382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412468" y="2209800"/>
            <a:ext cx="1897864" cy="2209800"/>
            <a:chOff x="3675622" y="2286000"/>
            <a:chExt cx="1897864" cy="2209800"/>
          </a:xfrm>
        </p:grpSpPr>
        <p:sp>
          <p:nvSpPr>
            <p:cNvPr id="23" name="Left Brace 22"/>
            <p:cNvSpPr/>
            <p:nvPr/>
          </p:nvSpPr>
          <p:spPr>
            <a:xfrm>
              <a:off x="4039326" y="3036332"/>
              <a:ext cx="162560" cy="145946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Brace 23"/>
            <p:cNvSpPr/>
            <p:nvPr/>
          </p:nvSpPr>
          <p:spPr>
            <a:xfrm rot="5400000">
              <a:off x="4825456" y="2128282"/>
              <a:ext cx="266700" cy="12293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3526703" y="3511853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37787" y="22860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symbol</a:t>
              </a:r>
              <a:endParaRPr lang="en-US" dirty="0"/>
            </a:p>
          </p:txBody>
        </p:sp>
      </p:grpSp>
      <p:sp>
        <p:nvSpPr>
          <p:cNvPr id="27" name="Oval 26"/>
          <p:cNvSpPr/>
          <p:nvPr/>
        </p:nvSpPr>
        <p:spPr>
          <a:xfrm>
            <a:off x="4188031" y="5366266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07626" y="5855732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81400" y="5841291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24200" y="6324600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97086" y="6339640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9" idx="4"/>
            <a:endCxn id="30" idx="0"/>
          </p:cNvCxnSpPr>
          <p:nvPr/>
        </p:nvCxnSpPr>
        <p:spPr>
          <a:xfrm flipH="1">
            <a:off x="3276600" y="6190025"/>
            <a:ext cx="457200" cy="134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31" idx="0"/>
          </p:cNvCxnSpPr>
          <p:nvPr/>
        </p:nvCxnSpPr>
        <p:spPr>
          <a:xfrm>
            <a:off x="3733800" y="6190025"/>
            <a:ext cx="315686" cy="149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4"/>
            <a:endCxn id="29" idx="0"/>
          </p:cNvCxnSpPr>
          <p:nvPr/>
        </p:nvCxnSpPr>
        <p:spPr>
          <a:xfrm flipH="1">
            <a:off x="3733800" y="5715000"/>
            <a:ext cx="606631" cy="126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4"/>
            <a:endCxn id="28" idx="0"/>
          </p:cNvCxnSpPr>
          <p:nvPr/>
        </p:nvCxnSpPr>
        <p:spPr>
          <a:xfrm>
            <a:off x="4340431" y="5715000"/>
            <a:ext cx="419595" cy="14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200" y="581556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7" name="Down Arrow 36"/>
          <p:cNvSpPr/>
          <p:nvPr/>
        </p:nvSpPr>
        <p:spPr>
          <a:xfrm>
            <a:off x="4193574" y="1981200"/>
            <a:ext cx="224905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193574" y="5037532"/>
            <a:ext cx="224905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74742" y="2438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219200" y="24268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731942" y="2438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189142" y="2438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33103" y="4464659"/>
            <a:ext cx="13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GOTO Table</a:t>
            </a:r>
            <a:endParaRPr lang="en-US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92471"/>
              </p:ext>
            </p:extLst>
          </p:nvPr>
        </p:nvGraphicFramePr>
        <p:xfrm>
          <a:off x="4763984" y="2944892"/>
          <a:ext cx="12496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4126468" y="2209800"/>
            <a:ext cx="1866876" cy="2209800"/>
            <a:chOff x="3706610" y="2286000"/>
            <a:chExt cx="1866876" cy="2209800"/>
          </a:xfrm>
        </p:grpSpPr>
        <p:sp>
          <p:nvSpPr>
            <p:cNvPr id="47" name="Left Brace 46"/>
            <p:cNvSpPr/>
            <p:nvPr/>
          </p:nvSpPr>
          <p:spPr>
            <a:xfrm>
              <a:off x="4039326" y="3036332"/>
              <a:ext cx="162560" cy="145946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 Brace 47"/>
            <p:cNvSpPr/>
            <p:nvPr/>
          </p:nvSpPr>
          <p:spPr>
            <a:xfrm rot="5400000">
              <a:off x="4825456" y="2128282"/>
              <a:ext cx="266700" cy="12293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3557691" y="3511853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80742" y="228600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lookahead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616115" y="4464659"/>
            <a:ext cx="152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 Table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98792" y="2761181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902432" y="3018483"/>
            <a:ext cx="1237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(current state)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36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LR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 table determines whether to shift or reduce</a:t>
            </a:r>
          </a:p>
          <a:p>
            <a:r>
              <a:rPr lang="en-US" dirty="0" smtClean="0"/>
              <a:t>On a shift, new state found using the GOTO table</a:t>
            </a:r>
          </a:p>
          <a:p>
            <a:r>
              <a:rPr lang="en-US" dirty="0" smtClean="0"/>
              <a:t>LR-parser with 1 token look-ahead, the ACTION and GOTO tables can be superimposed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up</a:t>
            </a:r>
          </a:p>
          <a:p>
            <a:pPr lvl="1"/>
            <a:r>
              <a:rPr lang="en-US" dirty="0" smtClean="0"/>
              <a:t>LR Items</a:t>
            </a:r>
          </a:p>
          <a:p>
            <a:pPr lvl="1"/>
            <a:r>
              <a:rPr lang="en-US" dirty="0" smtClean="0"/>
              <a:t>LR parsing with pushdown automata</a:t>
            </a:r>
          </a:p>
          <a:p>
            <a:pPr lvl="1"/>
            <a:r>
              <a:rPr lang="en-US" dirty="0" smtClean="0"/>
              <a:t>LR(0), SLR, LR(1) – different kinds of LR items, same basic algorithm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You are here…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32</a:t>
            </a:fld>
            <a:endParaRPr lang="en-US">
              <a:solidFill>
                <a:srgbClr val="D6ECFF"/>
              </a:solidFill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727493" y="4931242"/>
            <a:ext cx="1067087" cy="954088"/>
            <a:chOff x="4566" y="1503"/>
            <a:chExt cx="964" cy="60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66" y="1503"/>
              <a:ext cx="964" cy="6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solidFill>
                  <a:prstClr val="white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prstClr val="white"/>
                  </a:solidFill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prstClr val="white"/>
                  </a:solidFill>
                  <a:latin typeface="Tahoma" pitchFamily="34" charset="0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70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prstClr val="white"/>
                  </a:solidFill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1761565"/>
            <a:ext cx="990600" cy="1046163"/>
            <a:chOff x="149" y="1503"/>
            <a:chExt cx="877" cy="65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solidFill>
                  <a:prstClr val="white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prstClr val="white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prstClr val="white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prstClr val="white"/>
                  </a:solidFill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11" name="AutoShape 9"/>
          <p:cNvCxnSpPr>
            <a:cxnSpLocks noChangeShapeType="1"/>
            <a:stCxn id="9" idx="3"/>
            <a:endCxn id="25" idx="1"/>
          </p:cNvCxnSpPr>
          <p:nvPr/>
        </p:nvCxnSpPr>
        <p:spPr bwMode="auto">
          <a:xfrm flipV="1">
            <a:off x="1143000" y="2284646"/>
            <a:ext cx="542365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94" idx="3"/>
            <a:endCxn id="6" idx="1"/>
          </p:cNvCxnSpPr>
          <p:nvPr/>
        </p:nvCxnSpPr>
        <p:spPr bwMode="auto">
          <a:xfrm>
            <a:off x="6925255" y="5404598"/>
            <a:ext cx="802238" cy="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2"/>
          <p:cNvCxnSpPr>
            <a:cxnSpLocks noChangeShapeType="1"/>
            <a:stCxn id="15" idx="1"/>
            <a:endCxn id="15" idx="1"/>
          </p:cNvCxnSpPr>
          <p:nvPr/>
        </p:nvCxnSpPr>
        <p:spPr bwMode="auto">
          <a:xfrm>
            <a:off x="1349191" y="3835773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49191" y="1602440"/>
            <a:ext cx="6073594" cy="4466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968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02023" y="1922696"/>
            <a:ext cx="828675" cy="723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Sem.</a:t>
            </a:r>
            <a:b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85365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Process text input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26" name="AutoShape 9"/>
          <p:cNvCxnSpPr>
            <a:cxnSpLocks noChangeShapeType="1"/>
            <a:stCxn id="25" idx="3"/>
            <a:endCxn id="16" idx="1"/>
          </p:cNvCxnSpPr>
          <p:nvPr/>
        </p:nvCxnSpPr>
        <p:spPr bwMode="auto">
          <a:xfrm>
            <a:off x="2447365" y="2284646"/>
            <a:ext cx="84953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382498" y="199166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characters</a:t>
            </a:r>
            <a:endParaRPr lang="en-US" sz="1400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7446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Syntax</a:t>
            </a:r>
            <a:r>
              <a:rPr lang="en-US" sz="1200" dirty="0">
                <a:solidFill>
                  <a:prstClr val="white"/>
                </a:solidFill>
                <a:latin typeface="Tahoma" pitchFamily="34" charset="0"/>
              </a:rPr>
              <a:t/>
            </a:r>
            <a:br>
              <a:rPr lang="en-US" sz="12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en-US" sz="1200" dirty="0">
                <a:solidFill>
                  <a:prstClr val="white"/>
                </a:solidFill>
                <a:latin typeface="Tahoma" pitchFamily="34" charset="0"/>
              </a:rPr>
              <a:t>Analysis</a:t>
            </a:r>
          </a:p>
        </p:txBody>
      </p:sp>
      <p:cxnSp>
        <p:nvCxnSpPr>
          <p:cNvPr id="33" name="AutoShape 9"/>
          <p:cNvCxnSpPr>
            <a:cxnSpLocks noChangeShapeType="1"/>
            <a:stCxn id="16" idx="3"/>
            <a:endCxn id="32" idx="1"/>
          </p:cNvCxnSpPr>
          <p:nvPr/>
        </p:nvCxnSpPr>
        <p:spPr bwMode="auto">
          <a:xfrm>
            <a:off x="4058898" y="2284646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067863" y="1989428"/>
            <a:ext cx="68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tokens</a:t>
            </a:r>
            <a:endParaRPr lang="en-US" sz="1400" dirty="0"/>
          </a:p>
        </p:txBody>
      </p:sp>
      <p:cxnSp>
        <p:nvCxnSpPr>
          <p:cNvPr id="44" name="AutoShape 9"/>
          <p:cNvCxnSpPr>
            <a:cxnSpLocks noChangeShapeType="1"/>
            <a:stCxn id="32" idx="3"/>
            <a:endCxn id="18" idx="1"/>
          </p:cNvCxnSpPr>
          <p:nvPr/>
        </p:nvCxnSpPr>
        <p:spPr bwMode="auto">
          <a:xfrm>
            <a:off x="5506698" y="2284646"/>
            <a:ext cx="695325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619046" y="199464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AST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2196360" y="344020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Intermediate code generation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cxnSp>
        <p:nvCxnSpPr>
          <p:cNvPr id="63" name="Curved Connector 62"/>
          <p:cNvCxnSpPr>
            <a:stCxn id="18" idx="3"/>
            <a:endCxn id="61" idx="1"/>
          </p:cNvCxnSpPr>
          <p:nvPr/>
        </p:nvCxnSpPr>
        <p:spPr>
          <a:xfrm flipH="1">
            <a:off x="2196360" y="2284646"/>
            <a:ext cx="4834338" cy="1517510"/>
          </a:xfrm>
          <a:prstGeom prst="curvedConnector5">
            <a:avLst>
              <a:gd name="adj1" fmla="val -4729"/>
              <a:gd name="adj2" fmla="val 50000"/>
              <a:gd name="adj3" fmla="val 10472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72760" y="2741727"/>
            <a:ext cx="13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Annotated AST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26555" y="343796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Intermediate code optimization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cxnSp>
        <p:nvCxnSpPr>
          <p:cNvPr id="69" name="AutoShape 9"/>
          <p:cNvCxnSpPr>
            <a:cxnSpLocks noChangeShapeType="1"/>
            <a:stCxn id="61" idx="3"/>
            <a:endCxn id="68" idx="1"/>
          </p:cNvCxnSpPr>
          <p:nvPr/>
        </p:nvCxnSpPr>
        <p:spPr bwMode="auto">
          <a:xfrm flipV="1">
            <a:off x="3316955" y="3799916"/>
            <a:ext cx="609600" cy="22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469355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549160" y="3435725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Code</a:t>
            </a:r>
            <a:b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</a:b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generation</a:t>
            </a:r>
          </a:p>
        </p:txBody>
      </p:sp>
      <p:cxnSp>
        <p:nvCxnSpPr>
          <p:cNvPr id="75" name="AutoShape 9"/>
          <p:cNvCxnSpPr>
            <a:cxnSpLocks noChangeShapeType="1"/>
            <a:stCxn id="68" idx="3"/>
            <a:endCxn id="74" idx="1"/>
          </p:cNvCxnSpPr>
          <p:nvPr/>
        </p:nvCxnSpPr>
        <p:spPr bwMode="auto">
          <a:xfrm flipV="1">
            <a:off x="5047150" y="3797675"/>
            <a:ext cx="502010" cy="2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5114380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176303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Target code optimization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cxnSp>
        <p:nvCxnSpPr>
          <p:cNvPr id="82" name="Curved Connector 81"/>
          <p:cNvCxnSpPr>
            <a:stCxn id="74" idx="3"/>
            <a:endCxn id="81" idx="1"/>
          </p:cNvCxnSpPr>
          <p:nvPr/>
        </p:nvCxnSpPr>
        <p:spPr>
          <a:xfrm flipH="1">
            <a:off x="2176303" y="3797675"/>
            <a:ext cx="4493452" cy="1606923"/>
          </a:xfrm>
          <a:prstGeom prst="curvedConnector5">
            <a:avLst>
              <a:gd name="adj1" fmla="val -5087"/>
              <a:gd name="adj2" fmla="val 50000"/>
              <a:gd name="adj3" fmla="val 105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20360" y="4304564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Symbolic Instructions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88" name="AutoShape 9"/>
          <p:cNvCxnSpPr>
            <a:cxnSpLocks noChangeShapeType="1"/>
            <a:stCxn id="81" idx="3"/>
            <a:endCxn id="93" idx="1"/>
          </p:cNvCxnSpPr>
          <p:nvPr/>
        </p:nvCxnSpPr>
        <p:spPr bwMode="auto">
          <a:xfrm>
            <a:off x="3296898" y="5404598"/>
            <a:ext cx="678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69355" y="5078506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SI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39758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Machine code generation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58046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Write executable output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cxnSp>
        <p:nvCxnSpPr>
          <p:cNvPr id="99" name="AutoShape 9"/>
          <p:cNvCxnSpPr>
            <a:cxnSpLocks noChangeShapeType="1"/>
            <a:stCxn id="93" idx="3"/>
            <a:endCxn id="94" idx="1"/>
          </p:cNvCxnSpPr>
          <p:nvPr/>
        </p:nvCxnSpPr>
        <p:spPr bwMode="auto">
          <a:xfrm>
            <a:off x="5096455" y="5404598"/>
            <a:ext cx="7082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5275234" y="507850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MI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2342" y="3200400"/>
            <a:ext cx="5977183" cy="268493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prstClr val="white"/>
                </a:solidFill>
              </a:rPr>
              <a:t>Back End</a:t>
            </a:r>
            <a:endParaRPr lang="en-US" sz="8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30936"/>
          </a:xfrm>
        </p:spPr>
        <p:txBody>
          <a:bodyPr/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858173" y="2057400"/>
            <a:ext cx="20447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>
                <a:latin typeface="Tahoma" pitchFamily="34" charset="0"/>
              </a:rPr>
              <a:t>Lexical </a:t>
            </a:r>
            <a:r>
              <a:rPr lang="en-US" sz="1400" dirty="0" smtClean="0">
                <a:latin typeface="Tahoma" pitchFamily="34" charset="0"/>
              </a:rPr>
              <a:t>analyzer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16042" y="1143000"/>
            <a:ext cx="25289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dirty="0" smtClean="0">
                <a:latin typeface="Tahoma" pitchFamily="34" charset="0"/>
              </a:rPr>
              <a:t>Potato </a:t>
            </a:r>
            <a:r>
              <a:rPr lang="en-US" sz="1400" dirty="0" err="1" smtClean="0">
                <a:latin typeface="Tahoma" pitchFamily="34" charset="0"/>
              </a:rPr>
              <a:t>potato</a:t>
            </a:r>
            <a:r>
              <a:rPr lang="en-US" sz="1400" dirty="0" smtClean="0">
                <a:latin typeface="Tahoma" pitchFamily="34" charset="0"/>
              </a:rPr>
              <a:t>;</a:t>
            </a:r>
          </a:p>
          <a:p>
            <a:pPr algn="l"/>
            <a:r>
              <a:rPr lang="en-US" sz="1400" dirty="0" smtClean="0">
                <a:latin typeface="Tahoma" pitchFamily="34" charset="0"/>
              </a:rPr>
              <a:t>Carrot </a:t>
            </a:r>
            <a:r>
              <a:rPr lang="en-US" sz="1400" dirty="0" err="1" smtClean="0">
                <a:latin typeface="Tahoma" pitchFamily="34" charset="0"/>
              </a:rPr>
              <a:t>carrot</a:t>
            </a:r>
            <a:r>
              <a:rPr lang="en-US" sz="1400" dirty="0">
                <a:latin typeface="Tahoma" pitchFamily="34" charset="0"/>
              </a:rPr>
              <a:t>;</a:t>
            </a:r>
            <a:r>
              <a:rPr lang="en-US" sz="1400" dirty="0" smtClean="0">
                <a:latin typeface="Tahoma" pitchFamily="34" charset="0"/>
              </a:rPr>
              <a:t/>
            </a:r>
            <a:br>
              <a:rPr lang="en-US" sz="1400" dirty="0" smtClean="0">
                <a:latin typeface="Tahoma" pitchFamily="34" charset="0"/>
              </a:rPr>
            </a:br>
            <a:r>
              <a:rPr lang="en-US" sz="1400" dirty="0" smtClean="0">
                <a:latin typeface="Tahoma" pitchFamily="34" charset="0"/>
              </a:rPr>
              <a:t>x = tomato + potato </a:t>
            </a:r>
            <a:r>
              <a:rPr lang="en-US" sz="1400" dirty="0">
                <a:latin typeface="Tahoma" pitchFamily="34" charset="0"/>
              </a:rPr>
              <a:t>+ </a:t>
            </a:r>
            <a:r>
              <a:rPr lang="en-US" sz="1400" dirty="0" smtClean="0">
                <a:latin typeface="Tahoma" pitchFamily="34" charset="0"/>
              </a:rPr>
              <a:t>carrot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67000" y="2667000"/>
            <a:ext cx="44270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smtClean="0">
                <a:latin typeface="Tahoma" pitchFamily="34" charset="0"/>
              </a:rPr>
              <a:t>&lt;</a:t>
            </a:r>
            <a:r>
              <a:rPr lang="en-US" sz="1200" dirty="0" err="1" smtClean="0">
                <a:latin typeface="Tahoma" pitchFamily="34" charset="0"/>
              </a:rPr>
              <a:t>id,tomato</a:t>
            </a:r>
            <a:r>
              <a:rPr lang="en-US" sz="1200" dirty="0" smtClean="0">
                <a:latin typeface="Tahoma" pitchFamily="34" charset="0"/>
              </a:rPr>
              <a:t>&gt;,&lt;</a:t>
            </a:r>
            <a:r>
              <a:rPr lang="en-US" sz="1200" b="1" dirty="0" smtClean="0">
                <a:latin typeface="Tahoma" pitchFamily="34" charset="0"/>
              </a:rPr>
              <a:t>PLUS</a:t>
            </a:r>
            <a:r>
              <a:rPr lang="en-US" sz="1200" dirty="0" smtClean="0">
                <a:latin typeface="Tahoma" pitchFamily="34" charset="0"/>
              </a:rPr>
              <a:t>&gt;,&lt;</a:t>
            </a:r>
            <a:r>
              <a:rPr lang="en-US" sz="1200" dirty="0" err="1" smtClean="0">
                <a:latin typeface="Tahoma" pitchFamily="34" charset="0"/>
              </a:rPr>
              <a:t>id,potato</a:t>
            </a:r>
            <a:r>
              <a:rPr lang="en-US" sz="1200" dirty="0" smtClean="0">
                <a:latin typeface="Tahoma" pitchFamily="34" charset="0"/>
              </a:rPr>
              <a:t>&gt;,&lt;</a:t>
            </a:r>
            <a:r>
              <a:rPr lang="en-US" sz="1200" b="1" dirty="0" smtClean="0">
                <a:latin typeface="Tahoma" pitchFamily="34" charset="0"/>
              </a:rPr>
              <a:t>PLUS</a:t>
            </a:r>
            <a:r>
              <a:rPr lang="en-US" sz="1200" dirty="0" smtClean="0">
                <a:latin typeface="Tahoma" pitchFamily="34" charset="0"/>
              </a:rPr>
              <a:t>&gt;,&lt;</a:t>
            </a:r>
            <a:r>
              <a:rPr lang="en-US" sz="1200" dirty="0" err="1" smtClean="0">
                <a:latin typeface="Tahoma" pitchFamily="34" charset="0"/>
              </a:rPr>
              <a:t>id,carrot</a:t>
            </a:r>
            <a:r>
              <a:rPr lang="en-US" sz="1200" dirty="0" smtClean="0">
                <a:latin typeface="Tahoma" pitchFamily="34" charset="0"/>
              </a:rPr>
              <a:t>&gt;,EOF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8" name="AutoShape 12"/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4880523" y="1881664"/>
            <a:ext cx="0" cy="1757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3"/>
          <p:cNvCxnSpPr>
            <a:cxnSpLocks noChangeShapeType="1"/>
            <a:stCxn id="5" idx="4"/>
            <a:endCxn id="7" idx="0"/>
          </p:cNvCxnSpPr>
          <p:nvPr/>
        </p:nvCxnSpPr>
        <p:spPr bwMode="auto">
          <a:xfrm>
            <a:off x="4880523" y="2514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4363792" y="3124200"/>
            <a:ext cx="1033463" cy="474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>
                <a:latin typeface="Tahoma" pitchFamily="34" charset="0"/>
              </a:rPr>
              <a:t>Parser</a:t>
            </a:r>
          </a:p>
        </p:txBody>
      </p:sp>
      <p:cxnSp>
        <p:nvCxnSpPr>
          <p:cNvPr id="11" name="AutoShape 27"/>
          <p:cNvCxnSpPr>
            <a:cxnSpLocks noChangeShapeType="1"/>
            <a:stCxn id="7" idx="2"/>
            <a:endCxn id="10" idx="0"/>
          </p:cNvCxnSpPr>
          <p:nvPr/>
        </p:nvCxnSpPr>
        <p:spPr bwMode="auto">
          <a:xfrm>
            <a:off x="4880523" y="2943999"/>
            <a:ext cx="1" cy="1802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8"/>
          <p:cNvCxnSpPr>
            <a:cxnSpLocks noChangeShapeType="1"/>
            <a:stCxn id="10" idx="4"/>
            <a:endCxn id="52" idx="0"/>
          </p:cNvCxnSpPr>
          <p:nvPr/>
        </p:nvCxnSpPr>
        <p:spPr bwMode="auto">
          <a:xfrm>
            <a:off x="4880524" y="3598862"/>
            <a:ext cx="34376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152400" y="5791200"/>
            <a:ext cx="1989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tomato </a:t>
            </a:r>
            <a:r>
              <a:rPr lang="en-US" sz="1600" dirty="0">
                <a:latin typeface="Tahoma" pitchFamily="34" charset="0"/>
              </a:rPr>
              <a:t>is undefined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52400" y="6081713"/>
            <a:ext cx="27989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potato </a:t>
            </a:r>
            <a:r>
              <a:rPr lang="en-US" sz="1600" dirty="0">
                <a:latin typeface="Tahoma" pitchFamily="34" charset="0"/>
              </a:rPr>
              <a:t>used before initialized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52400" y="6372225"/>
            <a:ext cx="2888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latin typeface="Tahoma" pitchFamily="34" charset="0"/>
              </a:rPr>
              <a:t>Cannot add </a:t>
            </a:r>
            <a:r>
              <a:rPr lang="en-US" sz="1600" dirty="0" smtClean="0">
                <a:latin typeface="Tahoma" pitchFamily="34" charset="0"/>
              </a:rPr>
              <a:t>Potato and Carrot</a:t>
            </a:r>
            <a:endParaRPr lang="en-US" sz="1600" dirty="0">
              <a:latin typeface="Tahoma" pitchFamily="34" charset="0"/>
            </a:endParaRPr>
          </a:p>
        </p:txBody>
      </p:sp>
      <p:graphicFrame>
        <p:nvGraphicFramePr>
          <p:cNvPr id="16" name="Group 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323541"/>
              </p:ext>
            </p:extLst>
          </p:nvPr>
        </p:nvGraphicFramePr>
        <p:xfrm>
          <a:off x="4984750" y="4254500"/>
          <a:ext cx="2940050" cy="1219200"/>
        </p:xfrm>
        <a:graphic>
          <a:graphicData uri="http://schemas.openxmlformats.org/drawingml/2006/table">
            <a:tbl>
              <a:tblPr/>
              <a:tblGrid>
                <a:gridCol w="874069"/>
                <a:gridCol w="556226"/>
                <a:gridCol w="761499"/>
                <a:gridCol w="748256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</a:t>
                      </a: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tomato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potato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</a:t>
                      </a: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carrot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</a:t>
                      </a: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Carrot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7" name="AutoShape 101"/>
          <p:cNvCxnSpPr>
            <a:cxnSpLocks noChangeShapeType="1"/>
            <a:stCxn id="33" idx="5"/>
            <a:endCxn id="44" idx="0"/>
          </p:cNvCxnSpPr>
          <p:nvPr/>
        </p:nvCxnSpPr>
        <p:spPr bwMode="auto">
          <a:xfrm>
            <a:off x="3125788" y="5003800"/>
            <a:ext cx="322262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02"/>
          <p:cNvCxnSpPr>
            <a:cxnSpLocks noChangeShapeType="1"/>
            <a:stCxn id="40" idx="4"/>
            <a:endCxn id="28" idx="0"/>
          </p:cNvCxnSpPr>
          <p:nvPr/>
        </p:nvCxnSpPr>
        <p:spPr bwMode="auto">
          <a:xfrm flipH="1">
            <a:off x="2965450" y="4338638"/>
            <a:ext cx="512763" cy="265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03"/>
          <p:cNvCxnSpPr>
            <a:cxnSpLocks noChangeShapeType="1"/>
            <a:stCxn id="41" idx="4"/>
            <a:endCxn id="51" idx="0"/>
          </p:cNvCxnSpPr>
          <p:nvPr/>
        </p:nvCxnSpPr>
        <p:spPr bwMode="auto">
          <a:xfrm>
            <a:off x="3790950" y="4340225"/>
            <a:ext cx="590550" cy="804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00"/>
          <p:cNvCxnSpPr>
            <a:cxnSpLocks noChangeShapeType="1"/>
            <a:stCxn id="32" idx="6"/>
            <a:endCxn id="23" idx="0"/>
          </p:cNvCxnSpPr>
          <p:nvPr/>
        </p:nvCxnSpPr>
        <p:spPr bwMode="auto">
          <a:xfrm flipH="1">
            <a:off x="2509838" y="4981575"/>
            <a:ext cx="312737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182"/>
          <p:cNvGrpSpPr>
            <a:grpSpLocks/>
          </p:cNvGrpSpPr>
          <p:nvPr/>
        </p:nvGrpSpPr>
        <p:grpSpPr bwMode="auto">
          <a:xfrm>
            <a:off x="2057400" y="5145088"/>
            <a:ext cx="903288" cy="420687"/>
            <a:chOff x="1900" y="3011"/>
            <a:chExt cx="569" cy="265"/>
          </a:xfrm>
        </p:grpSpPr>
        <p:sp>
          <p:nvSpPr>
            <p:cNvPr id="22" name="AutoShape 105"/>
            <p:cNvSpPr>
              <a:spLocks noChangeAspect="1" noChangeArrowheads="1"/>
            </p:cNvSpPr>
            <p:nvPr/>
          </p:nvSpPr>
          <p:spPr bwMode="auto">
            <a:xfrm>
              <a:off x="1932" y="3045"/>
              <a:ext cx="516" cy="2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06"/>
            <p:cNvSpPr txBox="1">
              <a:spLocks noChangeAspect="1" noChangeArrowheads="1"/>
            </p:cNvSpPr>
            <p:nvPr/>
          </p:nvSpPr>
          <p:spPr bwMode="auto">
            <a:xfrm>
              <a:off x="1900" y="3011"/>
              <a:ext cx="5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LocationExpr</a:t>
              </a:r>
            </a:p>
          </p:txBody>
        </p:sp>
        <p:sp>
          <p:nvSpPr>
            <p:cNvPr id="24" name="Line 107"/>
            <p:cNvSpPr>
              <a:spLocks noChangeAspect="1" noChangeShapeType="1"/>
            </p:cNvSpPr>
            <p:nvPr/>
          </p:nvSpPr>
          <p:spPr bwMode="auto">
            <a:xfrm>
              <a:off x="1932" y="3141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08"/>
            <p:cNvSpPr txBox="1">
              <a:spLocks noChangeAspect="1" noChangeArrowheads="1"/>
            </p:cNvSpPr>
            <p:nvPr/>
          </p:nvSpPr>
          <p:spPr bwMode="auto">
            <a:xfrm>
              <a:off x="1910" y="3120"/>
              <a:ext cx="48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id=tomato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26" name="Group 109"/>
          <p:cNvGrpSpPr>
            <a:grpSpLocks noChangeAspect="1"/>
          </p:cNvGrpSpPr>
          <p:nvPr/>
        </p:nvGrpSpPr>
        <p:grpSpPr bwMode="auto">
          <a:xfrm>
            <a:off x="2593975" y="4603750"/>
            <a:ext cx="777875" cy="414338"/>
            <a:chOff x="4176" y="1514"/>
            <a:chExt cx="612" cy="327"/>
          </a:xfrm>
        </p:grpSpPr>
        <p:sp>
          <p:nvSpPr>
            <p:cNvPr id="27" name="AutoShape 110"/>
            <p:cNvSpPr>
              <a:spLocks noChangeAspect="1" noChangeArrowheads="1"/>
            </p:cNvSpPr>
            <p:nvPr/>
          </p:nvSpPr>
          <p:spPr bwMode="auto">
            <a:xfrm>
              <a:off x="4176" y="152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11"/>
            <p:cNvSpPr txBox="1">
              <a:spLocks noChangeAspect="1" noChangeArrowheads="1"/>
            </p:cNvSpPr>
            <p:nvPr/>
          </p:nvSpPr>
          <p:spPr bwMode="auto">
            <a:xfrm>
              <a:off x="4212" y="1514"/>
              <a:ext cx="51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AddExpr</a:t>
              </a:r>
            </a:p>
          </p:txBody>
        </p:sp>
        <p:sp>
          <p:nvSpPr>
            <p:cNvPr id="29" name="Line 112"/>
            <p:cNvSpPr>
              <a:spLocks noChangeAspect="1" noChangeShapeType="1"/>
            </p:cNvSpPr>
            <p:nvPr/>
          </p:nvSpPr>
          <p:spPr bwMode="auto">
            <a:xfrm>
              <a:off x="4176" y="164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13"/>
            <p:cNvSpPr txBox="1">
              <a:spLocks noChangeAspect="1" noChangeArrowheads="1"/>
            </p:cNvSpPr>
            <p:nvPr/>
          </p:nvSpPr>
          <p:spPr bwMode="auto">
            <a:xfrm>
              <a:off x="4212" y="1648"/>
              <a:ext cx="28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left</a:t>
              </a:r>
            </a:p>
          </p:txBody>
        </p:sp>
        <p:sp>
          <p:nvSpPr>
            <p:cNvPr id="31" name="Text Box 114"/>
            <p:cNvSpPr txBox="1">
              <a:spLocks noChangeAspect="1" noChangeArrowheads="1"/>
            </p:cNvSpPr>
            <p:nvPr/>
          </p:nvSpPr>
          <p:spPr bwMode="auto">
            <a:xfrm>
              <a:off x="4440" y="1648"/>
              <a:ext cx="34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right</a:t>
              </a:r>
            </a:p>
          </p:txBody>
        </p:sp>
        <p:sp>
          <p:nvSpPr>
            <p:cNvPr id="32" name="Oval 115"/>
            <p:cNvSpPr>
              <a:spLocks noChangeAspect="1" noChangeArrowheads="1"/>
            </p:cNvSpPr>
            <p:nvPr/>
          </p:nvSpPr>
          <p:spPr bwMode="auto">
            <a:xfrm>
              <a:off x="4308" y="17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16"/>
            <p:cNvSpPr>
              <a:spLocks noChangeAspect="1" noChangeArrowheads="1"/>
            </p:cNvSpPr>
            <p:nvPr/>
          </p:nvSpPr>
          <p:spPr bwMode="auto">
            <a:xfrm>
              <a:off x="4554" y="1789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127"/>
          <p:cNvGrpSpPr>
            <a:grpSpLocks noChangeAspect="1"/>
          </p:cNvGrpSpPr>
          <p:nvPr/>
        </p:nvGrpSpPr>
        <p:grpSpPr bwMode="auto">
          <a:xfrm>
            <a:off x="3279775" y="3930650"/>
            <a:ext cx="777875" cy="414338"/>
            <a:chOff x="4176" y="1514"/>
            <a:chExt cx="612" cy="327"/>
          </a:xfrm>
        </p:grpSpPr>
        <p:sp>
          <p:nvSpPr>
            <p:cNvPr id="35" name="AutoShape 128"/>
            <p:cNvSpPr>
              <a:spLocks noChangeAspect="1" noChangeArrowheads="1"/>
            </p:cNvSpPr>
            <p:nvPr/>
          </p:nvSpPr>
          <p:spPr bwMode="auto">
            <a:xfrm>
              <a:off x="4176" y="152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29"/>
            <p:cNvSpPr txBox="1">
              <a:spLocks noChangeAspect="1" noChangeArrowheads="1"/>
            </p:cNvSpPr>
            <p:nvPr/>
          </p:nvSpPr>
          <p:spPr bwMode="auto">
            <a:xfrm>
              <a:off x="4212" y="1514"/>
              <a:ext cx="51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AddExpr</a:t>
              </a:r>
            </a:p>
          </p:txBody>
        </p:sp>
        <p:sp>
          <p:nvSpPr>
            <p:cNvPr id="37" name="Line 130"/>
            <p:cNvSpPr>
              <a:spLocks noChangeAspect="1" noChangeShapeType="1"/>
            </p:cNvSpPr>
            <p:nvPr/>
          </p:nvSpPr>
          <p:spPr bwMode="auto">
            <a:xfrm>
              <a:off x="4176" y="164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1"/>
            <p:cNvSpPr txBox="1">
              <a:spLocks noChangeAspect="1" noChangeArrowheads="1"/>
            </p:cNvSpPr>
            <p:nvPr/>
          </p:nvSpPr>
          <p:spPr bwMode="auto">
            <a:xfrm>
              <a:off x="4212" y="1648"/>
              <a:ext cx="28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left</a:t>
              </a:r>
            </a:p>
          </p:txBody>
        </p:sp>
        <p:sp>
          <p:nvSpPr>
            <p:cNvPr id="39" name="Text Box 132"/>
            <p:cNvSpPr txBox="1">
              <a:spLocks noChangeAspect="1" noChangeArrowheads="1"/>
            </p:cNvSpPr>
            <p:nvPr/>
          </p:nvSpPr>
          <p:spPr bwMode="auto">
            <a:xfrm>
              <a:off x="4440" y="1648"/>
              <a:ext cx="34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right</a:t>
              </a:r>
            </a:p>
          </p:txBody>
        </p:sp>
        <p:sp>
          <p:nvSpPr>
            <p:cNvPr id="40" name="Oval 133"/>
            <p:cNvSpPr>
              <a:spLocks noChangeAspect="1" noChangeArrowheads="1"/>
            </p:cNvSpPr>
            <p:nvPr/>
          </p:nvSpPr>
          <p:spPr bwMode="auto">
            <a:xfrm>
              <a:off x="4308" y="17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34"/>
            <p:cNvSpPr>
              <a:spLocks noChangeAspect="1" noChangeArrowheads="1"/>
            </p:cNvSpPr>
            <p:nvPr/>
          </p:nvSpPr>
          <p:spPr bwMode="auto">
            <a:xfrm>
              <a:off x="4554" y="1789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79"/>
          <p:cNvGrpSpPr>
            <a:grpSpLocks/>
          </p:cNvGrpSpPr>
          <p:nvPr/>
        </p:nvGrpSpPr>
        <p:grpSpPr bwMode="auto">
          <a:xfrm>
            <a:off x="2995613" y="5145088"/>
            <a:ext cx="903287" cy="420687"/>
            <a:chOff x="2592" y="3072"/>
            <a:chExt cx="569" cy="265"/>
          </a:xfrm>
        </p:grpSpPr>
        <p:sp>
          <p:nvSpPr>
            <p:cNvPr id="43" name="AutoShape 135"/>
            <p:cNvSpPr>
              <a:spLocks noChangeAspect="1" noChangeArrowheads="1"/>
            </p:cNvSpPr>
            <p:nvPr/>
          </p:nvSpPr>
          <p:spPr bwMode="auto">
            <a:xfrm>
              <a:off x="2624" y="3106"/>
              <a:ext cx="516" cy="2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36"/>
            <p:cNvSpPr txBox="1">
              <a:spLocks noChangeAspect="1" noChangeArrowheads="1"/>
            </p:cNvSpPr>
            <p:nvPr/>
          </p:nvSpPr>
          <p:spPr bwMode="auto">
            <a:xfrm>
              <a:off x="2592" y="3072"/>
              <a:ext cx="5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LocationExpr</a:t>
              </a:r>
            </a:p>
          </p:txBody>
        </p:sp>
        <p:sp>
          <p:nvSpPr>
            <p:cNvPr id="45" name="Line 137"/>
            <p:cNvSpPr>
              <a:spLocks noChangeAspect="1" noChangeShapeType="1"/>
            </p:cNvSpPr>
            <p:nvPr/>
          </p:nvSpPr>
          <p:spPr bwMode="auto">
            <a:xfrm>
              <a:off x="2624" y="3202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138"/>
            <p:cNvSpPr txBox="1">
              <a:spLocks noChangeAspect="1" noChangeArrowheads="1"/>
            </p:cNvSpPr>
            <p:nvPr/>
          </p:nvSpPr>
          <p:spPr bwMode="auto">
            <a:xfrm>
              <a:off x="2602" y="3181"/>
              <a:ext cx="46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id=potato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47" name="Group 181"/>
          <p:cNvGrpSpPr>
            <a:grpSpLocks/>
          </p:cNvGrpSpPr>
          <p:nvPr/>
        </p:nvGrpSpPr>
        <p:grpSpPr bwMode="auto">
          <a:xfrm>
            <a:off x="3929063" y="5145088"/>
            <a:ext cx="903287" cy="420687"/>
            <a:chOff x="3120" y="3024"/>
            <a:chExt cx="569" cy="265"/>
          </a:xfrm>
        </p:grpSpPr>
        <p:sp>
          <p:nvSpPr>
            <p:cNvPr id="48" name="AutoShape 174"/>
            <p:cNvSpPr>
              <a:spLocks noChangeAspect="1" noChangeArrowheads="1"/>
            </p:cNvSpPr>
            <p:nvPr/>
          </p:nvSpPr>
          <p:spPr bwMode="auto">
            <a:xfrm>
              <a:off x="3152" y="3058"/>
              <a:ext cx="516" cy="2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76"/>
            <p:cNvSpPr>
              <a:spLocks noChangeAspect="1" noChangeShapeType="1"/>
            </p:cNvSpPr>
            <p:nvPr/>
          </p:nvSpPr>
          <p:spPr bwMode="auto">
            <a:xfrm>
              <a:off x="3152" y="3154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177"/>
            <p:cNvSpPr txBox="1">
              <a:spLocks noChangeAspect="1" noChangeArrowheads="1"/>
            </p:cNvSpPr>
            <p:nvPr/>
          </p:nvSpPr>
          <p:spPr bwMode="auto">
            <a:xfrm>
              <a:off x="3130" y="3133"/>
              <a:ext cx="44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id=carrot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51" name="Text Box 175"/>
            <p:cNvSpPr txBox="1">
              <a:spLocks noChangeAspect="1" noChangeArrowheads="1"/>
            </p:cNvSpPr>
            <p:nvPr/>
          </p:nvSpPr>
          <p:spPr bwMode="auto">
            <a:xfrm>
              <a:off x="3120" y="3024"/>
              <a:ext cx="5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LocationExpr</a:t>
              </a:r>
            </a:p>
          </p:txBody>
        </p:sp>
      </p:grpSp>
      <p:sp>
        <p:nvSpPr>
          <p:cNvPr id="52" name="AutoShape 183"/>
          <p:cNvSpPr>
            <a:spLocks noChangeArrowheads="1"/>
          </p:cNvSpPr>
          <p:nvPr/>
        </p:nvSpPr>
        <p:spPr bwMode="auto">
          <a:xfrm>
            <a:off x="1752600" y="3778250"/>
            <a:ext cx="63246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vs.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Program structure</a:t>
            </a:r>
          </a:p>
          <a:p>
            <a:pPr lvl="1"/>
            <a:r>
              <a:rPr lang="en-US" dirty="0" smtClean="0"/>
              <a:t>Formally described via context free grammars</a:t>
            </a:r>
          </a:p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Program meaning</a:t>
            </a:r>
          </a:p>
          <a:p>
            <a:pPr lvl="1"/>
            <a:r>
              <a:rPr lang="en-US" dirty="0" smtClean="0"/>
              <a:t>Formally defined as various forms of semantics (e.g., operational, </a:t>
            </a:r>
            <a:r>
              <a:rPr lang="en-US" dirty="0" err="1" smtClean="0"/>
              <a:t>denotational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 is actually NOT what “semantic analysis” phase does</a:t>
            </a:r>
          </a:p>
          <a:p>
            <a:pPr lvl="1"/>
            <a:r>
              <a:rPr lang="en-US" dirty="0" smtClean="0"/>
              <a:t>Better name – “contextual analysis”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Often called “Semantic analysis”</a:t>
            </a:r>
          </a:p>
          <a:p>
            <a:endParaRPr lang="en-US" dirty="0" smtClean="0"/>
          </a:p>
          <a:p>
            <a:r>
              <a:rPr lang="en-US" dirty="0" smtClean="0"/>
              <a:t>Properties that cannot be formulated via CFG</a:t>
            </a:r>
          </a:p>
          <a:p>
            <a:pPr lvl="1"/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Declare before use</a:t>
            </a:r>
          </a:p>
          <a:p>
            <a:pPr lvl="2"/>
            <a:r>
              <a:rPr lang="en-US" dirty="0" smtClean="0"/>
              <a:t>Identifying the same word “w” re-appearing – </a:t>
            </a:r>
            <a:r>
              <a:rPr lang="en-US" dirty="0" err="1" smtClean="0"/>
              <a:t>wbw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Initialization 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Properties that are hard to formulate via CFG</a:t>
            </a:r>
          </a:p>
          <a:p>
            <a:pPr lvl="1"/>
            <a:r>
              <a:rPr lang="en-US" dirty="0" smtClean="0"/>
              <a:t>“break” only appears inside a loop 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Processing of the 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 (AST)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188240"/>
          </a:xfrm>
        </p:spPr>
        <p:txBody>
          <a:bodyPr/>
          <a:lstStyle/>
          <a:p>
            <a:r>
              <a:rPr lang="en-US" dirty="0" smtClean="0"/>
              <a:t>Abstract away some syntactic details of the source language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3200400"/>
            <a:ext cx="3581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|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5800" y="3200400"/>
            <a:ext cx="3581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 (x&gt;0) </a:t>
            </a: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then { y = 42} </a:t>
            </a: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else { y = 73 }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2375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Parse tree (concrete syntax tree)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1" y="1641144"/>
            <a:ext cx="8686800" cy="4835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8551" y="178486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73996" y="55040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54499" y="291328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07868" y="291328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</a:p>
        </p:txBody>
      </p:sp>
      <p:sp>
        <p:nvSpPr>
          <p:cNvPr id="11" name="Oval 10"/>
          <p:cNvSpPr/>
          <p:nvPr/>
        </p:nvSpPr>
        <p:spPr>
          <a:xfrm>
            <a:off x="909128" y="55040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03731" y="45720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746305" y="55040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4"/>
            <a:endCxn id="8" idx="0"/>
          </p:cNvCxnSpPr>
          <p:nvPr/>
        </p:nvCxnSpPr>
        <p:spPr>
          <a:xfrm>
            <a:off x="2146631" y="5011544"/>
            <a:ext cx="770265" cy="492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33" idx="0"/>
          </p:cNvCxnSpPr>
          <p:nvPr/>
        </p:nvCxnSpPr>
        <p:spPr>
          <a:xfrm flipH="1">
            <a:off x="3566013" y="2224410"/>
            <a:ext cx="125438" cy="688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51" idx="0"/>
          </p:cNvCxnSpPr>
          <p:nvPr/>
        </p:nvCxnSpPr>
        <p:spPr>
          <a:xfrm flipH="1">
            <a:off x="2167451" y="2224410"/>
            <a:ext cx="1524000" cy="688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4"/>
            <a:endCxn id="13" idx="0"/>
          </p:cNvCxnSpPr>
          <p:nvPr/>
        </p:nvCxnSpPr>
        <p:spPr>
          <a:xfrm flipH="1">
            <a:off x="2089205" y="5011544"/>
            <a:ext cx="57426" cy="492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4"/>
            <a:endCxn id="11" idx="0"/>
          </p:cNvCxnSpPr>
          <p:nvPr/>
        </p:nvCxnSpPr>
        <p:spPr>
          <a:xfrm flipH="1">
            <a:off x="1252028" y="5011544"/>
            <a:ext cx="894603" cy="492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377992" y="396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{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254499" y="396691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05400" y="394051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9" idx="4"/>
            <a:endCxn id="21" idx="0"/>
          </p:cNvCxnSpPr>
          <p:nvPr/>
        </p:nvCxnSpPr>
        <p:spPr>
          <a:xfrm flipH="1">
            <a:off x="3720892" y="3352825"/>
            <a:ext cx="876507" cy="614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23" idx="0"/>
          </p:cNvCxnSpPr>
          <p:nvPr/>
        </p:nvCxnSpPr>
        <p:spPr>
          <a:xfrm>
            <a:off x="4597399" y="3352825"/>
            <a:ext cx="850901" cy="587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22" idx="0"/>
          </p:cNvCxnSpPr>
          <p:nvPr/>
        </p:nvCxnSpPr>
        <p:spPr>
          <a:xfrm>
            <a:off x="4597399" y="3352825"/>
            <a:ext cx="0" cy="614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377992" y="48944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05400" y="48944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num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2" idx="4"/>
            <a:endCxn id="27" idx="0"/>
          </p:cNvCxnSpPr>
          <p:nvPr/>
        </p:nvCxnSpPr>
        <p:spPr>
          <a:xfrm flipH="1">
            <a:off x="3720892" y="4406461"/>
            <a:ext cx="876507" cy="48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4"/>
            <a:endCxn id="29" idx="0"/>
          </p:cNvCxnSpPr>
          <p:nvPr/>
        </p:nvCxnSpPr>
        <p:spPr>
          <a:xfrm>
            <a:off x="4597399" y="4406461"/>
            <a:ext cx="850901" cy="48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223113" y="291328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then</a:t>
            </a:r>
            <a:endParaRPr lang="en-US" sz="1200" dirty="0"/>
          </a:p>
        </p:txBody>
      </p:sp>
      <p:sp>
        <p:nvSpPr>
          <p:cNvPr id="51" name="Oval 50"/>
          <p:cNvSpPr/>
          <p:nvPr/>
        </p:nvSpPr>
        <p:spPr>
          <a:xfrm>
            <a:off x="1824551" y="291328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356429" y="404965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432105" y="402728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51" idx="4"/>
            <a:endCxn id="12" idx="0"/>
          </p:cNvCxnSpPr>
          <p:nvPr/>
        </p:nvCxnSpPr>
        <p:spPr>
          <a:xfrm flipH="1">
            <a:off x="2146631" y="3352825"/>
            <a:ext cx="20820" cy="1219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1" idx="4"/>
            <a:endCxn id="57" idx="0"/>
          </p:cNvCxnSpPr>
          <p:nvPr/>
        </p:nvCxnSpPr>
        <p:spPr>
          <a:xfrm flipH="1">
            <a:off x="1699329" y="3352825"/>
            <a:ext cx="468122" cy="696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1" idx="4"/>
            <a:endCxn id="58" idx="0"/>
          </p:cNvCxnSpPr>
          <p:nvPr/>
        </p:nvCxnSpPr>
        <p:spPr>
          <a:xfrm>
            <a:off x="2167451" y="3352825"/>
            <a:ext cx="607554" cy="67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" idx="4"/>
            <a:endCxn id="9" idx="0"/>
          </p:cNvCxnSpPr>
          <p:nvPr/>
        </p:nvCxnSpPr>
        <p:spPr>
          <a:xfrm>
            <a:off x="3691451" y="2224410"/>
            <a:ext cx="905948" cy="688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4254499" y="48944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95" name="Straight Arrow Connector 94"/>
          <p:cNvCxnSpPr>
            <a:stCxn id="22" idx="4"/>
            <a:endCxn id="93" idx="0"/>
          </p:cNvCxnSpPr>
          <p:nvPr/>
        </p:nvCxnSpPr>
        <p:spPr>
          <a:xfrm>
            <a:off x="4597399" y="4406461"/>
            <a:ext cx="0" cy="48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6" idx="4"/>
            <a:endCxn id="104" idx="0"/>
          </p:cNvCxnSpPr>
          <p:nvPr/>
        </p:nvCxnSpPr>
        <p:spPr>
          <a:xfrm>
            <a:off x="3691451" y="2224410"/>
            <a:ext cx="2142258" cy="688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5490809" y="291328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else</a:t>
            </a:r>
            <a:endParaRPr lang="en-US" sz="1200" dirty="0"/>
          </a:p>
        </p:txBody>
      </p:sp>
      <p:sp>
        <p:nvSpPr>
          <p:cNvPr id="106" name="Oval 105"/>
          <p:cNvSpPr/>
          <p:nvPr/>
        </p:nvSpPr>
        <p:spPr>
          <a:xfrm>
            <a:off x="6786702" y="292083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5939351" y="397481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{</a:t>
            </a:r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6786702" y="397447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7696200" y="3948075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110" name="Straight Arrow Connector 109"/>
          <p:cNvCxnSpPr>
            <a:stCxn id="106" idx="4"/>
            <a:endCxn id="107" idx="0"/>
          </p:cNvCxnSpPr>
          <p:nvPr/>
        </p:nvCxnSpPr>
        <p:spPr>
          <a:xfrm flipH="1">
            <a:off x="6282251" y="3360382"/>
            <a:ext cx="847351" cy="614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6" idx="4"/>
            <a:endCxn id="109" idx="0"/>
          </p:cNvCxnSpPr>
          <p:nvPr/>
        </p:nvCxnSpPr>
        <p:spPr>
          <a:xfrm>
            <a:off x="7129602" y="3360382"/>
            <a:ext cx="909498" cy="587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6" idx="4"/>
            <a:endCxn id="108" idx="0"/>
          </p:cNvCxnSpPr>
          <p:nvPr/>
        </p:nvCxnSpPr>
        <p:spPr>
          <a:xfrm>
            <a:off x="7129602" y="3360382"/>
            <a:ext cx="0" cy="614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939351" y="490201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7662510" y="490201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num</a:t>
            </a:r>
            <a:endParaRPr lang="en-US" sz="1200" dirty="0"/>
          </a:p>
        </p:txBody>
      </p:sp>
      <p:cxnSp>
        <p:nvCxnSpPr>
          <p:cNvPr id="115" name="Straight Arrow Connector 114"/>
          <p:cNvCxnSpPr>
            <a:stCxn id="108" idx="4"/>
            <a:endCxn id="113" idx="0"/>
          </p:cNvCxnSpPr>
          <p:nvPr/>
        </p:nvCxnSpPr>
        <p:spPr>
          <a:xfrm flipH="1">
            <a:off x="6282251" y="4414018"/>
            <a:ext cx="847351" cy="48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8" idx="4"/>
            <a:endCxn id="114" idx="0"/>
          </p:cNvCxnSpPr>
          <p:nvPr/>
        </p:nvCxnSpPr>
        <p:spPr>
          <a:xfrm>
            <a:off x="7129602" y="4414018"/>
            <a:ext cx="875808" cy="48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6" idx="4"/>
            <a:endCxn id="106" idx="0"/>
          </p:cNvCxnSpPr>
          <p:nvPr/>
        </p:nvCxnSpPr>
        <p:spPr>
          <a:xfrm>
            <a:off x="3691451" y="2224410"/>
            <a:ext cx="3438151" cy="696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6786702" y="490201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119" name="Straight Arrow Connector 118"/>
          <p:cNvCxnSpPr>
            <a:stCxn id="108" idx="4"/>
            <a:endCxn id="118" idx="0"/>
          </p:cNvCxnSpPr>
          <p:nvPr/>
        </p:nvCxnSpPr>
        <p:spPr>
          <a:xfrm>
            <a:off x="7129602" y="4414018"/>
            <a:ext cx="0" cy="48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" idx="4"/>
            <a:endCxn id="10" idx="0"/>
          </p:cNvCxnSpPr>
          <p:nvPr/>
        </p:nvCxnSpPr>
        <p:spPr>
          <a:xfrm flipH="1">
            <a:off x="1250768" y="2224410"/>
            <a:ext cx="2440683" cy="688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 (AST)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1945944"/>
            <a:ext cx="6324600" cy="3083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00317" y="2303655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30323" y="427376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05000" y="427376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51" idx="4"/>
            <a:endCxn id="8" idx="0"/>
          </p:cNvCxnSpPr>
          <p:nvPr/>
        </p:nvCxnSpPr>
        <p:spPr>
          <a:xfrm>
            <a:off x="2855025" y="3726552"/>
            <a:ext cx="318198" cy="54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51" idx="0"/>
          </p:cNvCxnSpPr>
          <p:nvPr/>
        </p:nvCxnSpPr>
        <p:spPr>
          <a:xfrm flipH="1">
            <a:off x="2855025" y="2743199"/>
            <a:ext cx="1888192" cy="54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1" idx="4"/>
            <a:endCxn id="11" idx="0"/>
          </p:cNvCxnSpPr>
          <p:nvPr/>
        </p:nvCxnSpPr>
        <p:spPr>
          <a:xfrm flipH="1">
            <a:off x="2247900" y="3726552"/>
            <a:ext cx="607125" cy="54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341119" y="3287008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Assign</a:t>
            </a:r>
            <a:endParaRPr lang="en-US" sz="1050" dirty="0"/>
          </a:p>
        </p:txBody>
      </p:sp>
      <p:sp>
        <p:nvSpPr>
          <p:cNvPr id="27" name="Oval 26"/>
          <p:cNvSpPr/>
          <p:nvPr/>
        </p:nvSpPr>
        <p:spPr>
          <a:xfrm>
            <a:off x="3962400" y="427376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4953000" y="427376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num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2" idx="4"/>
            <a:endCxn id="27" idx="0"/>
          </p:cNvCxnSpPr>
          <p:nvPr/>
        </p:nvCxnSpPr>
        <p:spPr>
          <a:xfrm flipH="1">
            <a:off x="4305300" y="3726552"/>
            <a:ext cx="437918" cy="54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4"/>
            <a:endCxn id="29" idx="0"/>
          </p:cNvCxnSpPr>
          <p:nvPr/>
        </p:nvCxnSpPr>
        <p:spPr>
          <a:xfrm>
            <a:off x="4743218" y="3726552"/>
            <a:ext cx="552682" cy="54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362200" y="3287008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Rel</a:t>
            </a:r>
            <a:r>
              <a:rPr lang="en-US" sz="1200" dirty="0" smtClean="0"/>
              <a:t>-op</a:t>
            </a:r>
          </a:p>
          <a:p>
            <a:pPr algn="ctr"/>
            <a:r>
              <a:rPr lang="en-US" sz="1200" dirty="0" smtClean="0"/>
              <a:t>op: &gt;</a:t>
            </a:r>
            <a:endParaRPr lang="en-US" sz="1200" dirty="0"/>
          </a:p>
        </p:txBody>
      </p:sp>
      <p:cxnSp>
        <p:nvCxnSpPr>
          <p:cNvPr id="81" name="Straight Arrow Connector 80"/>
          <p:cNvCxnSpPr>
            <a:stCxn id="6" idx="4"/>
            <a:endCxn id="22" idx="0"/>
          </p:cNvCxnSpPr>
          <p:nvPr/>
        </p:nvCxnSpPr>
        <p:spPr>
          <a:xfrm>
            <a:off x="4743217" y="2743199"/>
            <a:ext cx="1" cy="54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943600" y="427376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</a:t>
            </a:r>
            <a:endParaRPr lang="en-US" sz="1600" dirty="0"/>
          </a:p>
        </p:txBody>
      </p:sp>
      <p:sp>
        <p:nvSpPr>
          <p:cNvPr id="114" name="Oval 113"/>
          <p:cNvSpPr/>
          <p:nvPr/>
        </p:nvSpPr>
        <p:spPr>
          <a:xfrm>
            <a:off x="6934200" y="427376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num</a:t>
            </a:r>
            <a:endParaRPr lang="en-US" sz="1200" dirty="0"/>
          </a:p>
        </p:txBody>
      </p:sp>
      <p:cxnSp>
        <p:nvCxnSpPr>
          <p:cNvPr id="115" name="Straight Arrow Connector 114"/>
          <p:cNvCxnSpPr>
            <a:stCxn id="71" idx="4"/>
            <a:endCxn id="113" idx="0"/>
          </p:cNvCxnSpPr>
          <p:nvPr/>
        </p:nvCxnSpPr>
        <p:spPr>
          <a:xfrm flipH="1">
            <a:off x="6286500" y="3726552"/>
            <a:ext cx="514990" cy="54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1" idx="4"/>
            <a:endCxn id="114" idx="0"/>
          </p:cNvCxnSpPr>
          <p:nvPr/>
        </p:nvCxnSpPr>
        <p:spPr>
          <a:xfrm>
            <a:off x="6801490" y="3726552"/>
            <a:ext cx="475610" cy="54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6" idx="4"/>
            <a:endCxn id="71" idx="0"/>
          </p:cNvCxnSpPr>
          <p:nvPr/>
        </p:nvCxnSpPr>
        <p:spPr>
          <a:xfrm>
            <a:off x="4743217" y="2743199"/>
            <a:ext cx="2058273" cy="54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399391" y="3287008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Assign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455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Directed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attributes</a:t>
            </a:r>
          </a:p>
          <a:p>
            <a:pPr lvl="1"/>
            <a:r>
              <a:rPr lang="en-US" dirty="0" smtClean="0"/>
              <a:t>Attributes attached to grammar symbols</a:t>
            </a:r>
          </a:p>
          <a:p>
            <a:r>
              <a:rPr lang="en-US" dirty="0" smtClean="0"/>
              <a:t>Semantic actions</a:t>
            </a:r>
          </a:p>
          <a:p>
            <a:pPr lvl="1"/>
            <a:r>
              <a:rPr lang="en-US" dirty="0" smtClean="0"/>
              <a:t>(already mentioned when we did recursive descent)</a:t>
            </a:r>
          </a:p>
          <a:p>
            <a:pPr lvl="1"/>
            <a:r>
              <a:rPr lang="en-US" dirty="0" smtClean="0"/>
              <a:t>How to update the attributes</a:t>
            </a:r>
          </a:p>
          <a:p>
            <a:pPr lvl="1"/>
            <a:endParaRPr lang="en-US" dirty="0"/>
          </a:p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Last week: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LR Parsing with Pushdown Automaton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960"/>
            <a:ext cx="7772400" cy="5074440"/>
          </a:xfrm>
        </p:spPr>
        <p:txBody>
          <a:bodyPr>
            <a:noAutofit/>
          </a:bodyPr>
          <a:lstStyle/>
          <a:p>
            <a:r>
              <a:rPr lang="en-US" sz="1800" dirty="0" smtClean="0"/>
              <a:t>s = top of stack, t = next token, 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use ACTION[s][t] to determine what is the next move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Shift move</a:t>
            </a:r>
          </a:p>
          <a:p>
            <a:pPr lvl="1"/>
            <a:r>
              <a:rPr lang="en-US" sz="1800" dirty="0" smtClean="0"/>
              <a:t>Remove first token </a:t>
            </a:r>
            <a:r>
              <a:rPr lang="en-US" sz="1800" dirty="0" smtClean="0"/>
              <a:t>t from </a:t>
            </a:r>
            <a:r>
              <a:rPr lang="en-US" sz="1800" dirty="0" smtClean="0"/>
              <a:t>input</a:t>
            </a:r>
          </a:p>
          <a:p>
            <a:pPr lvl="1"/>
            <a:r>
              <a:rPr lang="en-US" sz="1800" dirty="0" smtClean="0"/>
              <a:t>Push </a:t>
            </a:r>
            <a:r>
              <a:rPr lang="en-US" sz="1800" dirty="0" smtClean="0"/>
              <a:t>t </a:t>
            </a:r>
            <a:r>
              <a:rPr lang="en-US" sz="1800" dirty="0" smtClean="0"/>
              <a:t>on the stack</a:t>
            </a:r>
          </a:p>
          <a:p>
            <a:pPr lvl="1"/>
            <a:r>
              <a:rPr lang="en-US" sz="1800" dirty="0" smtClean="0"/>
              <a:t>Compute next state s’ = GOTO[s][t] table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Push new state </a:t>
            </a:r>
            <a:r>
              <a:rPr lang="en-US" sz="1800" dirty="0" smtClean="0">
                <a:solidFill>
                  <a:srgbClr val="FFFF00"/>
                </a:solidFill>
              </a:rPr>
              <a:t>s’ on </a:t>
            </a:r>
            <a:r>
              <a:rPr lang="en-US" sz="1800" dirty="0" smtClean="0">
                <a:solidFill>
                  <a:srgbClr val="FFFF00"/>
                </a:solidFill>
              </a:rPr>
              <a:t>the stack</a:t>
            </a:r>
          </a:p>
          <a:p>
            <a:pPr lvl="1"/>
            <a:r>
              <a:rPr lang="en-US" sz="1800" dirty="0" smtClean="0"/>
              <a:t>If new state is error – report error</a:t>
            </a:r>
          </a:p>
          <a:p>
            <a:r>
              <a:rPr lang="en-US" sz="2200" dirty="0" smtClean="0">
                <a:solidFill>
                  <a:srgbClr val="FFFF00"/>
                </a:solidFill>
              </a:rPr>
              <a:t>Reduce move</a:t>
            </a:r>
          </a:p>
          <a:p>
            <a:pPr lvl="1"/>
            <a:r>
              <a:rPr lang="en-US" sz="1800" dirty="0"/>
              <a:t>Using a rule N </a:t>
            </a:r>
            <a:r>
              <a:rPr lang="en-US" sz="1800" dirty="0" smtClean="0">
                <a:sym typeface="Math C"/>
              </a:rPr>
              <a:t></a:t>
            </a:r>
            <a:r>
              <a:rPr lang="en-US" sz="1800" dirty="0" smtClean="0"/>
              <a:t>α</a:t>
            </a:r>
            <a:endParaRPr lang="en-US" sz="1800" dirty="0"/>
          </a:p>
          <a:p>
            <a:pPr lvl="1"/>
            <a:r>
              <a:rPr lang="en-US" sz="1800" dirty="0"/>
              <a:t>Symbols in α and their following states are removed from </a:t>
            </a:r>
            <a:r>
              <a:rPr lang="en-US" sz="1800" dirty="0" smtClean="0"/>
              <a:t>stack. Let q denote the state on top of stack after their removal</a:t>
            </a:r>
            <a:endParaRPr lang="en-US" sz="1800" dirty="0"/>
          </a:p>
          <a:p>
            <a:pPr lvl="1"/>
            <a:r>
              <a:rPr lang="en-US" sz="1800" dirty="0" smtClean="0"/>
              <a:t>Push N on </a:t>
            </a:r>
            <a:r>
              <a:rPr lang="en-US" sz="1800" dirty="0"/>
              <a:t>the stack</a:t>
            </a:r>
          </a:p>
          <a:p>
            <a:pPr lvl="1"/>
            <a:r>
              <a:rPr lang="en-US" sz="1800" dirty="0" smtClean="0"/>
              <a:t>Compute next </a:t>
            </a:r>
            <a:r>
              <a:rPr lang="en-US" sz="1800" dirty="0"/>
              <a:t>state </a:t>
            </a:r>
            <a:r>
              <a:rPr lang="en-US" sz="1800" dirty="0" smtClean="0"/>
              <a:t>s’ = GOTO[q][N] table</a:t>
            </a:r>
            <a:endParaRPr lang="en-US" sz="1800" dirty="0"/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Push new state s’ </a:t>
            </a:r>
            <a:r>
              <a:rPr lang="en-US" sz="1800" dirty="0">
                <a:solidFill>
                  <a:srgbClr val="FFFF00"/>
                </a:solidFill>
              </a:rPr>
              <a:t>on </a:t>
            </a:r>
            <a:r>
              <a:rPr lang="en-US" sz="1800" dirty="0" smtClean="0">
                <a:solidFill>
                  <a:srgbClr val="FFFF00"/>
                </a:solidFill>
              </a:rPr>
              <a:t>the stack (on top </a:t>
            </a:r>
            <a:r>
              <a:rPr lang="en-US" sz="1800" dirty="0">
                <a:solidFill>
                  <a:srgbClr val="FFFF00"/>
                </a:solidFill>
              </a:rPr>
              <a:t>of </a:t>
            </a:r>
            <a:r>
              <a:rPr lang="en-US" sz="1800" dirty="0" smtClean="0">
                <a:solidFill>
                  <a:srgbClr val="FFFF00"/>
                </a:solidFill>
              </a:rPr>
              <a:t>N)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sz="22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Every grammar symbol has attached attributes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err="1" smtClean="0"/>
              <a:t>Expr.type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Semantic actions</a:t>
            </a:r>
          </a:p>
          <a:p>
            <a:pPr lvl="1"/>
            <a:r>
              <a:rPr lang="en-US" dirty="0" smtClean="0"/>
              <a:t>Every production rule can define how to assign values to attributes </a:t>
            </a:r>
          </a:p>
          <a:p>
            <a:pPr lvl="2"/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err="1" smtClean="0"/>
              <a:t>Expr</a:t>
            </a:r>
            <a:r>
              <a:rPr lang="en-US" dirty="0" smtClean="0"/>
              <a:t> + Term</a:t>
            </a:r>
            <a:br>
              <a:rPr lang="en-US" dirty="0" smtClean="0"/>
            </a:br>
            <a:r>
              <a:rPr lang="en-US" sz="2000" dirty="0" err="1" smtClean="0"/>
              <a:t>Expr.type</a:t>
            </a:r>
            <a:r>
              <a:rPr lang="en-US" sz="2000" dirty="0" smtClean="0"/>
              <a:t> = Expr1.type when (Expr1.type == </a:t>
            </a:r>
            <a:r>
              <a:rPr lang="en-US" sz="2000" dirty="0" err="1" smtClean="0"/>
              <a:t>Term.type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                    Error otherwise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indexes to distinguish repeated grammar symbols</a:t>
            </a:r>
          </a:p>
          <a:p>
            <a:r>
              <a:rPr lang="en-US" dirty="0" smtClean="0"/>
              <a:t>Does not affect grammar </a:t>
            </a:r>
          </a:p>
          <a:p>
            <a:r>
              <a:rPr lang="en-US" dirty="0" smtClean="0"/>
              <a:t>Used in semantic actions</a:t>
            </a:r>
          </a:p>
          <a:p>
            <a:endParaRPr lang="en-US" dirty="0" smtClean="0"/>
          </a:p>
          <a:p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>
                <a:sym typeface="Math C"/>
              </a:rPr>
              <a:t> </a:t>
            </a:r>
            <a:r>
              <a:rPr lang="en-US" dirty="0" err="1"/>
              <a:t>Expr</a:t>
            </a:r>
            <a:r>
              <a:rPr lang="en-US" dirty="0"/>
              <a:t> + </a:t>
            </a:r>
            <a:r>
              <a:rPr lang="en-US" dirty="0" smtClean="0"/>
              <a:t>Term</a:t>
            </a:r>
            <a:br>
              <a:rPr lang="en-US" dirty="0" smtClean="0"/>
            </a:br>
            <a:r>
              <a:rPr lang="en-US" dirty="0" smtClean="0"/>
              <a:t>Becomes</a:t>
            </a:r>
            <a:br>
              <a:rPr lang="en-US" dirty="0" smtClean="0"/>
            </a:br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>
                <a:sym typeface="Math C"/>
              </a:rPr>
              <a:t> </a:t>
            </a:r>
            <a:r>
              <a:rPr lang="en-US" dirty="0" smtClean="0"/>
              <a:t>Expr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Term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81955"/>
              </p:ext>
            </p:extLst>
          </p:nvPr>
        </p:nvGraphicFramePr>
        <p:xfrm>
          <a:off x="5181600" y="3049259"/>
          <a:ext cx="363778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315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L</a:t>
                      </a:r>
                      <a:r>
                        <a:rPr lang="en-US" baseline="0" dirty="0" smtClean="0">
                          <a:sym typeface="Math 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L.in = </a:t>
                      </a:r>
                      <a:r>
                        <a:rPr lang="en-US" dirty="0" err="1" smtClean="0"/>
                        <a:t>T.type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</a:t>
                      </a:r>
                      <a:r>
                        <a:rPr lang="en-US" dirty="0" err="1" smtClean="0">
                          <a:sym typeface="Math C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integer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float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L1,</a:t>
                      </a:r>
                      <a:r>
                        <a:rPr lang="en-US" baseline="0" dirty="0" smtClean="0">
                          <a:sym typeface="Math C"/>
                        </a:rPr>
                        <a:t> 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L1.in = L.in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381000" y="2362200"/>
            <a:ext cx="41148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619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6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4"/>
            <a:endCxn id="32" idx="0"/>
          </p:cNvCxnSpPr>
          <p:nvPr/>
        </p:nvCxnSpPr>
        <p:spPr>
          <a:xfrm flipH="1">
            <a:off x="1102425" y="2954144"/>
            <a:ext cx="12023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2" idx="4"/>
            <a:endCxn id="24" idx="0"/>
          </p:cNvCxnSpPr>
          <p:nvPr/>
        </p:nvCxnSpPr>
        <p:spPr>
          <a:xfrm>
            <a:off x="1102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480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4384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5052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7" idx="4"/>
            <a:endCxn id="28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4"/>
            <a:endCxn id="29" idx="0"/>
          </p:cNvCxnSpPr>
          <p:nvPr/>
        </p:nvCxnSpPr>
        <p:spPr>
          <a:xfrm>
            <a:off x="3450099" y="3962400"/>
            <a:ext cx="39800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9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3" idx="4"/>
            <a:endCxn id="27" idx="0"/>
          </p:cNvCxnSpPr>
          <p:nvPr/>
        </p:nvCxnSpPr>
        <p:spPr>
          <a:xfrm>
            <a:off x="23048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8001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8" idx="4"/>
            <a:endCxn id="34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895600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37" name="Straight Arrow Connector 36"/>
          <p:cNvCxnSpPr>
            <a:stCxn id="28" idx="4"/>
            <a:endCxn id="36" idx="0"/>
          </p:cNvCxnSpPr>
          <p:nvPr/>
        </p:nvCxnSpPr>
        <p:spPr>
          <a:xfrm>
            <a:off x="2781300" y="4876800"/>
            <a:ext cx="457200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286000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34" idx="4"/>
            <a:endCxn id="38" idx="0"/>
          </p:cNvCxnSpPr>
          <p:nvPr/>
        </p:nvCxnSpPr>
        <p:spPr>
          <a:xfrm>
            <a:off x="2143048" y="5823160"/>
            <a:ext cx="485852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73727" y="318690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352800" y="315352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48760" y="41264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20062" y="504484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semantic equation a = b1,…,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requires computation of b1,…,</a:t>
            </a:r>
            <a:r>
              <a:rPr lang="en-US" dirty="0" err="1" smtClean="0"/>
              <a:t>bm</a:t>
            </a:r>
            <a:r>
              <a:rPr lang="en-US" dirty="0" smtClean="0"/>
              <a:t> to determine the value of a</a:t>
            </a:r>
          </a:p>
          <a:p>
            <a:endParaRPr lang="en-US" dirty="0" smtClean="0"/>
          </a:p>
          <a:p>
            <a:r>
              <a:rPr lang="en-US" dirty="0" smtClean="0"/>
              <a:t>The value of a depends on </a:t>
            </a:r>
            <a:r>
              <a:rPr lang="en-US" dirty="0"/>
              <a:t>b1,…,</a:t>
            </a:r>
            <a:r>
              <a:rPr lang="en-US" dirty="0" err="1" smtClean="0"/>
              <a:t>bm</a:t>
            </a:r>
            <a:endParaRPr lang="en-US" dirty="0" smtClean="0"/>
          </a:p>
          <a:p>
            <a:pPr lvl="1"/>
            <a:r>
              <a:rPr lang="en-US" dirty="0" smtClean="0"/>
              <a:t>We write a </a:t>
            </a:r>
            <a:r>
              <a:rPr lang="en-US" dirty="0" smtClean="0">
                <a:sym typeface="Math C"/>
              </a:rPr>
              <a:t> </a:t>
            </a:r>
            <a:r>
              <a:rPr lang="en-US" dirty="0" smtClean="0"/>
              <a:t>bi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the AST</a:t>
            </a:r>
          </a:p>
          <a:p>
            <a:r>
              <a:rPr lang="en-US" dirty="0" smtClean="0"/>
              <a:t>Fill attributes of terminals with values derived from their representation</a:t>
            </a:r>
          </a:p>
          <a:p>
            <a:r>
              <a:rPr lang="en-US" dirty="0" smtClean="0"/>
              <a:t>Execute evaluation rules of the nodes to assign values until no new values can be assigned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 the right order</a:t>
            </a:r>
            <a:r>
              <a:rPr lang="en-US" dirty="0" smtClean="0"/>
              <a:t> such that </a:t>
            </a:r>
          </a:p>
          <a:p>
            <a:pPr lvl="2"/>
            <a:r>
              <a:rPr lang="en-US" dirty="0" smtClean="0"/>
              <a:t>No attribute value is used before its available</a:t>
            </a:r>
          </a:p>
          <a:p>
            <a:pPr lvl="2"/>
            <a:r>
              <a:rPr lang="en-US" dirty="0" smtClean="0"/>
              <a:t>Each attribute will get a value only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950240"/>
          </a:xfrm>
        </p:spPr>
        <p:txBody>
          <a:bodyPr/>
          <a:lstStyle/>
          <a:p>
            <a:r>
              <a:rPr lang="en-US" dirty="0" smtClean="0"/>
              <a:t>Cycle in the dependence graph</a:t>
            </a:r>
          </a:p>
          <a:p>
            <a:r>
              <a:rPr lang="en-US" dirty="0" smtClean="0"/>
              <a:t>May not be able to compute attribute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8327" y="4894456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4"/>
            <a:endCxn id="6" idx="0"/>
          </p:cNvCxnSpPr>
          <p:nvPr/>
        </p:nvCxnSpPr>
        <p:spPr>
          <a:xfrm>
            <a:off x="1864425" y="4361056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3921512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294908"/>
            <a:ext cx="121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E.S = </a:t>
            </a:r>
            <a:r>
              <a:rPr lang="en-US" dirty="0" err="1" smtClean="0"/>
              <a:t>T.i</a:t>
            </a:r>
            <a:endParaRPr lang="en-US" dirty="0" smtClean="0"/>
          </a:p>
          <a:p>
            <a:r>
              <a:rPr lang="en-US" dirty="0" err="1" smtClean="0"/>
              <a:t>T.i</a:t>
            </a:r>
            <a:r>
              <a:rPr lang="en-US" dirty="0" smtClean="0"/>
              <a:t> = E.s + 1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41927" y="4894456"/>
            <a:ext cx="7620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T.i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3921512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14400" y="3505200"/>
            <a:ext cx="17907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0" y="3542037"/>
            <a:ext cx="17145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59436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9986" y="594360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Dependence </a:t>
            </a:r>
            <a:br>
              <a:rPr lang="en-US" dirty="0" smtClean="0"/>
            </a:br>
            <a:r>
              <a:rPr lang="en-US" dirty="0" smtClean="0"/>
              <a:t>graph</a:t>
            </a:r>
            <a:endParaRPr lang="en-US" dirty="0"/>
          </a:p>
        </p:txBody>
      </p:sp>
      <p:cxnSp>
        <p:nvCxnSpPr>
          <p:cNvPr id="20" name="Curved Connector 19"/>
          <p:cNvCxnSpPr>
            <a:stCxn id="12" idx="2"/>
            <a:endCxn id="10" idx="2"/>
          </p:cNvCxnSpPr>
          <p:nvPr/>
        </p:nvCxnSpPr>
        <p:spPr>
          <a:xfrm rot="10800000" flipH="1" flipV="1">
            <a:off x="3505199" y="4141284"/>
            <a:ext cx="36727" cy="972944"/>
          </a:xfrm>
          <a:prstGeom prst="curvedConnector3">
            <a:avLst>
              <a:gd name="adj1" fmla="val -6224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6"/>
            <a:endCxn id="12" idx="6"/>
          </p:cNvCxnSpPr>
          <p:nvPr/>
        </p:nvCxnSpPr>
        <p:spPr>
          <a:xfrm flipV="1">
            <a:off x="4303927" y="4141284"/>
            <a:ext cx="12700" cy="972944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the AST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Build dependency graph</a:t>
            </a:r>
          </a:p>
          <a:p>
            <a:r>
              <a:rPr lang="en-US" dirty="0" smtClean="0"/>
              <a:t>Compute evaluation order using topological ordering</a:t>
            </a:r>
          </a:p>
          <a:p>
            <a:r>
              <a:rPr lang="en-US" dirty="0" smtClean="0"/>
              <a:t>Execute </a:t>
            </a:r>
            <a:r>
              <a:rPr lang="en-US" dirty="0"/>
              <a:t>evaluation rules </a:t>
            </a:r>
            <a:r>
              <a:rPr lang="en-US" dirty="0" smtClean="0">
                <a:solidFill>
                  <a:srgbClr val="FFFF00"/>
                </a:solidFill>
              </a:rPr>
              <a:t>based on topological ordering</a:t>
            </a:r>
          </a:p>
          <a:p>
            <a:endParaRPr lang="en-US" dirty="0"/>
          </a:p>
          <a:p>
            <a:r>
              <a:rPr lang="en-US" dirty="0" smtClean="0"/>
              <a:t>Works as long as there are no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Dependency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semantic equations take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attr1 = func1(attr1.1, attr1.2,…)</a:t>
            </a:r>
            <a:br>
              <a:rPr lang="en-US" dirty="0" smtClean="0"/>
            </a:br>
            <a:r>
              <a:rPr lang="en-US" dirty="0" smtClean="0"/>
              <a:t>attr2 </a:t>
            </a:r>
            <a:r>
              <a:rPr lang="en-US" dirty="0"/>
              <a:t>= </a:t>
            </a:r>
            <a:r>
              <a:rPr lang="en-US" dirty="0" smtClean="0"/>
              <a:t>func2(attr2.1</a:t>
            </a:r>
            <a:r>
              <a:rPr lang="en-US" dirty="0"/>
              <a:t>, </a:t>
            </a:r>
            <a:r>
              <a:rPr lang="en-US" dirty="0" smtClean="0"/>
              <a:t>attr2.2,…)</a:t>
            </a:r>
          </a:p>
          <a:p>
            <a:endParaRPr lang="en-US" dirty="0" smtClean="0"/>
          </a:p>
          <a:p>
            <a:r>
              <a:rPr lang="en-US" dirty="0" smtClean="0"/>
              <a:t>Actions with side effects use a dummy attribute</a:t>
            </a:r>
            <a:endParaRPr lang="en-US" dirty="0"/>
          </a:p>
          <a:p>
            <a:r>
              <a:rPr lang="en-US" dirty="0" smtClean="0"/>
              <a:t>Build a directed dependency graph G</a:t>
            </a:r>
          </a:p>
          <a:p>
            <a:pPr lvl="1"/>
            <a:r>
              <a:rPr lang="en-US" dirty="0" smtClean="0"/>
              <a:t>For every attribute a of a node n in the AST create a node </a:t>
            </a:r>
            <a:r>
              <a:rPr lang="en-US" dirty="0" err="1" smtClean="0"/>
              <a:t>n.a</a:t>
            </a:r>
            <a:endParaRPr lang="en-US" dirty="0" smtClean="0"/>
          </a:p>
          <a:p>
            <a:pPr lvl="1"/>
            <a:r>
              <a:rPr lang="en-US" dirty="0" smtClean="0"/>
              <a:t>For every node n in the AST and a semantic action of the form b = f(c1,c2,…</a:t>
            </a:r>
            <a:r>
              <a:rPr lang="en-US" dirty="0" err="1" smtClean="0"/>
              <a:t>ck</a:t>
            </a:r>
            <a:r>
              <a:rPr lang="en-US" dirty="0" smtClean="0"/>
              <a:t>) add edges of the form (</a:t>
            </a:r>
            <a:r>
              <a:rPr lang="en-US" dirty="0" err="1" smtClean="0"/>
              <a:t>ci,b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57918"/>
              </p:ext>
            </p:extLst>
          </p:nvPr>
        </p:nvGraphicFramePr>
        <p:xfrm>
          <a:off x="5791200" y="2389909"/>
          <a:ext cx="3191163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576"/>
                <a:gridCol w="2174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Rule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</a:t>
                      </a:r>
                      <a:r>
                        <a:rPr lang="en-US" sz="1600" dirty="0" smtClean="0">
                          <a:sym typeface="Math C"/>
                        </a:rPr>
                        <a:t> T L</a:t>
                      </a:r>
                      <a:r>
                        <a:rPr lang="en-US" sz="1600" baseline="0" dirty="0" smtClean="0">
                          <a:sym typeface="Math C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L.in = </a:t>
                      </a:r>
                      <a:r>
                        <a:rPr lang="en-US" sz="1600" dirty="0" err="1" smtClean="0"/>
                        <a:t>T.type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err="1" smtClean="0">
                          <a:sym typeface="Math C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integer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float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L1,</a:t>
                      </a:r>
                      <a:r>
                        <a:rPr lang="en-US" sz="1600" baseline="0" dirty="0" smtClean="0">
                          <a:sym typeface="Math C"/>
                        </a:rPr>
                        <a:t> 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L1.in = L.in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152400" y="2362200"/>
            <a:ext cx="54864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7333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265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721425" y="2954144"/>
            <a:ext cx="13547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721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8194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2098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791637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5527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221499" y="3962400"/>
            <a:ext cx="9130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0762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5715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19144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182037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552700" y="4876800"/>
            <a:ext cx="972237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572437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1914448" y="5823160"/>
            <a:ext cx="1000889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66800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2157374" y="35228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3524517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4477437" y="44958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3905518" y="53237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3200400" y="61898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1587712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992098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2667000" y="44406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2076217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18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86332"/>
              </p:ext>
            </p:extLst>
          </p:nvPr>
        </p:nvGraphicFramePr>
        <p:xfrm>
          <a:off x="5791200" y="2389909"/>
          <a:ext cx="3191163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576"/>
                <a:gridCol w="2174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Rule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</a:t>
                      </a:r>
                      <a:r>
                        <a:rPr lang="en-US" sz="1600" dirty="0" smtClean="0">
                          <a:sym typeface="Math C"/>
                        </a:rPr>
                        <a:t> T L</a:t>
                      </a:r>
                      <a:r>
                        <a:rPr lang="en-US" sz="1600" baseline="0" dirty="0" smtClean="0">
                          <a:sym typeface="Math C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L.in = </a:t>
                      </a:r>
                      <a:r>
                        <a:rPr lang="en-US" sz="1600" dirty="0" err="1" smtClean="0"/>
                        <a:t>T.type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err="1" smtClean="0">
                          <a:sym typeface="Math C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integer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float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L1,</a:t>
                      </a:r>
                      <a:r>
                        <a:rPr lang="en-US" sz="1600" baseline="0" dirty="0" smtClean="0">
                          <a:sym typeface="Math C"/>
                        </a:rPr>
                        <a:t> 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L1.in = L.in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152400" y="2362200"/>
            <a:ext cx="54864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7333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265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721425" y="2954144"/>
            <a:ext cx="13547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721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8194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2098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791637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5527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221499" y="3962400"/>
            <a:ext cx="9130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0762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5715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19144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182037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552700" y="4876800"/>
            <a:ext cx="972237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572437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1914448" y="5823160"/>
            <a:ext cx="1000889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66800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2157374" y="35228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3524517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4477437" y="44958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3905518" y="53237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3200400" y="61898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1587712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992098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2667000" y="44406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2076217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cxnSp>
        <p:nvCxnSpPr>
          <p:cNvPr id="34" name="Curved Connector 33"/>
          <p:cNvCxnSpPr>
            <a:endCxn id="52" idx="4"/>
          </p:cNvCxnSpPr>
          <p:nvPr/>
        </p:nvCxnSpPr>
        <p:spPr>
          <a:xfrm rot="10800000">
            <a:off x="2475582" y="5823160"/>
            <a:ext cx="724819" cy="58646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52" idx="2"/>
          </p:cNvCxnSpPr>
          <p:nvPr/>
        </p:nvCxnSpPr>
        <p:spPr>
          <a:xfrm>
            <a:off x="1790825" y="5603388"/>
            <a:ext cx="285392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7" idx="2"/>
            <a:endCxn id="51" idx="4"/>
          </p:cNvCxnSpPr>
          <p:nvPr/>
        </p:nvCxnSpPr>
        <p:spPr>
          <a:xfrm rot="10800000">
            <a:off x="3066364" y="4880159"/>
            <a:ext cx="839154" cy="663380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9" idx="6"/>
            <a:endCxn id="51" idx="2"/>
          </p:cNvCxnSpPr>
          <p:nvPr/>
        </p:nvCxnSpPr>
        <p:spPr>
          <a:xfrm>
            <a:off x="2386439" y="4657028"/>
            <a:ext cx="280561" cy="335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6" idx="2"/>
            <a:endCxn id="44" idx="4"/>
          </p:cNvCxnSpPr>
          <p:nvPr/>
        </p:nvCxnSpPr>
        <p:spPr>
          <a:xfrm rot="10800000">
            <a:off x="3923881" y="39447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6"/>
            <a:endCxn id="44" idx="2"/>
          </p:cNvCxnSpPr>
          <p:nvPr/>
        </p:nvCxnSpPr>
        <p:spPr>
          <a:xfrm flipV="1">
            <a:off x="2956101" y="3724972"/>
            <a:ext cx="568416" cy="1765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2" idx="0"/>
            <a:endCxn id="43" idx="0"/>
          </p:cNvCxnSpPr>
          <p:nvPr/>
        </p:nvCxnSpPr>
        <p:spPr>
          <a:xfrm rot="16200000" flipH="1">
            <a:off x="2002623" y="29687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3" idx="2"/>
            <a:endCxn id="49" idx="0"/>
          </p:cNvCxnSpPr>
          <p:nvPr/>
        </p:nvCxnSpPr>
        <p:spPr>
          <a:xfrm rot="10800000" flipV="1">
            <a:off x="1987076" y="3742628"/>
            <a:ext cx="170298" cy="6946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  <a:endCxn id="50" idx="0"/>
          </p:cNvCxnSpPr>
          <p:nvPr/>
        </p:nvCxnSpPr>
        <p:spPr>
          <a:xfrm rot="10800000" flipV="1">
            <a:off x="1391462" y="4657028"/>
            <a:ext cx="196250" cy="72658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 animBg="1"/>
      <p:bldP spid="125" grpId="0" animBg="1"/>
      <p:bldP spid="126" grpId="0" animBg="1"/>
      <p:bldP spid="127" grpId="0" animBg="1"/>
      <p:bldP spid="130" grpId="0" animBg="1"/>
      <p:bldP spid="141" grpId="0" animBg="1"/>
      <p:bldP spid="155" grpId="0" animBg="1"/>
      <p:bldP spid="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Last week: </a:t>
            </a:r>
            <a:r>
              <a:rPr lang="en-US" sz="3200" dirty="0" smtClean="0"/>
              <a:t>shift move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988" y="5129150"/>
            <a:ext cx="3880212" cy="172885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400" dirty="0" smtClean="0"/>
              <a:t>Remove first token t from input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Push t on the stack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Compute s’= GOTO[s][t] table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Push s’ state on the stack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If new state is error – report error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142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46142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27142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08142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9142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0142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16766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65142" y="23622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3506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05600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86600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67600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48600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29600" y="1676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69058" y="16766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24600" y="23622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69058" y="23506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267200" y="2095500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7200" y="1524000"/>
            <a:ext cx="36576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57800" y="1524000"/>
            <a:ext cx="35814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67200" y="16880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+ 2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781800" y="23622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0638"/>
              </p:ext>
            </p:extLst>
          </p:nvPr>
        </p:nvGraphicFramePr>
        <p:xfrm>
          <a:off x="304800" y="596392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938767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27660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65760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03860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41960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59058" y="35816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14600" y="42672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59058" y="42556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447800" y="3429000"/>
            <a:ext cx="35814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1800" y="42672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29000" y="42672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q5</a:t>
            </a:r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519667" y="4000500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9600" y="365937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3+ 4</a:t>
            </a:r>
            <a:endParaRPr lang="en-US" dirty="0"/>
          </a:p>
        </p:txBody>
      </p:sp>
      <p:cxnSp>
        <p:nvCxnSpPr>
          <p:cNvPr id="14" name="Straight Connector 13"/>
          <p:cNvCxnSpPr>
            <a:endCxn id="33" idx="0"/>
          </p:cNvCxnSpPr>
          <p:nvPr/>
        </p:nvCxnSpPr>
        <p:spPr>
          <a:xfrm>
            <a:off x="895896" y="4267200"/>
            <a:ext cx="277100" cy="1676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6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graph G=(V,E), |V|=k</a:t>
            </a:r>
          </a:p>
          <a:p>
            <a:endParaRPr lang="en-US" dirty="0" smtClean="0"/>
          </a:p>
          <a:p>
            <a:r>
              <a:rPr lang="en-US" dirty="0" smtClean="0"/>
              <a:t>Ordering of the nodes v1,v2,…</a:t>
            </a:r>
            <a:r>
              <a:rPr lang="en-US" dirty="0" err="1" smtClean="0"/>
              <a:t>vk</a:t>
            </a:r>
            <a:r>
              <a:rPr lang="en-US" dirty="0" smtClean="0"/>
              <a:t> such that for every edge (</a:t>
            </a:r>
            <a:r>
              <a:rPr lang="en-US" dirty="0" err="1" smtClean="0"/>
              <a:t>vi,vj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 E, i &lt; 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4419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452774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4819917" y="4419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5772837" y="54102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962400" y="53550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cxnSp>
        <p:nvCxnSpPr>
          <p:cNvPr id="10" name="Curved Connector 9"/>
          <p:cNvCxnSpPr>
            <a:stCxn id="8" idx="2"/>
            <a:endCxn id="7" idx="4"/>
          </p:cNvCxnSpPr>
          <p:nvPr/>
        </p:nvCxnSpPr>
        <p:spPr>
          <a:xfrm rot="10800000">
            <a:off x="5219281" y="48591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6"/>
            <a:endCxn id="7" idx="2"/>
          </p:cNvCxnSpPr>
          <p:nvPr/>
        </p:nvCxnSpPr>
        <p:spPr>
          <a:xfrm flipV="1">
            <a:off x="4251501" y="4639372"/>
            <a:ext cx="568416" cy="17656"/>
          </a:xfrm>
          <a:prstGeom prst="curvedConnector3">
            <a:avLst>
              <a:gd name="adj1" fmla="val 47911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0"/>
            <a:endCxn id="6" idx="0"/>
          </p:cNvCxnSpPr>
          <p:nvPr/>
        </p:nvCxnSpPr>
        <p:spPr>
          <a:xfrm rot="16200000" flipH="1">
            <a:off x="3298023" y="38831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4"/>
            <a:endCxn id="9" idx="0"/>
          </p:cNvCxnSpPr>
          <p:nvPr/>
        </p:nvCxnSpPr>
        <p:spPr>
          <a:xfrm rot="16200000" flipH="1">
            <a:off x="3867844" y="4861094"/>
            <a:ext cx="478215" cy="50962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6248400"/>
            <a:ext cx="477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topological orderings: 1 4 3 2 5, 4 1 3 5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676400" y="2133600"/>
            <a:ext cx="57150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1905000" y="1483047"/>
            <a:ext cx="51816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590800" y="3276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3681374" y="3294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5048517" y="3276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6001437" y="42672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5429518" y="50951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4724400" y="59612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3111712" y="42086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2516098" y="51550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4191000" y="42120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3600217" y="51550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cxnSp>
        <p:nvCxnSpPr>
          <p:cNvPr id="34" name="Curved Connector 33"/>
          <p:cNvCxnSpPr>
            <a:endCxn id="52" idx="4"/>
          </p:cNvCxnSpPr>
          <p:nvPr/>
        </p:nvCxnSpPr>
        <p:spPr>
          <a:xfrm rot="10800000">
            <a:off x="3999582" y="5594560"/>
            <a:ext cx="724819" cy="58646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52" idx="2"/>
          </p:cNvCxnSpPr>
          <p:nvPr/>
        </p:nvCxnSpPr>
        <p:spPr>
          <a:xfrm>
            <a:off x="3314825" y="5374788"/>
            <a:ext cx="285392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7" idx="2"/>
            <a:endCxn id="51" idx="4"/>
          </p:cNvCxnSpPr>
          <p:nvPr/>
        </p:nvCxnSpPr>
        <p:spPr>
          <a:xfrm rot="10800000">
            <a:off x="4590364" y="4651559"/>
            <a:ext cx="839154" cy="663380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9" idx="6"/>
            <a:endCxn id="51" idx="2"/>
          </p:cNvCxnSpPr>
          <p:nvPr/>
        </p:nvCxnSpPr>
        <p:spPr>
          <a:xfrm>
            <a:off x="3910439" y="4428428"/>
            <a:ext cx="280561" cy="335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6" idx="2"/>
            <a:endCxn id="44" idx="4"/>
          </p:cNvCxnSpPr>
          <p:nvPr/>
        </p:nvCxnSpPr>
        <p:spPr>
          <a:xfrm rot="10800000">
            <a:off x="5447881" y="37161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6"/>
            <a:endCxn id="44" idx="2"/>
          </p:cNvCxnSpPr>
          <p:nvPr/>
        </p:nvCxnSpPr>
        <p:spPr>
          <a:xfrm flipV="1">
            <a:off x="4480101" y="3496372"/>
            <a:ext cx="568416" cy="1765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2" idx="0"/>
            <a:endCxn id="43" idx="0"/>
          </p:cNvCxnSpPr>
          <p:nvPr/>
        </p:nvCxnSpPr>
        <p:spPr>
          <a:xfrm rot="16200000" flipH="1">
            <a:off x="3526623" y="27401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3" idx="2"/>
          </p:cNvCxnSpPr>
          <p:nvPr/>
        </p:nvCxnSpPr>
        <p:spPr>
          <a:xfrm rot="10800000" flipV="1">
            <a:off x="3511076" y="3514028"/>
            <a:ext cx="170298" cy="6946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</p:cNvCxnSpPr>
          <p:nvPr/>
        </p:nvCxnSpPr>
        <p:spPr>
          <a:xfrm rot="10800000" flipV="1">
            <a:off x="2915462" y="4428428"/>
            <a:ext cx="196250" cy="72658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0800" y="28913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0912" y="393844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66035" y="48164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0227" y="577659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8802" y="292492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4858" y="393844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37553" y="489910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18651" y="48164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54531" y="393844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0227" y="29249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9238" y="27066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5145" y="2696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04540" y="36766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9828" y="501815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31871" y="595983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21508" y="2675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4469" y="40239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5000" y="51302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39053" y="47985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7937" y="38373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9" grpId="0"/>
      <p:bldP spid="40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cycles?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attribute grammar hard to detect if it has cyclic dependencies</a:t>
            </a:r>
          </a:p>
          <a:p>
            <a:pPr lvl="1"/>
            <a:r>
              <a:rPr lang="en-US" dirty="0" smtClean="0"/>
              <a:t>Exponential cost</a:t>
            </a:r>
          </a:p>
          <a:p>
            <a:pPr lvl="1"/>
            <a:endParaRPr lang="en-US" dirty="0"/>
          </a:p>
          <a:p>
            <a:r>
              <a:rPr lang="en-US" dirty="0" smtClean="0"/>
              <a:t>Special classes of attribute grammars</a:t>
            </a:r>
          </a:p>
          <a:p>
            <a:pPr lvl="1"/>
            <a:r>
              <a:rPr lang="en-US" dirty="0" smtClean="0"/>
              <a:t>Our “usual trick”</a:t>
            </a:r>
          </a:p>
          <a:p>
            <a:pPr lvl="1"/>
            <a:r>
              <a:rPr lang="en-US" dirty="0" smtClean="0"/>
              <a:t> sacrifice generality for predictable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Inherited vs. Synthesized Attributes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Synthesized attributes</a:t>
            </a:r>
          </a:p>
          <a:p>
            <a:pPr lvl="1"/>
            <a:r>
              <a:rPr lang="en-US" dirty="0" smtClean="0"/>
              <a:t>Computed from children of a node</a:t>
            </a:r>
          </a:p>
          <a:p>
            <a:r>
              <a:rPr lang="en-US" dirty="0" smtClean="0"/>
              <a:t>Inherited attributes</a:t>
            </a:r>
          </a:p>
          <a:p>
            <a:pPr lvl="1"/>
            <a:r>
              <a:rPr lang="en-US" dirty="0" smtClean="0"/>
              <a:t>Computed from parents and siblings of a node</a:t>
            </a:r>
          </a:p>
          <a:p>
            <a:pPr lvl="1"/>
            <a:endParaRPr lang="en-US" dirty="0"/>
          </a:p>
          <a:p>
            <a:r>
              <a:rPr lang="en-US" sz="2800" dirty="0" smtClean="0"/>
              <a:t>Attributes of tokens are technically considered as synthesized attributes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76197"/>
              </p:ext>
            </p:extLst>
          </p:nvPr>
        </p:nvGraphicFramePr>
        <p:xfrm>
          <a:off x="5128491" y="2468773"/>
          <a:ext cx="363778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315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L</a:t>
                      </a:r>
                      <a:r>
                        <a:rPr lang="en-US" baseline="0" dirty="0" smtClean="0">
                          <a:sym typeface="Math 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L.in = </a:t>
                      </a:r>
                      <a:r>
                        <a:rPr lang="en-US" dirty="0" err="1" smtClean="0"/>
                        <a:t>T.type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</a:t>
                      </a:r>
                      <a:r>
                        <a:rPr lang="en-US" dirty="0" err="1" smtClean="0">
                          <a:sym typeface="Math C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integer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float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L1,</a:t>
                      </a:r>
                      <a:r>
                        <a:rPr lang="en-US" baseline="0" dirty="0" smtClean="0">
                          <a:sym typeface="Math C"/>
                        </a:rPr>
                        <a:t> 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L1.in = L.in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381000" y="2362200"/>
            <a:ext cx="41148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9619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46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1102425" y="2954144"/>
            <a:ext cx="12023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1102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0480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4384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5052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450099" y="3962400"/>
            <a:ext cx="39800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609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3048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8001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2895600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781300" y="4876800"/>
            <a:ext cx="457200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286000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2143048" y="5823160"/>
            <a:ext cx="485852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cxnSp>
        <p:nvCxnSpPr>
          <p:cNvPr id="170" name="Straight Arrow Connector 169"/>
          <p:cNvCxnSpPr>
            <a:stCxn id="130" idx="6"/>
            <a:endCxn id="125" idx="2"/>
          </p:cNvCxnSpPr>
          <p:nvPr/>
        </p:nvCxnSpPr>
        <p:spPr>
          <a:xfrm>
            <a:off x="1595250" y="3742628"/>
            <a:ext cx="145275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25" idx="4"/>
            <a:endCxn id="126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26" idx="4"/>
            <a:endCxn id="141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21" idx="0"/>
            <a:endCxn id="130" idx="4"/>
          </p:cNvCxnSpPr>
          <p:nvPr/>
        </p:nvCxnSpPr>
        <p:spPr>
          <a:xfrm flipV="1">
            <a:off x="1102425" y="396240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57" idx="0"/>
            <a:endCxn id="141" idx="4"/>
          </p:cNvCxnSpPr>
          <p:nvPr/>
        </p:nvCxnSpPr>
        <p:spPr>
          <a:xfrm flipH="1" flipV="1">
            <a:off x="2143048" y="5823160"/>
            <a:ext cx="485852" cy="3666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55" idx="0"/>
            <a:endCxn id="126" idx="4"/>
          </p:cNvCxnSpPr>
          <p:nvPr/>
        </p:nvCxnSpPr>
        <p:spPr>
          <a:xfrm flipH="1" flipV="1">
            <a:off x="2781300" y="4876800"/>
            <a:ext cx="457200" cy="44696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27" idx="0"/>
            <a:endCxn id="125" idx="4"/>
          </p:cNvCxnSpPr>
          <p:nvPr/>
        </p:nvCxnSpPr>
        <p:spPr>
          <a:xfrm flipH="1" flipV="1">
            <a:off x="3450099" y="3962400"/>
            <a:ext cx="398001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473727" y="318690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3352800" y="315352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2248760" y="41264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1620062" y="504484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5227578" y="5562600"/>
            <a:ext cx="2037682" cy="369332"/>
            <a:chOff x="5105400" y="5793515"/>
            <a:chExt cx="2037682" cy="369332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5105400" y="5978181"/>
              <a:ext cx="914400" cy="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6096000" y="5793515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inherited</a:t>
              </a:r>
              <a:endParaRPr lang="en-US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227578" y="6029153"/>
            <a:ext cx="2316222" cy="369332"/>
            <a:chOff x="5105400" y="6260068"/>
            <a:chExt cx="2316222" cy="369332"/>
          </a:xfrm>
        </p:grpSpPr>
        <p:cxnSp>
          <p:nvCxnSpPr>
            <p:cNvPr id="195" name="Straight Arrow Connector 194"/>
            <p:cNvCxnSpPr/>
            <p:nvPr/>
          </p:nvCxnSpPr>
          <p:spPr>
            <a:xfrm>
              <a:off x="5105400" y="6444734"/>
              <a:ext cx="9144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6105236" y="6260068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synthesized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8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S-attributed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Special class of attribute grammars </a:t>
            </a:r>
          </a:p>
          <a:p>
            <a:r>
              <a:rPr lang="en-US" dirty="0" smtClean="0"/>
              <a:t>Only uses synthesized attributes (S-attributed)</a:t>
            </a:r>
          </a:p>
          <a:p>
            <a:r>
              <a:rPr lang="en-US" dirty="0" smtClean="0"/>
              <a:t>No use of inherited attributes</a:t>
            </a:r>
          </a:p>
          <a:p>
            <a:endParaRPr lang="en-US" dirty="0"/>
          </a:p>
          <a:p>
            <a:r>
              <a:rPr lang="en-US" dirty="0" smtClean="0"/>
              <a:t>Can be computed by any bottom-up parser during parsing</a:t>
            </a:r>
          </a:p>
          <a:p>
            <a:r>
              <a:rPr lang="en-US" dirty="0" smtClean="0"/>
              <a:t>Attributes can be stored on the parsing stack</a:t>
            </a:r>
          </a:p>
          <a:p>
            <a:r>
              <a:rPr lang="en-US" dirty="0" smtClean="0"/>
              <a:t>Reduce operation computes the (synthesized) attribute from attributes of children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S-attributed Grammar: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78088"/>
              </p:ext>
            </p:extLst>
          </p:nvPr>
        </p:nvGraphicFramePr>
        <p:xfrm>
          <a:off x="1676400" y="2209800"/>
          <a:ext cx="60960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dirty="0" smtClean="0">
                          <a:sym typeface="Math C"/>
                        </a:rPr>
                        <a:t> E</a:t>
                      </a:r>
                      <a:r>
                        <a:rPr lang="en-US" baseline="0" dirty="0" smtClean="0">
                          <a:sym typeface="Math C"/>
                        </a:rPr>
                        <a:t> 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print(</a:t>
                      </a:r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</a:t>
                      </a:r>
                      <a:r>
                        <a:rPr lang="en-US" baseline="0" dirty="0" smtClean="0">
                          <a:sym typeface="Math C"/>
                        </a:rPr>
                        <a:t> +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 = E1.val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T.val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T.val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T1 *</a:t>
                      </a:r>
                      <a:r>
                        <a:rPr lang="en-US" baseline="0" dirty="0" smtClean="0">
                          <a:sym typeface="Math C"/>
                        </a:rPr>
                        <a:t>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T.val</a:t>
                      </a:r>
                      <a:r>
                        <a:rPr lang="en-US" dirty="0" smtClean="0"/>
                        <a:t> = T1.val * </a:t>
                      </a:r>
                      <a:r>
                        <a:rPr lang="en-US" dirty="0" err="1" smtClean="0"/>
                        <a:t>F.val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F.val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 </a:t>
                      </a:r>
                      <a:r>
                        <a:rPr lang="en-US" dirty="0" smtClean="0">
                          <a:sym typeface="Math C"/>
                        </a:rPr>
                        <a:t> 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E.val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 </a:t>
                      </a:r>
                      <a:r>
                        <a:rPr lang="en-US" dirty="0" smtClean="0">
                          <a:sym typeface="Math C"/>
                        </a:rPr>
                        <a:t> digit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F.val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digit.lexval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1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81000" y="1981200"/>
            <a:ext cx="84582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324600" y="608727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88" name="Straight Arrow Connector 87"/>
          <p:cNvCxnSpPr>
            <a:stCxn id="105" idx="4"/>
            <a:endCxn id="86" idx="0"/>
          </p:cNvCxnSpPr>
          <p:nvPr/>
        </p:nvCxnSpPr>
        <p:spPr>
          <a:xfrm>
            <a:off x="6667500" y="5789895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324600" y="535035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63246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9" name="Straight Arrow Connector 108"/>
          <p:cNvCxnSpPr>
            <a:stCxn id="108" idx="4"/>
            <a:endCxn id="105" idx="0"/>
          </p:cNvCxnSpPr>
          <p:nvPr/>
        </p:nvCxnSpPr>
        <p:spPr>
          <a:xfrm>
            <a:off x="6667500" y="4935344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572000" y="2971800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+</a:t>
            </a:r>
            <a:endParaRPr lang="en-US" dirty="0"/>
          </a:p>
        </p:txBody>
      </p:sp>
      <p:cxnSp>
        <p:nvCxnSpPr>
          <p:cNvPr id="115" name="Straight Arrow Connector 114"/>
          <p:cNvCxnSpPr>
            <a:stCxn id="114" idx="4"/>
            <a:endCxn id="108" idx="0"/>
          </p:cNvCxnSpPr>
          <p:nvPr/>
        </p:nvCxnSpPr>
        <p:spPr>
          <a:xfrm>
            <a:off x="4974099" y="3411344"/>
            <a:ext cx="1693401" cy="108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114800" y="61136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19" name="Straight Arrow Connector 118"/>
          <p:cNvCxnSpPr>
            <a:stCxn id="120" idx="4"/>
            <a:endCxn id="118" idx="0"/>
          </p:cNvCxnSpPr>
          <p:nvPr/>
        </p:nvCxnSpPr>
        <p:spPr>
          <a:xfrm>
            <a:off x="4457700" y="5816278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114800" y="537673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4114800" y="452218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2" name="Straight Arrow Connector 121"/>
          <p:cNvCxnSpPr>
            <a:stCxn id="121" idx="4"/>
            <a:endCxn id="120" idx="0"/>
          </p:cNvCxnSpPr>
          <p:nvPr/>
        </p:nvCxnSpPr>
        <p:spPr>
          <a:xfrm>
            <a:off x="4457700" y="4961727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3124200" y="3754792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*</a:t>
            </a:r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43000" y="61136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27" idx="4"/>
            <a:endCxn id="125" idx="0"/>
          </p:cNvCxnSpPr>
          <p:nvPr/>
        </p:nvCxnSpPr>
        <p:spPr>
          <a:xfrm>
            <a:off x="1485900" y="5816278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1143000" y="537673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1143000" y="452218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9" name="Straight Arrow Connector 128"/>
          <p:cNvCxnSpPr>
            <a:stCxn id="128" idx="4"/>
            <a:endCxn id="127" idx="0"/>
          </p:cNvCxnSpPr>
          <p:nvPr/>
        </p:nvCxnSpPr>
        <p:spPr>
          <a:xfrm>
            <a:off x="1485900" y="4961727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4636325" y="2133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32" name="Straight Arrow Connector 131"/>
          <p:cNvCxnSpPr>
            <a:stCxn id="131" idx="4"/>
            <a:endCxn id="114" idx="0"/>
          </p:cNvCxnSpPr>
          <p:nvPr/>
        </p:nvCxnSpPr>
        <p:spPr>
          <a:xfrm flipH="1">
            <a:off x="4974099" y="2573144"/>
            <a:ext cx="5126" cy="398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4" idx="4"/>
            <a:endCxn id="121" idx="0"/>
          </p:cNvCxnSpPr>
          <p:nvPr/>
        </p:nvCxnSpPr>
        <p:spPr>
          <a:xfrm>
            <a:off x="3526299" y="4194336"/>
            <a:ext cx="931401" cy="32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4" idx="4"/>
            <a:endCxn id="128" idx="0"/>
          </p:cNvCxnSpPr>
          <p:nvPr/>
        </p:nvCxnSpPr>
        <p:spPr>
          <a:xfrm flipH="1">
            <a:off x="1485900" y="4194336"/>
            <a:ext cx="2040399" cy="32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14" idx="4"/>
            <a:endCxn id="124" idx="0"/>
          </p:cNvCxnSpPr>
          <p:nvPr/>
        </p:nvCxnSpPr>
        <p:spPr>
          <a:xfrm flipH="1">
            <a:off x="3526299" y="3411344"/>
            <a:ext cx="1447800" cy="34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6934200" y="60960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49" name="Oval 148"/>
          <p:cNvSpPr/>
          <p:nvPr/>
        </p:nvSpPr>
        <p:spPr>
          <a:xfrm>
            <a:off x="4672940" y="60960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0" name="Oval 149"/>
          <p:cNvSpPr/>
          <p:nvPr/>
        </p:nvSpPr>
        <p:spPr>
          <a:xfrm>
            <a:off x="1702041" y="6113656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1" name="Oval 150"/>
          <p:cNvSpPr/>
          <p:nvPr/>
        </p:nvSpPr>
        <p:spPr>
          <a:xfrm>
            <a:off x="1662545" y="5350351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2" name="Oval 151"/>
          <p:cNvSpPr/>
          <p:nvPr/>
        </p:nvSpPr>
        <p:spPr>
          <a:xfrm>
            <a:off x="1662545" y="44958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3" name="Oval 152"/>
          <p:cNvSpPr/>
          <p:nvPr/>
        </p:nvSpPr>
        <p:spPr>
          <a:xfrm>
            <a:off x="4710545" y="5376734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4" name="Oval 153"/>
          <p:cNvSpPr/>
          <p:nvPr/>
        </p:nvSpPr>
        <p:spPr>
          <a:xfrm>
            <a:off x="4672940" y="4522183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5" name="Oval 154"/>
          <p:cNvSpPr/>
          <p:nvPr/>
        </p:nvSpPr>
        <p:spPr>
          <a:xfrm>
            <a:off x="3733800" y="3754792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=28</a:t>
            </a:r>
            <a:endParaRPr lang="en-US" sz="1600" dirty="0"/>
          </a:p>
        </p:txBody>
      </p:sp>
      <p:sp>
        <p:nvSpPr>
          <p:cNvPr id="156" name="Oval 155"/>
          <p:cNvSpPr/>
          <p:nvPr/>
        </p:nvSpPr>
        <p:spPr>
          <a:xfrm>
            <a:off x="6934200" y="5350351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57" name="Oval 156"/>
          <p:cNvSpPr/>
          <p:nvPr/>
        </p:nvSpPr>
        <p:spPr>
          <a:xfrm>
            <a:off x="6934200" y="4522183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58" name="Oval 157"/>
          <p:cNvSpPr/>
          <p:nvPr/>
        </p:nvSpPr>
        <p:spPr>
          <a:xfrm>
            <a:off x="5223658" y="29718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=31</a:t>
            </a:r>
            <a:endParaRPr lang="en-US" sz="16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449289" y="211147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31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L-attributed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L-attributed attribute grammar when every attribute in a production A </a:t>
            </a:r>
            <a:r>
              <a:rPr lang="en-US" dirty="0" smtClean="0">
                <a:sym typeface="Math C"/>
              </a:rPr>
              <a:t> X1…</a:t>
            </a:r>
            <a:r>
              <a:rPr lang="en-US" dirty="0" err="1" smtClean="0">
                <a:sym typeface="Math C"/>
              </a:rPr>
              <a:t>Xn</a:t>
            </a:r>
            <a:r>
              <a:rPr lang="en-US" dirty="0" smtClean="0">
                <a:sym typeface="Math C"/>
              </a:rPr>
              <a:t> is</a:t>
            </a:r>
          </a:p>
          <a:p>
            <a:pPr lvl="1"/>
            <a:r>
              <a:rPr lang="en-US" dirty="0" smtClean="0"/>
              <a:t>A synthesized attribute, or</a:t>
            </a:r>
          </a:p>
          <a:p>
            <a:pPr lvl="1"/>
            <a:r>
              <a:rPr lang="en-US" dirty="0" smtClean="0"/>
              <a:t>An inherited attribute of </a:t>
            </a:r>
            <a:r>
              <a:rPr lang="en-US" dirty="0" err="1" smtClean="0"/>
              <a:t>Xj</a:t>
            </a:r>
            <a:r>
              <a:rPr lang="en-US" dirty="0" smtClean="0"/>
              <a:t>, 1 &lt;= j &lt;=n that only depends on </a:t>
            </a:r>
          </a:p>
          <a:p>
            <a:pPr lvl="2"/>
            <a:r>
              <a:rPr lang="en-US" dirty="0" smtClean="0"/>
              <a:t>Attributes of X1…Xj-1 to the left of </a:t>
            </a:r>
            <a:r>
              <a:rPr lang="en-US" dirty="0" err="1" smtClean="0"/>
              <a:t>Xj</a:t>
            </a:r>
            <a:r>
              <a:rPr lang="en-US" dirty="0" smtClean="0"/>
              <a:t>, or</a:t>
            </a:r>
          </a:p>
          <a:p>
            <a:pPr lvl="2"/>
            <a:r>
              <a:rPr lang="en-US" dirty="0" smtClean="0"/>
              <a:t>Inherited attributes of 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Contextual analysis can move information between nodes in the AST</a:t>
            </a:r>
          </a:p>
          <a:p>
            <a:pPr lvl="1"/>
            <a:r>
              <a:rPr lang="en-US" dirty="0" smtClean="0"/>
              <a:t>Even when they are not “local”</a:t>
            </a:r>
          </a:p>
          <a:p>
            <a:r>
              <a:rPr lang="en-US" dirty="0" smtClean="0"/>
              <a:t>Attribute grammars </a:t>
            </a:r>
          </a:p>
          <a:p>
            <a:pPr lvl="1"/>
            <a:r>
              <a:rPr lang="en-US" dirty="0" smtClean="0"/>
              <a:t>Attach attributes and semantic actions to grammar</a:t>
            </a:r>
          </a:p>
          <a:p>
            <a:r>
              <a:rPr lang="en-US" dirty="0" smtClean="0"/>
              <a:t>Attribute evaluation</a:t>
            </a:r>
          </a:p>
          <a:p>
            <a:pPr lvl="1"/>
            <a:r>
              <a:rPr lang="en-US" dirty="0" smtClean="0"/>
              <a:t>Build dependency graph, topological sort, evaluate</a:t>
            </a:r>
          </a:p>
          <a:p>
            <a:r>
              <a:rPr lang="en-US" dirty="0" smtClean="0"/>
              <a:t>Special classes with pre-determined evaluation order: S-attributed, L-attributed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Last week: </a:t>
            </a:r>
            <a:r>
              <a:rPr lang="en-US" sz="3200" dirty="0" smtClean="0"/>
              <a:t>reduce move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00600"/>
            <a:ext cx="3962400" cy="1905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400" dirty="0" smtClean="0"/>
              <a:t>Using a rule N </a:t>
            </a:r>
            <a:r>
              <a:rPr lang="en-US" sz="1400" dirty="0" smtClean="0">
                <a:sym typeface="Math C"/>
              </a:rPr>
              <a:t></a:t>
            </a:r>
            <a:r>
              <a:rPr lang="el-GR" sz="1400" dirty="0" smtClean="0">
                <a:sym typeface="Math C"/>
              </a:rPr>
              <a:t>α</a:t>
            </a:r>
            <a:r>
              <a:rPr lang="en-US" sz="1400" dirty="0" smtClean="0">
                <a:sym typeface="Math C"/>
              </a:rPr>
              <a:t> (ACTION[s][t])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ym typeface="Math C"/>
              </a:rPr>
              <a:t>Symbols in </a:t>
            </a:r>
            <a:r>
              <a:rPr lang="el-GR" sz="1400" dirty="0" smtClean="0">
                <a:sym typeface="Math C"/>
              </a:rPr>
              <a:t>α</a:t>
            </a:r>
            <a:r>
              <a:rPr lang="en-US" sz="1400" dirty="0" smtClean="0">
                <a:sym typeface="Math C"/>
              </a:rPr>
              <a:t> and their following states are </a:t>
            </a:r>
            <a:r>
              <a:rPr lang="en-US" sz="1400" dirty="0" smtClean="0">
                <a:solidFill>
                  <a:srgbClr val="FFFF00"/>
                </a:solidFill>
                <a:sym typeface="Math C"/>
              </a:rPr>
              <a:t>removed</a:t>
            </a:r>
            <a:r>
              <a:rPr lang="en-US" sz="1400" dirty="0" smtClean="0">
                <a:sym typeface="Math C"/>
              </a:rPr>
              <a:t> from stack. q = top afterwards.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ym typeface="Math C"/>
              </a:rPr>
              <a:t>Push N on </a:t>
            </a:r>
            <a:r>
              <a:rPr lang="en-US" sz="1400" dirty="0">
                <a:sym typeface="Math C"/>
              </a:rPr>
              <a:t>the </a:t>
            </a:r>
            <a:r>
              <a:rPr lang="en-US" sz="1400" dirty="0" smtClean="0">
                <a:sym typeface="Math C"/>
              </a:rPr>
              <a:t>stack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ym typeface="Math C"/>
              </a:rPr>
              <a:t>New </a:t>
            </a:r>
            <a:r>
              <a:rPr lang="en-US" sz="1400" dirty="0">
                <a:sym typeface="Math C"/>
              </a:rPr>
              <a:t>state </a:t>
            </a:r>
            <a:r>
              <a:rPr lang="en-US" sz="1400" dirty="0" smtClean="0">
                <a:sym typeface="Math C"/>
              </a:rPr>
              <a:t>s’= GOTO[q][N] table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ym typeface="Math C"/>
              </a:rPr>
              <a:t>Push new state s’ on top of N</a:t>
            </a:r>
            <a:endParaRPr lang="en-US" sz="1400" dirty="0"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658" y="140070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208621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658" y="207462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1248015"/>
            <a:ext cx="3656983" cy="14189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76400" y="208621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33600" y="208621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q5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169225" y="1717090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6609" y="2144049"/>
            <a:ext cx="89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br>
              <a:rPr lang="en-US" dirty="0" smtClean="0"/>
            </a:br>
            <a:r>
              <a:rPr lang="en-US" dirty="0" smtClean="0"/>
              <a:t>T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294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104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914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724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53400" y="140041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92858" y="140070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48400" y="208621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92858" y="207462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181600" y="1248015"/>
            <a:ext cx="3581400" cy="14189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49602"/>
              </p:ext>
            </p:extLst>
          </p:nvPr>
        </p:nvGraphicFramePr>
        <p:xfrm>
          <a:off x="298766" y="5105400"/>
          <a:ext cx="4273234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3340925" y="51054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7200" y="1459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1+2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21475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59575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97675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35775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875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78208" y="32768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833750" y="3962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8208" y="39508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766950" y="3124200"/>
            <a:ext cx="356198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290950" y="3962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5" name="Right Arrow 54"/>
          <p:cNvSpPr/>
          <p:nvPr/>
        </p:nvSpPr>
        <p:spPr>
          <a:xfrm>
            <a:off x="228600" y="3676650"/>
            <a:ext cx="484541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28600" y="332096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64882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2982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41082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79182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172820" y="3276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212278" y="32768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267820" y="3962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212278" y="39508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5201020" y="3124200"/>
            <a:ext cx="356198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25020" y="3962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7" name="Right Arrow 66"/>
          <p:cNvSpPr/>
          <p:nvPr/>
        </p:nvSpPr>
        <p:spPr>
          <a:xfrm>
            <a:off x="4572000" y="3695700"/>
            <a:ext cx="484541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72000" y="334001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4+5</a:t>
            </a:r>
            <a:endParaRPr lang="en-US" dirty="0"/>
          </a:p>
        </p:txBody>
      </p:sp>
      <p:cxnSp>
        <p:nvCxnSpPr>
          <p:cNvPr id="70" name="Straight Connector 69"/>
          <p:cNvCxnSpPr>
            <a:endCxn id="31" idx="0"/>
          </p:cNvCxnSpPr>
          <p:nvPr/>
        </p:nvCxnSpPr>
        <p:spPr>
          <a:xfrm flipH="1">
            <a:off x="3575154" y="3962400"/>
            <a:ext cx="1218152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162800" y="3962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q6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3798742" y="6172200"/>
            <a:ext cx="46845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ular Callout 76"/>
          <p:cNvSpPr/>
          <p:nvPr/>
        </p:nvSpPr>
        <p:spPr>
          <a:xfrm>
            <a:off x="228600" y="6460943"/>
            <a:ext cx="2940186" cy="304800"/>
          </a:xfrm>
          <a:prstGeom prst="wedgeRectCallout">
            <a:avLst>
              <a:gd name="adj1" fmla="val 70907"/>
              <a:gd name="adj2" fmla="val -69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 decided on a reduce </a:t>
            </a:r>
            <a:endParaRPr lang="en-US" dirty="0"/>
          </a:p>
        </p:txBody>
      </p:sp>
      <p:sp>
        <p:nvSpPr>
          <p:cNvPr id="78" name="Rectangular Callout 77"/>
          <p:cNvSpPr/>
          <p:nvPr/>
        </p:nvSpPr>
        <p:spPr>
          <a:xfrm>
            <a:off x="363657" y="4718408"/>
            <a:ext cx="2803593" cy="304800"/>
          </a:xfrm>
          <a:prstGeom prst="wedgeRectCallout">
            <a:avLst>
              <a:gd name="adj1" fmla="val 59482"/>
              <a:gd name="adj2" fmla="val 99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 picked next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7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EB05-6F70-4DC6-BF7B-036CA2DF6A79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Checks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Scope rules</a:t>
            </a:r>
          </a:p>
          <a:p>
            <a:pPr lvl="1"/>
            <a:r>
              <a:rPr lang="en-US"/>
              <a:t>Use symbol table to check that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Identifiers defined before used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No multiple definition of same identifier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Program conforms to scope rules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Type checking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Check that types in the program are consistent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How?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753D-B9E1-4426-8E69-A9A448CA6464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2438400"/>
          </a:xfrm>
        </p:spPr>
        <p:txBody>
          <a:bodyPr/>
          <a:lstStyle/>
          <a:p>
            <a:r>
              <a:rPr lang="en-US" sz="2400"/>
              <a:t>Type rules specify </a:t>
            </a:r>
          </a:p>
          <a:p>
            <a:pPr lvl="1"/>
            <a:r>
              <a:rPr lang="en-US" sz="2000"/>
              <a:t>which types can be combined with certain operator </a:t>
            </a:r>
          </a:p>
          <a:p>
            <a:pPr lvl="1"/>
            <a:r>
              <a:rPr lang="en-US" sz="2000"/>
              <a:t>Assignment of expression to variable</a:t>
            </a:r>
          </a:p>
          <a:p>
            <a:pPr lvl="1"/>
            <a:r>
              <a:rPr lang="en-US" sz="2000"/>
              <a:t>Formal and actual parameters of a method call</a:t>
            </a:r>
          </a:p>
          <a:p>
            <a:pPr lvl="1"/>
            <a:endParaRPr lang="en-US" sz="2000"/>
          </a:p>
          <a:p>
            <a:r>
              <a:rPr lang="en-US" sz="2400"/>
              <a:t>Examples</a:t>
            </a:r>
          </a:p>
          <a:p>
            <a:endParaRPr lang="en-US" sz="2400"/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2971800" y="4419600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“drive” + “drink”</a:t>
            </a:r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3168650" y="5410200"/>
            <a:ext cx="1879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42 </a:t>
            </a:r>
            <a:r>
              <a:rPr lang="en-US" dirty="0"/>
              <a:t>+ </a:t>
            </a:r>
            <a:r>
              <a:rPr lang="en-US" dirty="0" smtClean="0"/>
              <a:t>“the answer”</a:t>
            </a:r>
            <a:endParaRPr lang="en-US" dirty="0"/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4343400" y="4187825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tx2"/>
                </a:solidFill>
              </a:rPr>
              <a:t>string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3124200" y="4187825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tx2"/>
                </a:solidFill>
              </a:rPr>
              <a:t>string</a:t>
            </a:r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3733800" y="4800600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FF00"/>
                </a:solidFill>
              </a:rPr>
              <a:t>string</a:t>
            </a:r>
          </a:p>
        </p:txBody>
      </p:sp>
      <p:sp>
        <p:nvSpPr>
          <p:cNvPr id="530441" name="Text Box 9"/>
          <p:cNvSpPr txBox="1">
            <a:spLocks noChangeArrowheads="1"/>
          </p:cNvSpPr>
          <p:nvPr/>
        </p:nvSpPr>
        <p:spPr bwMode="auto">
          <a:xfrm>
            <a:off x="3124200" y="518160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tx2"/>
                </a:solidFill>
              </a:rPr>
              <a:t>int</a:t>
            </a:r>
          </a:p>
        </p:txBody>
      </p:sp>
      <p:sp>
        <p:nvSpPr>
          <p:cNvPr id="530442" name="Text Box 10"/>
          <p:cNvSpPr txBox="1">
            <a:spLocks noChangeArrowheads="1"/>
          </p:cNvSpPr>
          <p:nvPr/>
        </p:nvSpPr>
        <p:spPr bwMode="auto">
          <a:xfrm>
            <a:off x="4191000" y="5181600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tx2"/>
                </a:solidFill>
              </a:rPr>
              <a:t>string</a:t>
            </a:r>
          </a:p>
        </p:txBody>
      </p:sp>
      <p:sp>
        <p:nvSpPr>
          <p:cNvPr id="530443" name="Text Box 11"/>
          <p:cNvSpPr txBox="1">
            <a:spLocks noChangeArrowheads="1"/>
          </p:cNvSpPr>
          <p:nvPr/>
        </p:nvSpPr>
        <p:spPr bwMode="auto">
          <a:xfrm>
            <a:off x="3657600" y="58674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90707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8162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8" grpId="0"/>
      <p:bldP spid="530439" grpId="0"/>
      <p:bldP spid="530440" grpId="0"/>
      <p:bldP spid="530441" grpId="0"/>
      <p:bldP spid="530442" grpId="0"/>
      <p:bldP spid="53044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 Rules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83560"/>
            <a:ext cx="7772400" cy="46934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Specify for each operator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Types of operands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Type of result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Basic Types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Building blocks for the type system (type rules)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</a:t>
            </a:r>
            <a:r>
              <a:rPr lang="en-US" sz="2000" dirty="0" err="1"/>
              <a:t>int</a:t>
            </a:r>
            <a:r>
              <a:rPr lang="en-US" sz="2000" dirty="0"/>
              <a:t>, </a:t>
            </a:r>
            <a:r>
              <a:rPr lang="en-US" sz="2000" dirty="0" err="1"/>
              <a:t>boolean</a:t>
            </a:r>
            <a:r>
              <a:rPr lang="en-US" sz="2000" dirty="0"/>
              <a:t>, string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Type Expressions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Array types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Function types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Record types / </a:t>
            </a:r>
            <a:r>
              <a:rPr lang="en-US" sz="2000" dirty="0" smtClean="0"/>
              <a:t>Classes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3140-8E1F-4280-A86D-35171EC5625A}" type="slidenum">
              <a:rPr lang="en-US" altLang="en-US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2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4DA-9274-4262-9DDD-C8E7DA5B3090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Typing Rules</a:t>
            </a: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1873250" y="2057400"/>
            <a:ext cx="5395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latin typeface="Tahoma" pitchFamily="34" charset="0"/>
              </a:rPr>
              <a:t>If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E1</a:t>
            </a:r>
            <a:r>
              <a:rPr lang="en-US">
                <a:latin typeface="Tahoma" pitchFamily="34" charset="0"/>
              </a:rPr>
              <a:t> has type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int</a:t>
            </a:r>
            <a:r>
              <a:rPr lang="en-US">
                <a:latin typeface="Tahoma" pitchFamily="34" charset="0"/>
              </a:rPr>
              <a:t> and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E2</a:t>
            </a:r>
            <a:r>
              <a:rPr lang="en-US">
                <a:latin typeface="Tahoma" pitchFamily="34" charset="0"/>
              </a:rPr>
              <a:t> has type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int</a:t>
            </a:r>
            <a:r>
              <a:rPr lang="en-US">
                <a:latin typeface="Tahoma" pitchFamily="34" charset="0"/>
              </a:rPr>
              <a:t>, 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then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E1 + E2</a:t>
            </a:r>
            <a:r>
              <a:rPr lang="en-US">
                <a:latin typeface="Tahoma" pitchFamily="34" charset="0"/>
              </a:rPr>
              <a:t> has type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int</a:t>
            </a:r>
          </a:p>
        </p:txBody>
      </p:sp>
      <p:grpSp>
        <p:nvGrpSpPr>
          <p:cNvPr id="538633" name="Group 9"/>
          <p:cNvGrpSpPr>
            <a:grpSpLocks/>
          </p:cNvGrpSpPr>
          <p:nvPr/>
        </p:nvGrpSpPr>
        <p:grpSpPr bwMode="auto">
          <a:xfrm>
            <a:off x="2781300" y="3733800"/>
            <a:ext cx="3581400" cy="990600"/>
            <a:chOff x="1536" y="2208"/>
            <a:chExt cx="2256" cy="624"/>
          </a:xfrm>
        </p:grpSpPr>
        <p:sp>
          <p:nvSpPr>
            <p:cNvPr id="538629" name="Line 5"/>
            <p:cNvSpPr>
              <a:spLocks noChangeShapeType="1"/>
            </p:cNvSpPr>
            <p:nvPr/>
          </p:nvSpPr>
          <p:spPr bwMode="auto">
            <a:xfrm>
              <a:off x="1536" y="2496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30" name="Rectangle 6"/>
            <p:cNvSpPr>
              <a:spLocks noChangeArrowheads="1"/>
            </p:cNvSpPr>
            <p:nvPr/>
          </p:nvSpPr>
          <p:spPr bwMode="auto">
            <a:xfrm>
              <a:off x="1668" y="2208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E1 : int</a:t>
              </a:r>
            </a:p>
          </p:txBody>
        </p:sp>
        <p:sp>
          <p:nvSpPr>
            <p:cNvPr id="538631" name="Rectangle 7"/>
            <p:cNvSpPr>
              <a:spLocks noChangeArrowheads="1"/>
            </p:cNvSpPr>
            <p:nvPr/>
          </p:nvSpPr>
          <p:spPr bwMode="auto">
            <a:xfrm>
              <a:off x="2820" y="2208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E2 : int</a:t>
              </a:r>
            </a:p>
          </p:txBody>
        </p:sp>
        <p:sp>
          <p:nvSpPr>
            <p:cNvPr id="538632" name="Rectangle 8"/>
            <p:cNvSpPr>
              <a:spLocks noChangeArrowheads="1"/>
            </p:cNvSpPr>
            <p:nvPr/>
          </p:nvSpPr>
          <p:spPr bwMode="auto">
            <a:xfrm>
              <a:off x="2064" y="2544"/>
              <a:ext cx="1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E1 + E2 : int</a:t>
              </a:r>
            </a:p>
          </p:txBody>
        </p:sp>
      </p:grp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2438400" y="5715000"/>
            <a:ext cx="457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ahoma" pitchFamily="34" charset="0"/>
              </a:rPr>
              <a:t>(Generally, also use a context A)</a:t>
            </a:r>
          </a:p>
        </p:txBody>
      </p:sp>
    </p:spTree>
    <p:extLst>
      <p:ext uri="{BB962C8B-B14F-4D97-AF65-F5344CB8AC3E}">
        <p14:creationId xmlns:p14="http://schemas.microsoft.com/office/powerpoint/2010/main" val="4320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93C9-347F-482E-815F-F4A5414007E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Typing Rules</a:t>
            </a:r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>
            <a:off x="533400" y="162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609600" y="1600200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true : boolean </a:t>
            </a:r>
          </a:p>
        </p:txBody>
      </p:sp>
      <p:sp>
        <p:nvSpPr>
          <p:cNvPr id="539657" name="Line 9"/>
          <p:cNvSpPr>
            <a:spLocks noChangeShapeType="1"/>
          </p:cNvSpPr>
          <p:nvPr/>
        </p:nvSpPr>
        <p:spPr bwMode="auto">
          <a:xfrm>
            <a:off x="609600" y="35528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854075" y="3194050"/>
            <a:ext cx="119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2647950" y="3194050"/>
            <a:ext cx="119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int</a:t>
            </a:r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1447800" y="3575050"/>
            <a:ext cx="1771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</a:t>
            </a:r>
            <a:r>
              <a:rPr lang="en-US" sz="1600" i="1">
                <a:latin typeface="Tahoma" pitchFamily="34" charset="0"/>
              </a:rPr>
              <a:t>op</a:t>
            </a:r>
            <a:r>
              <a:rPr lang="en-US" sz="1600">
                <a:latin typeface="Tahoma" pitchFamily="34" charset="0"/>
              </a:rPr>
              <a:t> E2 : int</a:t>
            </a:r>
          </a:p>
        </p:txBody>
      </p:sp>
      <p:sp>
        <p:nvSpPr>
          <p:cNvPr id="539661" name="Line 13"/>
          <p:cNvSpPr>
            <a:spLocks noChangeShapeType="1"/>
          </p:cNvSpPr>
          <p:nvPr/>
        </p:nvSpPr>
        <p:spPr bwMode="auto">
          <a:xfrm>
            <a:off x="3124200" y="16287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3200400" y="1603375"/>
            <a:ext cx="192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false : boolean </a:t>
            </a:r>
          </a:p>
        </p:txBody>
      </p:sp>
      <p:sp>
        <p:nvSpPr>
          <p:cNvPr id="539663" name="Line 15"/>
          <p:cNvSpPr>
            <a:spLocks noChangeShapeType="1"/>
          </p:cNvSpPr>
          <p:nvPr/>
        </p:nvSpPr>
        <p:spPr bwMode="auto">
          <a:xfrm>
            <a:off x="533400" y="230505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4" name="Rectangle 16"/>
          <p:cNvSpPr>
            <a:spLocks noChangeArrowheads="1"/>
          </p:cNvSpPr>
          <p:nvPr/>
        </p:nvSpPr>
        <p:spPr bwMode="auto">
          <a:xfrm>
            <a:off x="609600" y="2279650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</a:t>
            </a:r>
            <a:r>
              <a:rPr lang="en-US" sz="1600" i="1">
                <a:latin typeface="Tahoma" pitchFamily="34" charset="0"/>
              </a:rPr>
              <a:t>int-literal</a:t>
            </a:r>
            <a:r>
              <a:rPr lang="en-US" sz="1600">
                <a:latin typeface="Tahoma" pitchFamily="34" charset="0"/>
              </a:rPr>
              <a:t> : int</a:t>
            </a:r>
          </a:p>
        </p:txBody>
      </p:sp>
      <p:sp>
        <p:nvSpPr>
          <p:cNvPr id="539665" name="Line 17"/>
          <p:cNvSpPr>
            <a:spLocks noChangeShapeType="1"/>
          </p:cNvSpPr>
          <p:nvPr/>
        </p:nvSpPr>
        <p:spPr bwMode="auto">
          <a:xfrm>
            <a:off x="3181350" y="2308225"/>
            <a:ext cx="2390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6" name="Rectangle 18"/>
          <p:cNvSpPr>
            <a:spLocks noChangeArrowheads="1"/>
          </p:cNvSpPr>
          <p:nvPr/>
        </p:nvSpPr>
        <p:spPr bwMode="auto">
          <a:xfrm>
            <a:off x="3200400" y="2282825"/>
            <a:ext cx="2316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</a:t>
            </a:r>
            <a:r>
              <a:rPr lang="en-US" sz="1600" i="1">
                <a:latin typeface="Tahoma" pitchFamily="34" charset="0"/>
              </a:rPr>
              <a:t>string-literal</a:t>
            </a:r>
            <a:r>
              <a:rPr lang="en-US" sz="1600">
                <a:latin typeface="Tahoma" pitchFamily="34" charset="0"/>
              </a:rPr>
              <a:t> : string</a:t>
            </a:r>
          </a:p>
        </p:txBody>
      </p:sp>
      <p:sp>
        <p:nvSpPr>
          <p:cNvPr id="539668" name="Rectangle 20"/>
          <p:cNvSpPr>
            <a:spLocks noChangeArrowheads="1"/>
          </p:cNvSpPr>
          <p:nvPr/>
        </p:nvSpPr>
        <p:spPr bwMode="auto">
          <a:xfrm>
            <a:off x="4468813" y="3346450"/>
            <a:ext cx="2081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ahoma" pitchFamily="34" charset="0"/>
              </a:rPr>
              <a:t>op </a:t>
            </a:r>
            <a:r>
              <a:rPr lang="en-US" sz="1600" i="1">
                <a:latin typeface="Tahoma" pitchFamily="34" charset="0"/>
                <a:sym typeface="Math B" pitchFamily="2" charset="2"/>
              </a:rPr>
              <a:t></a:t>
            </a:r>
            <a:r>
              <a:rPr lang="en-US" sz="1600">
                <a:latin typeface="Tahoma" pitchFamily="34" charset="0"/>
              </a:rPr>
              <a:t> { +, -, /, *, %} </a:t>
            </a:r>
          </a:p>
        </p:txBody>
      </p:sp>
      <p:sp>
        <p:nvSpPr>
          <p:cNvPr id="539669" name="Line 21"/>
          <p:cNvSpPr>
            <a:spLocks noChangeShapeType="1"/>
          </p:cNvSpPr>
          <p:nvPr/>
        </p:nvSpPr>
        <p:spPr bwMode="auto">
          <a:xfrm>
            <a:off x="563563" y="46513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0" name="Rectangle 22"/>
          <p:cNvSpPr>
            <a:spLocks noChangeArrowheads="1"/>
          </p:cNvSpPr>
          <p:nvPr/>
        </p:nvSpPr>
        <p:spPr bwMode="auto">
          <a:xfrm>
            <a:off x="773113" y="4292600"/>
            <a:ext cx="1195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39671" name="Rectangle 23"/>
          <p:cNvSpPr>
            <a:spLocks noChangeArrowheads="1"/>
          </p:cNvSpPr>
          <p:nvPr/>
        </p:nvSpPr>
        <p:spPr bwMode="auto">
          <a:xfrm>
            <a:off x="2601913" y="4292600"/>
            <a:ext cx="1195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int</a:t>
            </a:r>
          </a:p>
        </p:txBody>
      </p:sp>
      <p:sp>
        <p:nvSpPr>
          <p:cNvPr id="539672" name="Rectangle 24"/>
          <p:cNvSpPr>
            <a:spLocks noChangeArrowheads="1"/>
          </p:cNvSpPr>
          <p:nvPr/>
        </p:nvSpPr>
        <p:spPr bwMode="auto">
          <a:xfrm>
            <a:off x="1239838" y="4673600"/>
            <a:ext cx="232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</a:t>
            </a:r>
            <a:r>
              <a:rPr lang="en-US" sz="1600" i="1">
                <a:latin typeface="Tahoma" pitchFamily="34" charset="0"/>
              </a:rPr>
              <a:t>rop</a:t>
            </a:r>
            <a:r>
              <a:rPr lang="en-US" sz="1600">
                <a:latin typeface="Tahoma" pitchFamily="34" charset="0"/>
              </a:rPr>
              <a:t> E2 : boolean</a:t>
            </a:r>
          </a:p>
        </p:txBody>
      </p:sp>
      <p:sp>
        <p:nvSpPr>
          <p:cNvPr id="539673" name="Rectangle 25"/>
          <p:cNvSpPr>
            <a:spLocks noChangeArrowheads="1"/>
          </p:cNvSpPr>
          <p:nvPr/>
        </p:nvSpPr>
        <p:spPr bwMode="auto">
          <a:xfrm>
            <a:off x="4422775" y="4445000"/>
            <a:ext cx="2241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ahoma" pitchFamily="34" charset="0"/>
              </a:rPr>
              <a:t>rop </a:t>
            </a:r>
            <a:r>
              <a:rPr lang="en-US" sz="1600" i="1">
                <a:latin typeface="Tahoma" pitchFamily="34" charset="0"/>
                <a:sym typeface="Math B" pitchFamily="2" charset="2"/>
              </a:rPr>
              <a:t> </a:t>
            </a:r>
            <a:r>
              <a:rPr lang="en-US" sz="1600">
                <a:latin typeface="Tahoma" pitchFamily="34" charset="0"/>
              </a:rPr>
              <a:t>{ &lt;=,&lt;, &gt;, &gt;=} </a:t>
            </a:r>
          </a:p>
        </p:txBody>
      </p:sp>
      <p:sp>
        <p:nvSpPr>
          <p:cNvPr id="539674" name="Line 26"/>
          <p:cNvSpPr>
            <a:spLocks noChangeShapeType="1"/>
          </p:cNvSpPr>
          <p:nvPr/>
        </p:nvSpPr>
        <p:spPr bwMode="auto">
          <a:xfrm>
            <a:off x="628650" y="56419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5" name="Rectangle 27"/>
          <p:cNvSpPr>
            <a:spLocks noChangeArrowheads="1"/>
          </p:cNvSpPr>
          <p:nvPr/>
        </p:nvSpPr>
        <p:spPr bwMode="auto">
          <a:xfrm>
            <a:off x="838200" y="5283200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T</a:t>
            </a:r>
          </a:p>
        </p:txBody>
      </p:sp>
      <p:sp>
        <p:nvSpPr>
          <p:cNvPr id="539676" name="Rectangle 28"/>
          <p:cNvSpPr>
            <a:spLocks noChangeArrowheads="1"/>
          </p:cNvSpPr>
          <p:nvPr/>
        </p:nvSpPr>
        <p:spPr bwMode="auto">
          <a:xfrm>
            <a:off x="2667000" y="5283200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T</a:t>
            </a:r>
          </a:p>
        </p:txBody>
      </p:sp>
      <p:sp>
        <p:nvSpPr>
          <p:cNvPr id="539677" name="Rectangle 29"/>
          <p:cNvSpPr>
            <a:spLocks noChangeArrowheads="1"/>
          </p:cNvSpPr>
          <p:nvPr/>
        </p:nvSpPr>
        <p:spPr bwMode="auto">
          <a:xfrm>
            <a:off x="1295400" y="5664200"/>
            <a:ext cx="232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</a:t>
            </a:r>
            <a:r>
              <a:rPr lang="en-US" sz="1600" i="1">
                <a:latin typeface="Tahoma" pitchFamily="34" charset="0"/>
              </a:rPr>
              <a:t>rop</a:t>
            </a:r>
            <a:r>
              <a:rPr lang="en-US" sz="1600">
                <a:latin typeface="Tahoma" pitchFamily="34" charset="0"/>
              </a:rPr>
              <a:t> E2 : boolean</a:t>
            </a:r>
          </a:p>
        </p:txBody>
      </p:sp>
      <p:sp>
        <p:nvSpPr>
          <p:cNvPr id="539678" name="Rectangle 30"/>
          <p:cNvSpPr>
            <a:spLocks noChangeArrowheads="1"/>
          </p:cNvSpPr>
          <p:nvPr/>
        </p:nvSpPr>
        <p:spPr bwMode="auto">
          <a:xfrm>
            <a:off x="4487863" y="5435600"/>
            <a:ext cx="1616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ahoma" pitchFamily="34" charset="0"/>
              </a:rPr>
              <a:t>rop </a:t>
            </a:r>
            <a:r>
              <a:rPr lang="en-US" sz="1600" i="1">
                <a:latin typeface="Tahoma" pitchFamily="34" charset="0"/>
                <a:sym typeface="Math B" pitchFamily="2" charset="2"/>
              </a:rPr>
              <a:t> </a:t>
            </a:r>
            <a:r>
              <a:rPr lang="en-US" sz="1600">
                <a:latin typeface="Tahoma" pitchFamily="34" charset="0"/>
              </a:rPr>
              <a:t>{ ==,!=} </a:t>
            </a:r>
          </a:p>
        </p:txBody>
      </p:sp>
    </p:spTree>
    <p:extLst>
      <p:ext uri="{BB962C8B-B14F-4D97-AF65-F5344CB8AC3E}">
        <p14:creationId xmlns:p14="http://schemas.microsoft.com/office/powerpoint/2010/main" val="19295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737F-F08E-420F-BD72-F12CF21C9931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Even More Typing Rules</a:t>
            </a:r>
          </a:p>
        </p:txBody>
      </p:sp>
      <p:sp>
        <p:nvSpPr>
          <p:cNvPr id="540676" name="Line 4"/>
          <p:cNvSpPr>
            <a:spLocks noChangeShapeType="1"/>
          </p:cNvSpPr>
          <p:nvPr/>
        </p:nvSpPr>
        <p:spPr bwMode="auto">
          <a:xfrm>
            <a:off x="628650" y="20351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647700" y="1676400"/>
            <a:ext cx="167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boolean</a:t>
            </a:r>
          </a:p>
        </p:txBody>
      </p:sp>
      <p:sp>
        <p:nvSpPr>
          <p:cNvPr id="540678" name="Rectangle 6"/>
          <p:cNvSpPr>
            <a:spLocks noChangeArrowheads="1"/>
          </p:cNvSpPr>
          <p:nvPr/>
        </p:nvSpPr>
        <p:spPr bwMode="auto">
          <a:xfrm>
            <a:off x="2476500" y="1676400"/>
            <a:ext cx="167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boolean</a:t>
            </a:r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1295400" y="2057400"/>
            <a:ext cx="2297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</a:t>
            </a:r>
            <a:r>
              <a:rPr lang="en-US" sz="1600" i="1">
                <a:latin typeface="Tahoma" pitchFamily="34" charset="0"/>
              </a:rPr>
              <a:t>lop</a:t>
            </a:r>
            <a:r>
              <a:rPr lang="en-US" sz="1600">
                <a:latin typeface="Tahoma" pitchFamily="34" charset="0"/>
              </a:rPr>
              <a:t> E2 : boolean</a:t>
            </a:r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4487863" y="1828800"/>
            <a:ext cx="157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ahoma" pitchFamily="34" charset="0"/>
              </a:rPr>
              <a:t>lop </a:t>
            </a:r>
            <a:r>
              <a:rPr lang="en-US" sz="1600" i="1">
                <a:latin typeface="Tahoma" pitchFamily="34" charset="0"/>
                <a:sym typeface="Math B" pitchFamily="2" charset="2"/>
              </a:rPr>
              <a:t></a:t>
            </a:r>
            <a:r>
              <a:rPr lang="en-US" sz="1600">
                <a:latin typeface="Tahoma" pitchFamily="34" charset="0"/>
              </a:rPr>
              <a:t> { &amp;&amp;,|| } </a:t>
            </a:r>
          </a:p>
        </p:txBody>
      </p:sp>
      <p:sp>
        <p:nvSpPr>
          <p:cNvPr id="540681" name="Line 9"/>
          <p:cNvSpPr>
            <a:spLocks noChangeShapeType="1"/>
          </p:cNvSpPr>
          <p:nvPr/>
        </p:nvSpPr>
        <p:spPr bwMode="auto">
          <a:xfrm>
            <a:off x="742950" y="3222625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2" name="Rectangle 10"/>
          <p:cNvSpPr>
            <a:spLocks noChangeArrowheads="1"/>
          </p:cNvSpPr>
          <p:nvPr/>
        </p:nvSpPr>
        <p:spPr bwMode="auto">
          <a:xfrm>
            <a:off x="1012825" y="2863850"/>
            <a:ext cx="119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976313" y="3244850"/>
            <a:ext cx="134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-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40685" name="Line 13"/>
          <p:cNvSpPr>
            <a:spLocks noChangeShapeType="1"/>
          </p:cNvSpPr>
          <p:nvPr/>
        </p:nvSpPr>
        <p:spPr bwMode="auto">
          <a:xfrm>
            <a:off x="3205163" y="32258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3236913" y="2867025"/>
            <a:ext cx="167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boolean</a:t>
            </a:r>
          </a:p>
        </p:txBody>
      </p:sp>
      <p:sp>
        <p:nvSpPr>
          <p:cNvPr id="540687" name="Rectangle 15"/>
          <p:cNvSpPr>
            <a:spLocks noChangeArrowheads="1"/>
          </p:cNvSpPr>
          <p:nvPr/>
        </p:nvSpPr>
        <p:spPr bwMode="auto">
          <a:xfrm>
            <a:off x="3203575" y="3248025"/>
            <a:ext cx="1806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!</a:t>
            </a:r>
            <a:r>
              <a:rPr lang="en-US" sz="1600">
                <a:latin typeface="Tahoma" pitchFamily="34" charset="0"/>
              </a:rPr>
              <a:t> E1 : boolean</a:t>
            </a:r>
          </a:p>
        </p:txBody>
      </p:sp>
      <p:sp>
        <p:nvSpPr>
          <p:cNvPr id="540688" name="Line 16"/>
          <p:cNvSpPr>
            <a:spLocks noChangeShapeType="1"/>
          </p:cNvSpPr>
          <p:nvPr/>
        </p:nvSpPr>
        <p:spPr bwMode="auto">
          <a:xfrm>
            <a:off x="793750" y="4397375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9" name="Rectangle 17"/>
          <p:cNvSpPr>
            <a:spLocks noChangeArrowheads="1"/>
          </p:cNvSpPr>
          <p:nvPr/>
        </p:nvSpPr>
        <p:spPr bwMode="auto">
          <a:xfrm>
            <a:off x="1041400" y="4038600"/>
            <a:ext cx="1243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T[]</a:t>
            </a:r>
          </a:p>
        </p:txBody>
      </p:sp>
      <p:sp>
        <p:nvSpPr>
          <p:cNvPr id="540690" name="Rectangle 18"/>
          <p:cNvSpPr>
            <a:spLocks noChangeArrowheads="1"/>
          </p:cNvSpPr>
          <p:nvPr/>
        </p:nvSpPr>
        <p:spPr bwMode="auto">
          <a:xfrm>
            <a:off x="754063" y="441960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E1.length : int</a:t>
            </a:r>
          </a:p>
        </p:txBody>
      </p:sp>
      <p:sp>
        <p:nvSpPr>
          <p:cNvPr id="540694" name="Line 22"/>
          <p:cNvSpPr>
            <a:spLocks noChangeShapeType="1"/>
          </p:cNvSpPr>
          <p:nvPr/>
        </p:nvSpPr>
        <p:spPr bwMode="auto">
          <a:xfrm>
            <a:off x="3200400" y="4397375"/>
            <a:ext cx="263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95" name="Rectangle 23"/>
          <p:cNvSpPr>
            <a:spLocks noChangeArrowheads="1"/>
          </p:cNvSpPr>
          <p:nvPr/>
        </p:nvSpPr>
        <p:spPr bwMode="auto">
          <a:xfrm>
            <a:off x="3219450" y="4038600"/>
            <a:ext cx="1243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T[]</a:t>
            </a:r>
          </a:p>
        </p:txBody>
      </p:sp>
      <p:sp>
        <p:nvSpPr>
          <p:cNvPr id="540696" name="Rectangle 24"/>
          <p:cNvSpPr>
            <a:spLocks noChangeArrowheads="1"/>
          </p:cNvSpPr>
          <p:nvPr/>
        </p:nvSpPr>
        <p:spPr bwMode="auto">
          <a:xfrm>
            <a:off x="4572000" y="4038600"/>
            <a:ext cx="119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int</a:t>
            </a:r>
          </a:p>
        </p:txBody>
      </p:sp>
      <p:sp>
        <p:nvSpPr>
          <p:cNvPr id="540697" name="Rectangle 25"/>
          <p:cNvSpPr>
            <a:spLocks noChangeArrowheads="1"/>
          </p:cNvSpPr>
          <p:nvPr/>
        </p:nvSpPr>
        <p:spPr bwMode="auto">
          <a:xfrm>
            <a:off x="3886200" y="4419600"/>
            <a:ext cx="1468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E1[E2] : T</a:t>
            </a:r>
          </a:p>
        </p:txBody>
      </p:sp>
      <p:sp>
        <p:nvSpPr>
          <p:cNvPr id="540698" name="Line 26"/>
          <p:cNvSpPr>
            <a:spLocks noChangeShapeType="1"/>
          </p:cNvSpPr>
          <p:nvPr/>
        </p:nvSpPr>
        <p:spPr bwMode="auto">
          <a:xfrm>
            <a:off x="6342063" y="4397375"/>
            <a:ext cx="193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99" name="Rectangle 27"/>
          <p:cNvSpPr>
            <a:spLocks noChangeArrowheads="1"/>
          </p:cNvSpPr>
          <p:nvPr/>
        </p:nvSpPr>
        <p:spPr bwMode="auto">
          <a:xfrm>
            <a:off x="6589713" y="4038600"/>
            <a:ext cx="1195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40700" name="Rectangle 28"/>
          <p:cNvSpPr>
            <a:spLocks noChangeArrowheads="1"/>
          </p:cNvSpPr>
          <p:nvPr/>
        </p:nvSpPr>
        <p:spPr bwMode="auto">
          <a:xfrm>
            <a:off x="6302375" y="4419600"/>
            <a:ext cx="195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new T[E1] : T[]</a:t>
            </a:r>
          </a:p>
        </p:txBody>
      </p:sp>
      <p:sp>
        <p:nvSpPr>
          <p:cNvPr id="540701" name="Line 29"/>
          <p:cNvSpPr>
            <a:spLocks noChangeShapeType="1"/>
          </p:cNvSpPr>
          <p:nvPr/>
        </p:nvSpPr>
        <p:spPr bwMode="auto">
          <a:xfrm>
            <a:off x="796925" y="5692775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02" name="Rectangle 30"/>
          <p:cNvSpPr>
            <a:spLocks noChangeArrowheads="1"/>
          </p:cNvSpPr>
          <p:nvPr/>
        </p:nvSpPr>
        <p:spPr bwMode="auto">
          <a:xfrm>
            <a:off x="1066800" y="5334000"/>
            <a:ext cx="114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T \in C</a:t>
            </a:r>
          </a:p>
        </p:txBody>
      </p:sp>
      <p:sp>
        <p:nvSpPr>
          <p:cNvPr id="540703" name="Rectangle 31"/>
          <p:cNvSpPr>
            <a:spLocks noChangeArrowheads="1"/>
          </p:cNvSpPr>
          <p:nvPr/>
        </p:nvSpPr>
        <p:spPr bwMode="auto">
          <a:xfrm>
            <a:off x="1030288" y="5715000"/>
            <a:ext cx="157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new T() : T</a:t>
            </a:r>
          </a:p>
        </p:txBody>
      </p:sp>
      <p:sp>
        <p:nvSpPr>
          <p:cNvPr id="540704" name="Line 32"/>
          <p:cNvSpPr>
            <a:spLocks noChangeShapeType="1"/>
          </p:cNvSpPr>
          <p:nvPr/>
        </p:nvSpPr>
        <p:spPr bwMode="auto">
          <a:xfrm>
            <a:off x="3276600" y="5692775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05" name="Rectangle 33"/>
          <p:cNvSpPr>
            <a:spLocks noChangeArrowheads="1"/>
          </p:cNvSpPr>
          <p:nvPr/>
        </p:nvSpPr>
        <p:spPr bwMode="auto">
          <a:xfrm>
            <a:off x="3546475" y="5334000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id : T </a:t>
            </a:r>
            <a:r>
              <a:rPr lang="en-US" sz="1600">
                <a:latin typeface="Tahoma" pitchFamily="34" charset="0"/>
                <a:sym typeface="Math B" pitchFamily="2" charset="2"/>
              </a:rPr>
              <a:t></a:t>
            </a:r>
            <a:r>
              <a:rPr lang="en-US" sz="1600">
                <a:latin typeface="Tahoma" pitchFamily="34" charset="0"/>
              </a:rPr>
              <a:t> A</a:t>
            </a:r>
          </a:p>
        </p:txBody>
      </p:sp>
      <p:sp>
        <p:nvSpPr>
          <p:cNvPr id="540706" name="Rectangle 34"/>
          <p:cNvSpPr>
            <a:spLocks noChangeArrowheads="1"/>
          </p:cNvSpPr>
          <p:nvPr/>
        </p:nvSpPr>
        <p:spPr bwMode="auto">
          <a:xfrm>
            <a:off x="3509963" y="5715000"/>
            <a:ext cx="1020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id : T</a:t>
            </a:r>
          </a:p>
        </p:txBody>
      </p:sp>
    </p:spTree>
    <p:extLst>
      <p:ext uri="{BB962C8B-B14F-4D97-AF65-F5344CB8AC3E}">
        <p14:creationId xmlns:p14="http://schemas.microsoft.com/office/powerpoint/2010/main" val="1026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374F-F50B-42B1-A20E-10577C69A876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approach --- Traverse AST bottom-up and assign types for AST nodes</a:t>
            </a:r>
          </a:p>
          <a:p>
            <a:pPr lvl="1"/>
            <a:r>
              <a:rPr lang="en-US"/>
              <a:t>Use typing rules to compute node types</a:t>
            </a:r>
          </a:p>
          <a:p>
            <a:r>
              <a:rPr lang="en-US"/>
              <a:t>More complicated alternative --- type-check during parsing</a:t>
            </a:r>
          </a:p>
          <a:p>
            <a:pPr lvl="1"/>
            <a:r>
              <a:rPr lang="en-US"/>
              <a:t>But naturally also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37092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69" y="304800"/>
            <a:ext cx="8046731" cy="685800"/>
          </a:xfrm>
        </p:spPr>
        <p:txBody>
          <a:bodyPr/>
          <a:lstStyle/>
          <a:p>
            <a:r>
              <a:rPr lang="en-US" sz="2400" dirty="0" smtClean="0"/>
              <a:t>Constructing Parse Table: LR(0) Automaton Example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E$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Math C"/>
              </a:rPr>
              <a:t>T  </a:t>
            </a:r>
            <a:r>
              <a:rPr lang="en-US" dirty="0" smtClean="0">
                <a:sym typeface="Math C"/>
              </a:rPr>
              <a:t>(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E)</a:t>
            </a:r>
            <a:endParaRPr lang="en-US" dirty="0" smtClean="0"/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E  E + T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(E) 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Z  E$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E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$</a:t>
            </a:r>
          </a:p>
          <a:p>
            <a:pPr algn="ctr"/>
            <a:r>
              <a:rPr lang="en-US" dirty="0" smtClean="0">
                <a:sym typeface="Math C"/>
              </a:rPr>
              <a:t>E  E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+ T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E  E+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(E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)</a:t>
            </a:r>
          </a:p>
          <a:p>
            <a:pPr algn="ctr"/>
            <a:r>
              <a:rPr lang="en-US" dirty="0">
                <a:sym typeface="Math C"/>
              </a:rPr>
              <a:t>E  </a:t>
            </a:r>
            <a:r>
              <a:rPr lang="en-US" dirty="0" smtClean="0">
                <a:sym typeface="Math C"/>
              </a:rPr>
              <a:t>E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+T</a:t>
            </a:r>
            <a:endParaRPr lang="en-US" dirty="0"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E  T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1127738" y="415464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5200" y="422941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3531524" y="304722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7803888" y="1706331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9</a:t>
            </a:r>
            <a:endParaRPr lang="en-US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576316" y="1648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748117" y="37913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404486" y="55704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78548" y="377836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059131" y="17063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92DE-76F7-47AB-9FA7-74B461CD8A2D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6858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2357438" y="6096000"/>
            <a:ext cx="206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Tahoma" pitchFamily="34" charset="0"/>
              </a:rPr>
              <a:t>45 &gt; 32 &amp;&amp; !false </a:t>
            </a:r>
          </a:p>
        </p:txBody>
      </p:sp>
      <p:cxnSp>
        <p:nvCxnSpPr>
          <p:cNvPr id="542770" name="AutoShape 50"/>
          <p:cNvCxnSpPr>
            <a:cxnSpLocks noChangeShapeType="1"/>
            <a:stCxn id="542777" idx="6"/>
            <a:endCxn id="542804" idx="0"/>
          </p:cNvCxnSpPr>
          <p:nvPr/>
        </p:nvCxnSpPr>
        <p:spPr bwMode="auto">
          <a:xfrm flipH="1">
            <a:off x="1270000" y="3606800"/>
            <a:ext cx="539750" cy="1084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1" name="AutoShape 51"/>
          <p:cNvCxnSpPr>
            <a:cxnSpLocks noChangeShapeType="1"/>
            <a:stCxn id="542778" idx="5"/>
          </p:cNvCxnSpPr>
          <p:nvPr/>
        </p:nvCxnSpPr>
        <p:spPr bwMode="auto">
          <a:xfrm>
            <a:off x="2189163" y="3635375"/>
            <a:ext cx="82550" cy="1057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2" name="AutoShape 52"/>
          <p:cNvCxnSpPr>
            <a:cxnSpLocks noChangeShapeType="1"/>
            <a:stCxn id="542785" idx="4"/>
            <a:endCxn id="542775" idx="0"/>
          </p:cNvCxnSpPr>
          <p:nvPr/>
        </p:nvCxnSpPr>
        <p:spPr bwMode="auto">
          <a:xfrm flipH="1">
            <a:off x="2012950" y="2405063"/>
            <a:ext cx="520700" cy="703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3" name="AutoShape 53"/>
          <p:cNvCxnSpPr>
            <a:cxnSpLocks noChangeShapeType="1"/>
            <a:stCxn id="542786" idx="4"/>
            <a:endCxn id="542780" idx="0"/>
          </p:cNvCxnSpPr>
          <p:nvPr/>
        </p:nvCxnSpPr>
        <p:spPr bwMode="auto">
          <a:xfrm>
            <a:off x="2924175" y="2406650"/>
            <a:ext cx="1133475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74" name="AutoShape 54"/>
          <p:cNvSpPr>
            <a:spLocks noChangeArrowheads="1"/>
          </p:cNvSpPr>
          <p:nvPr/>
        </p:nvSpPr>
        <p:spPr bwMode="auto">
          <a:xfrm>
            <a:off x="1524000" y="3154363"/>
            <a:ext cx="10033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5" name="Text Box 55"/>
          <p:cNvSpPr txBox="1">
            <a:spLocks noChangeArrowheads="1"/>
          </p:cNvSpPr>
          <p:nvPr/>
        </p:nvSpPr>
        <p:spPr bwMode="auto">
          <a:xfrm>
            <a:off x="1581150" y="3108325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BinopExpr</a:t>
            </a:r>
          </a:p>
        </p:txBody>
      </p:sp>
      <p:sp>
        <p:nvSpPr>
          <p:cNvPr id="542776" name="Line 56"/>
          <p:cNvSpPr>
            <a:spLocks noChangeShapeType="1"/>
          </p:cNvSpPr>
          <p:nvPr/>
        </p:nvSpPr>
        <p:spPr bwMode="auto">
          <a:xfrm flipV="1">
            <a:off x="1524000" y="3343275"/>
            <a:ext cx="10112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7" name="Oval 57"/>
          <p:cNvSpPr>
            <a:spLocks noChangeArrowheads="1"/>
          </p:cNvSpPr>
          <p:nvPr/>
        </p:nvSpPr>
        <p:spPr bwMode="auto">
          <a:xfrm>
            <a:off x="1733550" y="35687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8" name="Oval 58"/>
          <p:cNvSpPr>
            <a:spLocks noChangeArrowheads="1"/>
          </p:cNvSpPr>
          <p:nvPr/>
        </p:nvSpPr>
        <p:spPr bwMode="auto">
          <a:xfrm>
            <a:off x="2124075" y="35702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9" name="AutoShape 59"/>
          <p:cNvSpPr>
            <a:spLocks noChangeArrowheads="1"/>
          </p:cNvSpPr>
          <p:nvPr/>
        </p:nvSpPr>
        <p:spPr bwMode="auto">
          <a:xfrm>
            <a:off x="3581400" y="3168650"/>
            <a:ext cx="1219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0" name="Text Box 60"/>
          <p:cNvSpPr txBox="1">
            <a:spLocks noChangeArrowheads="1"/>
          </p:cNvSpPr>
          <p:nvPr/>
        </p:nvSpPr>
        <p:spPr bwMode="auto">
          <a:xfrm>
            <a:off x="3638550" y="312261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UnopExpr</a:t>
            </a:r>
          </a:p>
        </p:txBody>
      </p:sp>
      <p:sp>
        <p:nvSpPr>
          <p:cNvPr id="542781" name="Line 61"/>
          <p:cNvSpPr>
            <a:spLocks noChangeShapeType="1"/>
          </p:cNvSpPr>
          <p:nvPr/>
        </p:nvSpPr>
        <p:spPr bwMode="auto">
          <a:xfrm>
            <a:off x="3581400" y="33591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2" name="AutoShape 62"/>
          <p:cNvSpPr>
            <a:spLocks noChangeArrowheads="1"/>
          </p:cNvSpPr>
          <p:nvPr/>
        </p:nvSpPr>
        <p:spPr bwMode="auto">
          <a:xfrm>
            <a:off x="2286000" y="1914525"/>
            <a:ext cx="1455738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3" name="Text Box 63"/>
          <p:cNvSpPr txBox="1">
            <a:spLocks noChangeArrowheads="1"/>
          </p:cNvSpPr>
          <p:nvPr/>
        </p:nvSpPr>
        <p:spPr bwMode="auto">
          <a:xfrm>
            <a:off x="2343150" y="1868488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BinopExpr</a:t>
            </a:r>
          </a:p>
        </p:txBody>
      </p:sp>
      <p:sp>
        <p:nvSpPr>
          <p:cNvPr id="542784" name="Line 64"/>
          <p:cNvSpPr>
            <a:spLocks noChangeShapeType="1"/>
          </p:cNvSpPr>
          <p:nvPr/>
        </p:nvSpPr>
        <p:spPr bwMode="auto">
          <a:xfrm flipV="1">
            <a:off x="2286000" y="2101850"/>
            <a:ext cx="14557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5" name="Oval 65"/>
          <p:cNvSpPr>
            <a:spLocks noChangeArrowheads="1"/>
          </p:cNvSpPr>
          <p:nvPr/>
        </p:nvSpPr>
        <p:spPr bwMode="auto">
          <a:xfrm>
            <a:off x="2495550" y="23288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6" name="Oval 66"/>
          <p:cNvSpPr>
            <a:spLocks noChangeArrowheads="1"/>
          </p:cNvSpPr>
          <p:nvPr/>
        </p:nvSpPr>
        <p:spPr bwMode="auto">
          <a:xfrm>
            <a:off x="2886075" y="23304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2787" name="AutoShape 67"/>
          <p:cNvCxnSpPr>
            <a:cxnSpLocks noChangeShapeType="1"/>
            <a:stCxn id="542788" idx="3"/>
            <a:endCxn id="542782" idx="0"/>
          </p:cNvCxnSpPr>
          <p:nvPr/>
        </p:nvCxnSpPr>
        <p:spPr bwMode="auto">
          <a:xfrm flipH="1">
            <a:off x="3014663" y="1539875"/>
            <a:ext cx="3175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88" name="Rectangle 68"/>
          <p:cNvSpPr>
            <a:spLocks noChangeArrowheads="1"/>
          </p:cNvSpPr>
          <p:nvPr/>
        </p:nvSpPr>
        <p:spPr bwMode="auto">
          <a:xfrm rot="5400000">
            <a:off x="2849563" y="1173162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sz="2000" b="1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cxnSp>
        <p:nvCxnSpPr>
          <p:cNvPr id="542789" name="AutoShape 69"/>
          <p:cNvCxnSpPr>
            <a:cxnSpLocks noChangeShapeType="1"/>
            <a:stCxn id="542782" idx="1"/>
            <a:endCxn id="542775" idx="0"/>
          </p:cNvCxnSpPr>
          <p:nvPr/>
        </p:nvCxnSpPr>
        <p:spPr bwMode="auto">
          <a:xfrm rot="10800000" flipV="1">
            <a:off x="2012950" y="2143125"/>
            <a:ext cx="273050" cy="965200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0" name="AutoShape 70"/>
          <p:cNvCxnSpPr>
            <a:cxnSpLocks noChangeShapeType="1"/>
            <a:stCxn id="542774" idx="1"/>
            <a:endCxn id="542804" idx="0"/>
          </p:cNvCxnSpPr>
          <p:nvPr/>
        </p:nvCxnSpPr>
        <p:spPr bwMode="auto">
          <a:xfrm rot="10800000" flipV="1">
            <a:off x="1270000" y="3382963"/>
            <a:ext cx="254000" cy="1308100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1" name="AutoShape 71"/>
          <p:cNvCxnSpPr>
            <a:cxnSpLocks noChangeShapeType="1"/>
            <a:stCxn id="542803" idx="1"/>
            <a:endCxn id="542774" idx="1"/>
          </p:cNvCxnSpPr>
          <p:nvPr/>
        </p:nvCxnSpPr>
        <p:spPr bwMode="auto">
          <a:xfrm rot="10800000" flipH="1">
            <a:off x="838200" y="3382963"/>
            <a:ext cx="685800" cy="1582737"/>
          </a:xfrm>
          <a:prstGeom prst="curvedConnector3">
            <a:avLst>
              <a:gd name="adj1" fmla="val -33333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2" name="AutoShape 72"/>
          <p:cNvCxnSpPr>
            <a:cxnSpLocks noChangeShapeType="1"/>
            <a:stCxn id="542774" idx="1"/>
            <a:endCxn id="542782" idx="1"/>
          </p:cNvCxnSpPr>
          <p:nvPr/>
        </p:nvCxnSpPr>
        <p:spPr bwMode="auto">
          <a:xfrm rot="10800000" flipH="1">
            <a:off x="1524000" y="2143125"/>
            <a:ext cx="762000" cy="1239838"/>
          </a:xfrm>
          <a:prstGeom prst="curvedConnector3">
            <a:avLst>
              <a:gd name="adj1" fmla="val -30000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3" name="AutoShape 73"/>
          <p:cNvCxnSpPr>
            <a:cxnSpLocks noChangeShapeType="1"/>
            <a:stCxn id="542778" idx="4"/>
          </p:cNvCxnSpPr>
          <p:nvPr/>
        </p:nvCxnSpPr>
        <p:spPr bwMode="auto">
          <a:xfrm rot="16200000" flipH="1">
            <a:off x="1693863" y="4114800"/>
            <a:ext cx="1046162" cy="109538"/>
          </a:xfrm>
          <a:prstGeom prst="curvedConnector3">
            <a:avLst>
              <a:gd name="adj1" fmla="val 49926"/>
            </a:avLst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4" name="AutoShape 74"/>
          <p:cNvCxnSpPr>
            <a:cxnSpLocks noChangeShapeType="1"/>
            <a:endCxn id="542774" idx="3"/>
          </p:cNvCxnSpPr>
          <p:nvPr/>
        </p:nvCxnSpPr>
        <p:spPr bwMode="auto">
          <a:xfrm flipH="1" flipV="1">
            <a:off x="2527300" y="3382963"/>
            <a:ext cx="74613" cy="1584325"/>
          </a:xfrm>
          <a:prstGeom prst="curvedConnector3">
            <a:avLst>
              <a:gd name="adj1" fmla="val -306384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5" name="AutoShape 75"/>
          <p:cNvCxnSpPr>
            <a:cxnSpLocks noChangeShapeType="1"/>
            <a:stCxn id="542782" idx="3"/>
            <a:endCxn id="542779" idx="0"/>
          </p:cNvCxnSpPr>
          <p:nvPr/>
        </p:nvCxnSpPr>
        <p:spPr bwMode="auto">
          <a:xfrm>
            <a:off x="3741738" y="2143125"/>
            <a:ext cx="449262" cy="1025525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6" name="AutoShape 76"/>
          <p:cNvCxnSpPr>
            <a:cxnSpLocks noChangeShapeType="1"/>
            <a:stCxn id="542779" idx="0"/>
            <a:endCxn id="542782" idx="0"/>
          </p:cNvCxnSpPr>
          <p:nvPr/>
        </p:nvCxnSpPr>
        <p:spPr bwMode="auto">
          <a:xfrm rot="5400000" flipH="1">
            <a:off x="2975769" y="1953419"/>
            <a:ext cx="1254125" cy="1176337"/>
          </a:xfrm>
          <a:prstGeom prst="curvedConnector3">
            <a:avLst>
              <a:gd name="adj1" fmla="val 118227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7" name="AutoShape 77"/>
          <p:cNvCxnSpPr>
            <a:cxnSpLocks noChangeShapeType="1"/>
          </p:cNvCxnSpPr>
          <p:nvPr/>
        </p:nvCxnSpPr>
        <p:spPr bwMode="auto">
          <a:xfrm flipV="1">
            <a:off x="3436938" y="1187450"/>
            <a:ext cx="1587" cy="43180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8" name="AutoShape 78"/>
          <p:cNvCxnSpPr>
            <a:cxnSpLocks noChangeShapeType="1"/>
          </p:cNvCxnSpPr>
          <p:nvPr/>
        </p:nvCxnSpPr>
        <p:spPr bwMode="auto">
          <a:xfrm>
            <a:off x="2522538" y="1225550"/>
            <a:ext cx="0" cy="45720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99" name="Text Box 79"/>
          <p:cNvSpPr txBox="1">
            <a:spLocks noChangeArrowheads="1"/>
          </p:cNvSpPr>
          <p:nvPr/>
        </p:nvSpPr>
        <p:spPr bwMode="auto">
          <a:xfrm>
            <a:off x="2217738" y="2101850"/>
            <a:ext cx="758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op=AND</a:t>
            </a:r>
          </a:p>
        </p:txBody>
      </p:sp>
      <p:sp>
        <p:nvSpPr>
          <p:cNvPr id="542800" name="Text Box 80"/>
          <p:cNvSpPr txBox="1">
            <a:spLocks noChangeArrowheads="1"/>
          </p:cNvSpPr>
          <p:nvPr/>
        </p:nvSpPr>
        <p:spPr bwMode="auto">
          <a:xfrm>
            <a:off x="3589338" y="3346450"/>
            <a:ext cx="750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op=NEG</a:t>
            </a:r>
          </a:p>
        </p:txBody>
      </p:sp>
      <p:sp>
        <p:nvSpPr>
          <p:cNvPr id="542801" name="Text Box 81"/>
          <p:cNvSpPr txBox="1">
            <a:spLocks noChangeArrowheads="1"/>
          </p:cNvSpPr>
          <p:nvPr/>
        </p:nvSpPr>
        <p:spPr bwMode="auto">
          <a:xfrm>
            <a:off x="1550988" y="3340100"/>
            <a:ext cx="652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op=GT</a:t>
            </a:r>
          </a:p>
        </p:txBody>
      </p:sp>
      <p:grpSp>
        <p:nvGrpSpPr>
          <p:cNvPr id="542802" name="Group 82"/>
          <p:cNvGrpSpPr>
            <a:grpSpLocks/>
          </p:cNvGrpSpPr>
          <p:nvPr/>
        </p:nvGrpSpPr>
        <p:grpSpPr bwMode="auto">
          <a:xfrm>
            <a:off x="838200" y="4691063"/>
            <a:ext cx="815975" cy="517525"/>
            <a:chOff x="331" y="3178"/>
            <a:chExt cx="616" cy="326"/>
          </a:xfrm>
        </p:grpSpPr>
        <p:sp>
          <p:nvSpPr>
            <p:cNvPr id="542803" name="AutoShape 83"/>
            <p:cNvSpPr>
              <a:spLocks noChangeArrowheads="1"/>
            </p:cNvSpPr>
            <p:nvPr/>
          </p:nvSpPr>
          <p:spPr bwMode="auto">
            <a:xfrm>
              <a:off x="331" y="320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4" name="Text Box 84"/>
            <p:cNvSpPr txBox="1">
              <a:spLocks noChangeArrowheads="1"/>
            </p:cNvSpPr>
            <p:nvPr/>
          </p:nvSpPr>
          <p:spPr bwMode="auto">
            <a:xfrm>
              <a:off x="367" y="3178"/>
              <a:ext cx="5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intLiteral</a:t>
              </a:r>
            </a:p>
          </p:txBody>
        </p:sp>
        <p:sp>
          <p:nvSpPr>
            <p:cNvPr id="542805" name="Line 85"/>
            <p:cNvSpPr>
              <a:spLocks noChangeShapeType="1"/>
            </p:cNvSpPr>
            <p:nvPr/>
          </p:nvSpPr>
          <p:spPr bwMode="auto">
            <a:xfrm>
              <a:off x="331" y="332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06" name="Text Box 86"/>
            <p:cNvSpPr txBox="1">
              <a:spLocks noChangeArrowheads="1"/>
            </p:cNvSpPr>
            <p:nvPr/>
          </p:nvSpPr>
          <p:spPr bwMode="auto">
            <a:xfrm>
              <a:off x="336" y="3331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val=45</a:t>
              </a:r>
            </a:p>
          </p:txBody>
        </p:sp>
      </p:grpSp>
      <p:cxnSp>
        <p:nvCxnSpPr>
          <p:cNvPr id="542807" name="AutoShape 87"/>
          <p:cNvCxnSpPr>
            <a:cxnSpLocks noChangeShapeType="1"/>
            <a:stCxn id="542779" idx="2"/>
            <a:endCxn id="542816" idx="0"/>
          </p:cNvCxnSpPr>
          <p:nvPr/>
        </p:nvCxnSpPr>
        <p:spPr bwMode="auto">
          <a:xfrm>
            <a:off x="4191000" y="3625850"/>
            <a:ext cx="565150" cy="1112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08" name="AutoShape 88"/>
          <p:cNvCxnSpPr>
            <a:cxnSpLocks noChangeShapeType="1"/>
            <a:stCxn id="542779" idx="1"/>
            <a:endCxn id="542816" idx="1"/>
          </p:cNvCxnSpPr>
          <p:nvPr/>
        </p:nvCxnSpPr>
        <p:spPr bwMode="auto">
          <a:xfrm rot="10800000" flipH="1" flipV="1">
            <a:off x="3581400" y="3397250"/>
            <a:ext cx="673100" cy="1570038"/>
          </a:xfrm>
          <a:prstGeom prst="curvedConnector3">
            <a:avLst>
              <a:gd name="adj1" fmla="val -33963"/>
            </a:avLst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09" name="AutoShape 89"/>
          <p:cNvCxnSpPr>
            <a:cxnSpLocks noChangeShapeType="1"/>
            <a:stCxn id="542816" idx="3"/>
            <a:endCxn id="542779" idx="3"/>
          </p:cNvCxnSpPr>
          <p:nvPr/>
        </p:nvCxnSpPr>
        <p:spPr bwMode="auto">
          <a:xfrm flipH="1" flipV="1">
            <a:off x="4800600" y="3397250"/>
            <a:ext cx="457200" cy="1570038"/>
          </a:xfrm>
          <a:prstGeom prst="curvedConnector3">
            <a:avLst>
              <a:gd name="adj1" fmla="val -50000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2810" name="Group 90"/>
          <p:cNvGrpSpPr>
            <a:grpSpLocks/>
          </p:cNvGrpSpPr>
          <p:nvPr/>
        </p:nvGrpSpPr>
        <p:grpSpPr bwMode="auto">
          <a:xfrm>
            <a:off x="1828800" y="4692650"/>
            <a:ext cx="815975" cy="517525"/>
            <a:chOff x="331" y="3178"/>
            <a:chExt cx="616" cy="326"/>
          </a:xfrm>
        </p:grpSpPr>
        <p:sp>
          <p:nvSpPr>
            <p:cNvPr id="542811" name="AutoShape 91"/>
            <p:cNvSpPr>
              <a:spLocks noChangeArrowheads="1"/>
            </p:cNvSpPr>
            <p:nvPr/>
          </p:nvSpPr>
          <p:spPr bwMode="auto">
            <a:xfrm>
              <a:off x="331" y="320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2" name="Text Box 92"/>
            <p:cNvSpPr txBox="1">
              <a:spLocks noChangeArrowheads="1"/>
            </p:cNvSpPr>
            <p:nvPr/>
          </p:nvSpPr>
          <p:spPr bwMode="auto">
            <a:xfrm>
              <a:off x="367" y="3178"/>
              <a:ext cx="5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intLiteral</a:t>
              </a:r>
            </a:p>
          </p:txBody>
        </p:sp>
        <p:sp>
          <p:nvSpPr>
            <p:cNvPr id="542813" name="Line 93"/>
            <p:cNvSpPr>
              <a:spLocks noChangeShapeType="1"/>
            </p:cNvSpPr>
            <p:nvPr/>
          </p:nvSpPr>
          <p:spPr bwMode="auto">
            <a:xfrm>
              <a:off x="331" y="332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14" name="Text Box 94"/>
            <p:cNvSpPr txBox="1">
              <a:spLocks noChangeArrowheads="1"/>
            </p:cNvSpPr>
            <p:nvPr/>
          </p:nvSpPr>
          <p:spPr bwMode="auto">
            <a:xfrm>
              <a:off x="336" y="3331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val=32</a:t>
              </a:r>
            </a:p>
          </p:txBody>
        </p:sp>
      </p:grpSp>
      <p:grpSp>
        <p:nvGrpSpPr>
          <p:cNvPr id="542815" name="Group 95"/>
          <p:cNvGrpSpPr>
            <a:grpSpLocks/>
          </p:cNvGrpSpPr>
          <p:nvPr/>
        </p:nvGrpSpPr>
        <p:grpSpPr bwMode="auto">
          <a:xfrm>
            <a:off x="4254500" y="4692650"/>
            <a:ext cx="1003300" cy="517525"/>
            <a:chOff x="331" y="3178"/>
            <a:chExt cx="576" cy="326"/>
          </a:xfrm>
        </p:grpSpPr>
        <p:sp>
          <p:nvSpPr>
            <p:cNvPr id="542816" name="AutoShape 96"/>
            <p:cNvSpPr>
              <a:spLocks noChangeArrowheads="1"/>
            </p:cNvSpPr>
            <p:nvPr/>
          </p:nvSpPr>
          <p:spPr bwMode="auto">
            <a:xfrm>
              <a:off x="331" y="320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7" name="Text Box 97"/>
            <p:cNvSpPr txBox="1">
              <a:spLocks noChangeArrowheads="1"/>
            </p:cNvSpPr>
            <p:nvPr/>
          </p:nvSpPr>
          <p:spPr bwMode="auto">
            <a:xfrm>
              <a:off x="367" y="3178"/>
              <a:ext cx="5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boolLiteral</a:t>
              </a:r>
            </a:p>
          </p:txBody>
        </p:sp>
        <p:sp>
          <p:nvSpPr>
            <p:cNvPr id="542818" name="Line 98"/>
            <p:cNvSpPr>
              <a:spLocks noChangeShapeType="1"/>
            </p:cNvSpPr>
            <p:nvPr/>
          </p:nvSpPr>
          <p:spPr bwMode="auto">
            <a:xfrm>
              <a:off x="331" y="332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19" name="Text Box 99"/>
            <p:cNvSpPr txBox="1">
              <a:spLocks noChangeArrowheads="1"/>
            </p:cNvSpPr>
            <p:nvPr/>
          </p:nvSpPr>
          <p:spPr bwMode="auto">
            <a:xfrm>
              <a:off x="336" y="3331"/>
              <a:ext cx="45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val=false</a:t>
              </a:r>
            </a:p>
          </p:txBody>
        </p:sp>
      </p:grpSp>
      <p:sp>
        <p:nvSpPr>
          <p:cNvPr id="542820" name="Text Box 100"/>
          <p:cNvSpPr txBox="1">
            <a:spLocks noChangeArrowheads="1"/>
          </p:cNvSpPr>
          <p:nvPr/>
        </p:nvSpPr>
        <p:spPr bwMode="auto">
          <a:xfrm>
            <a:off x="914400" y="5226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int</a:t>
            </a:r>
          </a:p>
        </p:txBody>
      </p:sp>
      <p:sp>
        <p:nvSpPr>
          <p:cNvPr id="542821" name="Text Box 101"/>
          <p:cNvSpPr txBox="1">
            <a:spLocks noChangeArrowheads="1"/>
          </p:cNvSpPr>
          <p:nvPr/>
        </p:nvSpPr>
        <p:spPr bwMode="auto">
          <a:xfrm>
            <a:off x="1905000" y="5226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int</a:t>
            </a:r>
          </a:p>
        </p:txBody>
      </p:sp>
      <p:sp>
        <p:nvSpPr>
          <p:cNvPr id="542822" name="Text Box 102"/>
          <p:cNvSpPr txBox="1">
            <a:spLocks noChangeArrowheads="1"/>
          </p:cNvSpPr>
          <p:nvPr/>
        </p:nvSpPr>
        <p:spPr bwMode="auto">
          <a:xfrm>
            <a:off x="228600" y="30924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sp>
        <p:nvSpPr>
          <p:cNvPr id="542823" name="Text Box 103"/>
          <p:cNvSpPr txBox="1">
            <a:spLocks noChangeArrowheads="1"/>
          </p:cNvSpPr>
          <p:nvPr/>
        </p:nvSpPr>
        <p:spPr bwMode="auto">
          <a:xfrm>
            <a:off x="4537075" y="53022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sp>
        <p:nvSpPr>
          <p:cNvPr id="542824" name="Text Box 104"/>
          <p:cNvSpPr txBox="1">
            <a:spLocks noChangeArrowheads="1"/>
          </p:cNvSpPr>
          <p:nvPr/>
        </p:nvSpPr>
        <p:spPr bwMode="auto">
          <a:xfrm>
            <a:off x="4876800" y="304800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sp>
        <p:nvSpPr>
          <p:cNvPr id="542825" name="Text Box 105"/>
          <p:cNvSpPr txBox="1">
            <a:spLocks noChangeArrowheads="1"/>
          </p:cNvSpPr>
          <p:nvPr/>
        </p:nvSpPr>
        <p:spPr bwMode="auto">
          <a:xfrm>
            <a:off x="4038600" y="18732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grpSp>
        <p:nvGrpSpPr>
          <p:cNvPr id="542842" name="Group 122"/>
          <p:cNvGrpSpPr>
            <a:grpSpLocks/>
          </p:cNvGrpSpPr>
          <p:nvPr/>
        </p:nvGrpSpPr>
        <p:grpSpPr bwMode="auto">
          <a:xfrm>
            <a:off x="6477000" y="5257800"/>
            <a:ext cx="2133600" cy="336550"/>
            <a:chOff x="4080" y="2832"/>
            <a:chExt cx="1344" cy="212"/>
          </a:xfrm>
        </p:grpSpPr>
        <p:sp>
          <p:nvSpPr>
            <p:cNvPr id="542826" name="Line 106"/>
            <p:cNvSpPr>
              <a:spLocks noChangeShapeType="1"/>
            </p:cNvSpPr>
            <p:nvPr/>
          </p:nvSpPr>
          <p:spPr bwMode="auto">
            <a:xfrm>
              <a:off x="4080" y="284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7" name="Rectangle 107"/>
            <p:cNvSpPr>
              <a:spLocks noChangeArrowheads="1"/>
            </p:cNvSpPr>
            <p:nvPr/>
          </p:nvSpPr>
          <p:spPr bwMode="auto">
            <a:xfrm>
              <a:off x="4128" y="2832"/>
              <a:ext cx="12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ahoma" pitchFamily="34" charset="0"/>
                </a:rPr>
                <a:t>A :- false : boolean </a:t>
              </a:r>
            </a:p>
          </p:txBody>
        </p:sp>
      </p:grpSp>
      <p:grpSp>
        <p:nvGrpSpPr>
          <p:cNvPr id="542843" name="Group 123"/>
          <p:cNvGrpSpPr>
            <a:grpSpLocks/>
          </p:cNvGrpSpPr>
          <p:nvPr/>
        </p:nvGrpSpPr>
        <p:grpSpPr bwMode="auto">
          <a:xfrm>
            <a:off x="6477000" y="5835650"/>
            <a:ext cx="2133600" cy="336550"/>
            <a:chOff x="4080" y="3196"/>
            <a:chExt cx="1344" cy="212"/>
          </a:xfrm>
        </p:grpSpPr>
        <p:sp>
          <p:nvSpPr>
            <p:cNvPr id="542828" name="Line 108"/>
            <p:cNvSpPr>
              <a:spLocks noChangeShapeType="1"/>
            </p:cNvSpPr>
            <p:nvPr/>
          </p:nvSpPr>
          <p:spPr bwMode="auto">
            <a:xfrm>
              <a:off x="4080" y="321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9" name="Rectangle 109"/>
            <p:cNvSpPr>
              <a:spLocks noChangeArrowheads="1"/>
            </p:cNvSpPr>
            <p:nvPr/>
          </p:nvSpPr>
          <p:spPr bwMode="auto">
            <a:xfrm>
              <a:off x="4128" y="319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ahoma" pitchFamily="34" charset="0"/>
                </a:rPr>
                <a:t>A :- </a:t>
              </a:r>
              <a:r>
                <a:rPr lang="en-US" sz="1600" i="1">
                  <a:latin typeface="Tahoma" pitchFamily="34" charset="0"/>
                </a:rPr>
                <a:t>int-literal</a:t>
              </a:r>
              <a:r>
                <a:rPr lang="en-US" sz="1600">
                  <a:latin typeface="Tahoma" pitchFamily="34" charset="0"/>
                </a:rPr>
                <a:t> : int</a:t>
              </a:r>
            </a:p>
          </p:txBody>
        </p:sp>
      </p:grpSp>
      <p:grpSp>
        <p:nvGrpSpPr>
          <p:cNvPr id="542841" name="Group 121"/>
          <p:cNvGrpSpPr>
            <a:grpSpLocks/>
          </p:cNvGrpSpPr>
          <p:nvPr/>
        </p:nvGrpSpPr>
        <p:grpSpPr bwMode="auto">
          <a:xfrm>
            <a:off x="6248400" y="3733800"/>
            <a:ext cx="2628900" cy="1066800"/>
            <a:chOff x="3936" y="1872"/>
            <a:chExt cx="1656" cy="672"/>
          </a:xfrm>
        </p:grpSpPr>
        <p:sp>
          <p:nvSpPr>
            <p:cNvPr id="542830" name="Line 110"/>
            <p:cNvSpPr>
              <a:spLocks noChangeShapeType="1"/>
            </p:cNvSpPr>
            <p:nvPr/>
          </p:nvSpPr>
          <p:spPr bwMode="auto">
            <a:xfrm>
              <a:off x="3936" y="2081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1" name="Rectangle 111"/>
            <p:cNvSpPr>
              <a:spLocks noChangeArrowheads="1"/>
            </p:cNvSpPr>
            <p:nvPr/>
          </p:nvSpPr>
          <p:spPr bwMode="auto">
            <a:xfrm>
              <a:off x="4059" y="1872"/>
              <a:ext cx="6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ahoma" pitchFamily="34" charset="0"/>
                </a:rPr>
                <a:t>A :- E1 : int</a:t>
              </a:r>
            </a:p>
          </p:txBody>
        </p:sp>
        <p:sp>
          <p:nvSpPr>
            <p:cNvPr id="542832" name="Rectangle 112"/>
            <p:cNvSpPr>
              <a:spLocks noChangeArrowheads="1"/>
            </p:cNvSpPr>
            <p:nvPr/>
          </p:nvSpPr>
          <p:spPr bwMode="auto">
            <a:xfrm>
              <a:off x="4813" y="1872"/>
              <a:ext cx="6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ahoma" pitchFamily="34" charset="0"/>
                </a:rPr>
                <a:t>A :- E2 : int</a:t>
              </a:r>
            </a:p>
          </p:txBody>
        </p:sp>
        <p:sp>
          <p:nvSpPr>
            <p:cNvPr id="542833" name="Rectangle 113"/>
            <p:cNvSpPr>
              <a:spLocks noChangeArrowheads="1"/>
            </p:cNvSpPr>
            <p:nvPr/>
          </p:nvSpPr>
          <p:spPr bwMode="auto">
            <a:xfrm>
              <a:off x="4095" y="2112"/>
              <a:ext cx="1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ahoma" pitchFamily="34" charset="0"/>
                </a:rPr>
                <a:t>A :- E1 </a:t>
              </a:r>
              <a:r>
                <a:rPr lang="en-US" sz="1400" i="1">
                  <a:latin typeface="Tahoma" pitchFamily="34" charset="0"/>
                </a:rPr>
                <a:t>rop</a:t>
              </a:r>
              <a:r>
                <a:rPr lang="en-US" sz="1400">
                  <a:latin typeface="Tahoma" pitchFamily="34" charset="0"/>
                </a:rPr>
                <a:t> E2 : boolean</a:t>
              </a:r>
            </a:p>
          </p:txBody>
        </p:sp>
        <p:sp>
          <p:nvSpPr>
            <p:cNvPr id="542834" name="Rectangle 114"/>
            <p:cNvSpPr>
              <a:spLocks noChangeArrowheads="1"/>
            </p:cNvSpPr>
            <p:nvPr/>
          </p:nvSpPr>
          <p:spPr bwMode="auto">
            <a:xfrm>
              <a:off x="4176" y="2352"/>
              <a:ext cx="12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i="1">
                  <a:latin typeface="Tahoma" pitchFamily="34" charset="0"/>
                </a:rPr>
                <a:t>rop </a:t>
              </a:r>
              <a:r>
                <a:rPr lang="en-US" sz="1400" i="1">
                  <a:latin typeface="Tahoma" pitchFamily="34" charset="0"/>
                  <a:sym typeface="Math B" pitchFamily="2" charset="2"/>
                </a:rPr>
                <a:t></a:t>
              </a:r>
              <a:r>
                <a:rPr lang="en-US" sz="1400">
                  <a:latin typeface="Tahoma" pitchFamily="34" charset="0"/>
                </a:rPr>
                <a:t> { &lt;=,&lt;, &gt;, &gt;=} </a:t>
              </a:r>
            </a:p>
          </p:txBody>
        </p:sp>
      </p:grpSp>
      <p:grpSp>
        <p:nvGrpSpPr>
          <p:cNvPr id="542840" name="Group 120"/>
          <p:cNvGrpSpPr>
            <a:grpSpLocks/>
          </p:cNvGrpSpPr>
          <p:nvPr/>
        </p:nvGrpSpPr>
        <p:grpSpPr bwMode="auto">
          <a:xfrm>
            <a:off x="6067425" y="1371600"/>
            <a:ext cx="3000375" cy="1066800"/>
            <a:chOff x="3822" y="864"/>
            <a:chExt cx="1890" cy="672"/>
          </a:xfrm>
        </p:grpSpPr>
        <p:sp>
          <p:nvSpPr>
            <p:cNvPr id="542835" name="Line 115"/>
            <p:cNvSpPr>
              <a:spLocks noChangeShapeType="1"/>
            </p:cNvSpPr>
            <p:nvPr/>
          </p:nvSpPr>
          <p:spPr bwMode="auto">
            <a:xfrm>
              <a:off x="3822" y="1073"/>
              <a:ext cx="1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6" name="Rectangle 116"/>
            <p:cNvSpPr>
              <a:spLocks noChangeArrowheads="1"/>
            </p:cNvSpPr>
            <p:nvPr/>
          </p:nvSpPr>
          <p:spPr bwMode="auto">
            <a:xfrm>
              <a:off x="3825" y="864"/>
              <a:ext cx="9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ahoma" pitchFamily="34" charset="0"/>
                </a:rPr>
                <a:t>A :- E1 : boolean</a:t>
              </a:r>
            </a:p>
          </p:txBody>
        </p:sp>
        <p:sp>
          <p:nvSpPr>
            <p:cNvPr id="542837" name="Rectangle 117"/>
            <p:cNvSpPr>
              <a:spLocks noChangeArrowheads="1"/>
            </p:cNvSpPr>
            <p:nvPr/>
          </p:nvSpPr>
          <p:spPr bwMode="auto">
            <a:xfrm>
              <a:off x="4754" y="864"/>
              <a:ext cx="9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ahoma" pitchFamily="34" charset="0"/>
                </a:rPr>
                <a:t>A :- E2 : boolean</a:t>
              </a:r>
            </a:p>
          </p:txBody>
        </p:sp>
        <p:sp>
          <p:nvSpPr>
            <p:cNvPr id="542838" name="Rectangle 118"/>
            <p:cNvSpPr>
              <a:spLocks noChangeArrowheads="1"/>
            </p:cNvSpPr>
            <p:nvPr/>
          </p:nvSpPr>
          <p:spPr bwMode="auto">
            <a:xfrm>
              <a:off x="4010" y="1104"/>
              <a:ext cx="1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ahoma" pitchFamily="34" charset="0"/>
                </a:rPr>
                <a:t>A :- E1 </a:t>
              </a:r>
              <a:r>
                <a:rPr lang="en-US" sz="1400" i="1">
                  <a:latin typeface="Tahoma" pitchFamily="34" charset="0"/>
                </a:rPr>
                <a:t>lop</a:t>
              </a:r>
              <a:r>
                <a:rPr lang="en-US" sz="1400">
                  <a:latin typeface="Tahoma" pitchFamily="34" charset="0"/>
                </a:rPr>
                <a:t> E2 : boolean</a:t>
              </a:r>
            </a:p>
          </p:txBody>
        </p:sp>
        <p:sp>
          <p:nvSpPr>
            <p:cNvPr id="542839" name="Rectangle 119"/>
            <p:cNvSpPr>
              <a:spLocks noChangeArrowheads="1"/>
            </p:cNvSpPr>
            <p:nvPr/>
          </p:nvSpPr>
          <p:spPr bwMode="auto">
            <a:xfrm>
              <a:off x="4224" y="1344"/>
              <a:ext cx="8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i="1">
                  <a:latin typeface="Tahoma" pitchFamily="34" charset="0"/>
                </a:rPr>
                <a:t>lop </a:t>
              </a:r>
              <a:r>
                <a:rPr lang="en-US" sz="1400" i="1">
                  <a:latin typeface="Tahoma" pitchFamily="34" charset="0"/>
                  <a:sym typeface="Math B" pitchFamily="2" charset="2"/>
                </a:rPr>
                <a:t></a:t>
              </a:r>
              <a:r>
                <a:rPr lang="en-US" sz="1400">
                  <a:latin typeface="Tahoma" pitchFamily="34" charset="0"/>
                </a:rPr>
                <a:t> { &amp;&amp;,|| } </a:t>
              </a:r>
            </a:p>
          </p:txBody>
        </p:sp>
      </p:grpSp>
      <p:grpSp>
        <p:nvGrpSpPr>
          <p:cNvPr id="542847" name="Group 127"/>
          <p:cNvGrpSpPr>
            <a:grpSpLocks/>
          </p:cNvGrpSpPr>
          <p:nvPr/>
        </p:nvGrpSpPr>
        <p:grpSpPr bwMode="auto">
          <a:xfrm>
            <a:off x="6629400" y="2667000"/>
            <a:ext cx="1773238" cy="685800"/>
            <a:chOff x="4176" y="1680"/>
            <a:chExt cx="1117" cy="432"/>
          </a:xfrm>
        </p:grpSpPr>
        <p:sp>
          <p:nvSpPr>
            <p:cNvPr id="542844" name="Line 124"/>
            <p:cNvSpPr>
              <a:spLocks noChangeShapeType="1"/>
            </p:cNvSpPr>
            <p:nvPr/>
          </p:nvSpPr>
          <p:spPr bwMode="auto">
            <a:xfrm>
              <a:off x="4177" y="1889"/>
              <a:ext cx="1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5" name="Rectangle 125"/>
            <p:cNvSpPr>
              <a:spLocks noChangeArrowheads="1"/>
            </p:cNvSpPr>
            <p:nvPr/>
          </p:nvSpPr>
          <p:spPr bwMode="auto">
            <a:xfrm>
              <a:off x="4197" y="1680"/>
              <a:ext cx="9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ahoma" pitchFamily="34" charset="0"/>
                </a:rPr>
                <a:t>A :- E1 : boolean</a:t>
              </a:r>
            </a:p>
          </p:txBody>
        </p:sp>
        <p:sp>
          <p:nvSpPr>
            <p:cNvPr id="542846" name="Rectangle 126"/>
            <p:cNvSpPr>
              <a:spLocks noChangeArrowheads="1"/>
            </p:cNvSpPr>
            <p:nvPr/>
          </p:nvSpPr>
          <p:spPr bwMode="auto">
            <a:xfrm>
              <a:off x="4176" y="1920"/>
              <a:ext cx="9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ahoma" pitchFamily="34" charset="0"/>
                </a:rPr>
                <a:t>A :- !E1 : boolean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8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42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428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2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4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2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2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0" grpId="0"/>
      <p:bldP spid="542821" grpId="0"/>
      <p:bldP spid="542822" grpId="0"/>
      <p:bldP spid="542823" grpId="0"/>
      <p:bldP spid="542824" grpId="0"/>
      <p:bldP spid="5428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week: GOTO/ACTION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37086"/>
              </p:ext>
            </p:extLst>
          </p:nvPr>
        </p:nvGraphicFramePr>
        <p:xfrm>
          <a:off x="609600" y="1371600"/>
          <a:ext cx="6858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T </a:t>
            </a:r>
            <a:endParaRPr lang="en-US" sz="1400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 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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41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Warning</a:t>
            </a:r>
            <a:r>
              <a:rPr lang="en-US" dirty="0" smtClean="0"/>
              <a:t>: numbers mean different things!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rn</a:t>
            </a:r>
            <a:r>
              <a:rPr lang="en-US" dirty="0" smtClean="0"/>
              <a:t> = reduce using </a:t>
            </a:r>
            <a:r>
              <a:rPr lang="en-US" dirty="0" smtClean="0">
                <a:solidFill>
                  <a:srgbClr val="FFFF00"/>
                </a:solidFill>
              </a:rPr>
              <a:t>rule number </a:t>
            </a:r>
            <a:r>
              <a:rPr lang="en-US" dirty="0" smtClean="0"/>
              <a:t>n</a:t>
            </a:r>
          </a:p>
          <a:p>
            <a:r>
              <a:rPr lang="en-US" dirty="0" err="1" smtClean="0"/>
              <a:t>sm</a:t>
            </a:r>
            <a:r>
              <a:rPr lang="en-US" dirty="0" smtClean="0"/>
              <a:t> = shift to </a:t>
            </a:r>
            <a:r>
              <a:rPr lang="en-US" dirty="0" smtClean="0">
                <a:solidFill>
                  <a:srgbClr val="FFFF00"/>
                </a:solidFill>
              </a:rPr>
              <a:t>state</a:t>
            </a:r>
            <a:r>
              <a:rPr lang="en-US" dirty="0" smtClean="0"/>
              <a:t>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LR </a:t>
            </a:r>
            <a:r>
              <a:rPr lang="en-US" sz="2800" dirty="0" smtClean="0"/>
              <a:t>Parsing with Pushdown </a:t>
            </a:r>
            <a:r>
              <a:rPr lang="en-US" sz="2800" dirty="0" smtClean="0"/>
              <a:t>Automaton</a:t>
            </a:r>
            <a:br>
              <a:rPr lang="en-US" sz="2800" dirty="0" smtClean="0"/>
            </a:br>
            <a:r>
              <a:rPr lang="en-US" sz="2800" dirty="0" smtClean="0"/>
              <a:t>(superimposed GOTO/ACTION)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960"/>
            <a:ext cx="7772400" cy="5074440"/>
          </a:xfrm>
        </p:spPr>
        <p:txBody>
          <a:bodyPr>
            <a:noAutofit/>
          </a:bodyPr>
          <a:lstStyle/>
          <a:p>
            <a:r>
              <a:rPr lang="en-US" sz="1800" dirty="0" smtClean="0"/>
              <a:t>s = top of stack, t = next token, 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move=GOTO/ACTION[s</a:t>
            </a:r>
            <a:r>
              <a:rPr lang="en-US" sz="1800" dirty="0" smtClean="0">
                <a:solidFill>
                  <a:srgbClr val="FFFF00"/>
                </a:solidFill>
              </a:rPr>
              <a:t>][t] to determine what is the next move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If (move = </a:t>
            </a:r>
            <a:r>
              <a:rPr lang="en-US" sz="2200" dirty="0" err="1" smtClean="0">
                <a:solidFill>
                  <a:srgbClr val="FFFF00"/>
                </a:solidFill>
              </a:rPr>
              <a:t>Sm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1800" dirty="0" smtClean="0"/>
              <a:t>Remove first token </a:t>
            </a:r>
            <a:r>
              <a:rPr lang="en-US" sz="1800" dirty="0" smtClean="0"/>
              <a:t>t from </a:t>
            </a:r>
            <a:r>
              <a:rPr lang="en-US" sz="1800" dirty="0" smtClean="0"/>
              <a:t>input</a:t>
            </a:r>
          </a:p>
          <a:p>
            <a:pPr lvl="1"/>
            <a:r>
              <a:rPr lang="en-US" sz="1800" dirty="0" smtClean="0"/>
              <a:t>Push </a:t>
            </a:r>
            <a:r>
              <a:rPr lang="en-US" sz="1800" dirty="0" smtClean="0"/>
              <a:t>t </a:t>
            </a:r>
            <a:r>
              <a:rPr lang="en-US" sz="1800" dirty="0" smtClean="0"/>
              <a:t>on the stack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Push </a:t>
            </a:r>
            <a:r>
              <a:rPr lang="en-US" sz="1800" dirty="0" smtClean="0">
                <a:solidFill>
                  <a:srgbClr val="FFFF00"/>
                </a:solidFill>
              </a:rPr>
              <a:t>new state </a:t>
            </a:r>
            <a:r>
              <a:rPr lang="en-US" sz="1800" dirty="0" smtClean="0">
                <a:solidFill>
                  <a:srgbClr val="FFFF00"/>
                </a:solidFill>
              </a:rPr>
              <a:t>m on </a:t>
            </a:r>
            <a:r>
              <a:rPr lang="en-US" sz="1800" dirty="0" smtClean="0">
                <a:solidFill>
                  <a:srgbClr val="FFFF00"/>
                </a:solidFill>
              </a:rPr>
              <a:t>the stack</a:t>
            </a:r>
          </a:p>
          <a:p>
            <a:r>
              <a:rPr lang="en-US" sz="2200" dirty="0" smtClean="0">
                <a:solidFill>
                  <a:srgbClr val="FFFF00"/>
                </a:solidFill>
              </a:rPr>
              <a:t>If (move = </a:t>
            </a:r>
            <a:r>
              <a:rPr lang="en-US" sz="2200" dirty="0" err="1" smtClean="0">
                <a:solidFill>
                  <a:srgbClr val="FFFF00"/>
                </a:solidFill>
              </a:rPr>
              <a:t>rn</a:t>
            </a:r>
            <a:r>
              <a:rPr lang="en-US" sz="2200" dirty="0">
                <a:solidFill>
                  <a:srgbClr val="FFFF00"/>
                </a:solidFill>
              </a:rPr>
              <a:t>)</a:t>
            </a:r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1800" dirty="0" smtClean="0"/>
              <a:t>use rule number n: </a:t>
            </a:r>
            <a:r>
              <a:rPr lang="en-US" sz="1800" dirty="0"/>
              <a:t>N </a:t>
            </a:r>
            <a:r>
              <a:rPr lang="en-US" sz="1800" dirty="0" smtClean="0">
                <a:sym typeface="Math C"/>
              </a:rPr>
              <a:t></a:t>
            </a:r>
            <a:r>
              <a:rPr lang="en-US" sz="1800" dirty="0" smtClean="0"/>
              <a:t>α</a:t>
            </a:r>
            <a:endParaRPr lang="en-US" sz="1800" dirty="0"/>
          </a:p>
          <a:p>
            <a:pPr lvl="1"/>
            <a:r>
              <a:rPr lang="en-US" sz="1800" dirty="0"/>
              <a:t>Symbols in α and their following states are removed from </a:t>
            </a:r>
            <a:r>
              <a:rPr lang="en-US" sz="1800" dirty="0" smtClean="0"/>
              <a:t>stack. Let q denote the state on top of stack after their removal</a:t>
            </a:r>
            <a:endParaRPr lang="en-US" sz="1800" dirty="0"/>
          </a:p>
          <a:p>
            <a:pPr lvl="1"/>
            <a:r>
              <a:rPr lang="en-US" sz="1800" dirty="0" smtClean="0"/>
              <a:t>Push N on </a:t>
            </a:r>
            <a:r>
              <a:rPr lang="en-US" sz="1800" dirty="0"/>
              <a:t>the stack</a:t>
            </a:r>
          </a:p>
          <a:p>
            <a:pPr lvl="1"/>
            <a:r>
              <a:rPr lang="en-US" sz="1800" dirty="0" smtClean="0"/>
              <a:t>Compute next </a:t>
            </a:r>
            <a:r>
              <a:rPr lang="en-US" sz="1800" dirty="0"/>
              <a:t>state </a:t>
            </a:r>
            <a:r>
              <a:rPr lang="en-US" sz="1800" dirty="0" smtClean="0"/>
              <a:t>s’ = </a:t>
            </a:r>
            <a:r>
              <a:rPr lang="en-US" sz="1800" dirty="0" smtClean="0"/>
              <a:t>GOTO/ACTION[q</a:t>
            </a:r>
            <a:r>
              <a:rPr lang="en-US" sz="1800" dirty="0" smtClean="0"/>
              <a:t>][N] table</a:t>
            </a:r>
            <a:endParaRPr lang="en-US" sz="1800" dirty="0"/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Push new state s’ </a:t>
            </a:r>
            <a:r>
              <a:rPr lang="en-US" sz="1800" dirty="0">
                <a:solidFill>
                  <a:srgbClr val="FFFF00"/>
                </a:solidFill>
              </a:rPr>
              <a:t>on </a:t>
            </a:r>
            <a:r>
              <a:rPr lang="en-US" sz="1800" dirty="0" smtClean="0">
                <a:solidFill>
                  <a:srgbClr val="FFFF00"/>
                </a:solidFill>
              </a:rPr>
              <a:t>the stack (on top </a:t>
            </a:r>
            <a:r>
              <a:rPr lang="en-US" sz="1800" dirty="0">
                <a:solidFill>
                  <a:srgbClr val="FFFF00"/>
                </a:solidFill>
              </a:rPr>
              <a:t>of </a:t>
            </a:r>
            <a:r>
              <a:rPr lang="en-US" sz="1800" dirty="0" smtClean="0">
                <a:solidFill>
                  <a:srgbClr val="FFFF00"/>
                </a:solidFill>
              </a:rPr>
              <a:t>N)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2200" dirty="0" smtClean="0"/>
              <a:t>If (move = empty) report ERROR</a:t>
            </a:r>
            <a:endParaRPr lang="en-US" sz="22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6339</TotalTime>
  <Words>4260</Words>
  <Application>Microsoft Office PowerPoint</Application>
  <PresentationFormat>On-screen Show (4:3)</PresentationFormat>
  <Paragraphs>1501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Arial</vt:lpstr>
      <vt:lpstr>Tahoma</vt:lpstr>
      <vt:lpstr>Courier New</vt:lpstr>
      <vt:lpstr>Symbol</vt:lpstr>
      <vt:lpstr>Wingdings 2</vt:lpstr>
      <vt:lpstr>Wingdings</vt:lpstr>
      <vt:lpstr>Consolas</vt:lpstr>
      <vt:lpstr>Wingdings 3</vt:lpstr>
      <vt:lpstr>Math A</vt:lpstr>
      <vt:lpstr>Miriam</vt:lpstr>
      <vt:lpstr>Corbel</vt:lpstr>
      <vt:lpstr>Arial Unicode MS</vt:lpstr>
      <vt:lpstr>Math B</vt:lpstr>
      <vt:lpstr>Calibri</vt:lpstr>
      <vt:lpstr>Math C</vt:lpstr>
      <vt:lpstr>Metro</vt:lpstr>
      <vt:lpstr>Theory of Compilation</vt:lpstr>
      <vt:lpstr>You are here</vt:lpstr>
      <vt:lpstr>Last week:  LR Parsing with Pushdown Automaton</vt:lpstr>
      <vt:lpstr>Last week:  LR Parsing with Pushdown Automaton</vt:lpstr>
      <vt:lpstr>Last week: shift move</vt:lpstr>
      <vt:lpstr>Last week: reduce move</vt:lpstr>
      <vt:lpstr>Constructing Parse Table: LR(0) Automaton Example</vt:lpstr>
      <vt:lpstr>Last week: GOTO/ACTION Table</vt:lpstr>
      <vt:lpstr>LR Parsing with Pushdown Automaton (superimposed GOTO/ACTION)</vt:lpstr>
      <vt:lpstr>GOTO/ACTION Table</vt:lpstr>
      <vt:lpstr>Are we done?</vt:lpstr>
      <vt:lpstr>LR(0) Conflicts</vt:lpstr>
      <vt:lpstr>LR(0) Conflicts</vt:lpstr>
      <vt:lpstr>LR(0) Conflicts </vt:lpstr>
      <vt:lpstr>Back to the GOTO/ACTIONS tables</vt:lpstr>
      <vt:lpstr>SLR Grammars</vt:lpstr>
      <vt:lpstr>LR(0) Conflicts</vt:lpstr>
      <vt:lpstr>SLR ACTION Table</vt:lpstr>
      <vt:lpstr>SLR ACTION Table</vt:lpstr>
      <vt:lpstr>Are we done?</vt:lpstr>
      <vt:lpstr>PowerPoint Presentation</vt:lpstr>
      <vt:lpstr>Shift/reduce conflict</vt:lpstr>
      <vt:lpstr>LR(1) Grammars</vt:lpstr>
      <vt:lpstr>LR(1) Item</vt:lpstr>
      <vt:lpstr>-closure for LR(1)</vt:lpstr>
      <vt:lpstr>PowerPoint Presentation</vt:lpstr>
      <vt:lpstr>Back to the conflict</vt:lpstr>
      <vt:lpstr>LALR</vt:lpstr>
      <vt:lpstr>Summary: LR Grammars</vt:lpstr>
      <vt:lpstr>Summary: LR Grammars</vt:lpstr>
      <vt:lpstr>Summary</vt:lpstr>
      <vt:lpstr>You are here…</vt:lpstr>
      <vt:lpstr>What we want</vt:lpstr>
      <vt:lpstr>Syntax vs. Semantics</vt:lpstr>
      <vt:lpstr>Contextual Analysis</vt:lpstr>
      <vt:lpstr>Abstract Syntax Tree (AST)</vt:lpstr>
      <vt:lpstr>Parse tree (concrete syntax tree)</vt:lpstr>
      <vt:lpstr>Abstract Syntax Tree (AST)</vt:lpstr>
      <vt:lpstr>Syntax Directed Translation</vt:lpstr>
      <vt:lpstr>Attribute grammars</vt:lpstr>
      <vt:lpstr>Indexed symbols</vt:lpstr>
      <vt:lpstr>Example</vt:lpstr>
      <vt:lpstr>Dependencies</vt:lpstr>
      <vt:lpstr>Attribute Evaluation</vt:lpstr>
      <vt:lpstr>Cycles</vt:lpstr>
      <vt:lpstr>Attribute Evaluation</vt:lpstr>
      <vt:lpstr>Building Dependency Graph</vt:lpstr>
      <vt:lpstr>Example</vt:lpstr>
      <vt:lpstr>Example</vt:lpstr>
      <vt:lpstr>Topological Order</vt:lpstr>
      <vt:lpstr>Example</vt:lpstr>
      <vt:lpstr>But what about cycles?</vt:lpstr>
      <vt:lpstr>Inherited vs. Synthesized Attributes</vt:lpstr>
      <vt:lpstr>example</vt:lpstr>
      <vt:lpstr>S-attributed Grammars</vt:lpstr>
      <vt:lpstr>S-attributed Grammar: example</vt:lpstr>
      <vt:lpstr>example </vt:lpstr>
      <vt:lpstr>L-attributed grammars</vt:lpstr>
      <vt:lpstr>Summary</vt:lpstr>
      <vt:lpstr>The End</vt:lpstr>
      <vt:lpstr>Identification</vt:lpstr>
      <vt:lpstr>Scopes</vt:lpstr>
      <vt:lpstr>Semantic Checks</vt:lpstr>
      <vt:lpstr>Type Checking</vt:lpstr>
      <vt:lpstr>Type Checking Rules</vt:lpstr>
      <vt:lpstr>Typing Rules</vt:lpstr>
      <vt:lpstr>More Typing Rules</vt:lpstr>
      <vt:lpstr>And Even More Typing Rules</vt:lpstr>
      <vt:lpstr>Type Checking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581</cp:revision>
  <cp:lastPrinted>2011-03-07T09:23:23Z</cp:lastPrinted>
  <dcterms:created xsi:type="dcterms:W3CDTF">2006-08-16T00:00:00Z</dcterms:created>
  <dcterms:modified xsi:type="dcterms:W3CDTF">2011-03-21T09:31:53Z</dcterms:modified>
</cp:coreProperties>
</file>