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65" r:id="rId3"/>
    <p:sldId id="348" r:id="rId4"/>
    <p:sldId id="371" r:id="rId5"/>
    <p:sldId id="397" r:id="rId6"/>
    <p:sldId id="396" r:id="rId7"/>
    <p:sldId id="398" r:id="rId8"/>
    <p:sldId id="406" r:id="rId9"/>
    <p:sldId id="399" r:id="rId10"/>
    <p:sldId id="401" r:id="rId11"/>
    <p:sldId id="411" r:id="rId12"/>
    <p:sldId id="405" r:id="rId13"/>
    <p:sldId id="413" r:id="rId14"/>
    <p:sldId id="400" r:id="rId15"/>
    <p:sldId id="402" r:id="rId16"/>
    <p:sldId id="403" r:id="rId17"/>
    <p:sldId id="404" r:id="rId18"/>
    <p:sldId id="407" r:id="rId19"/>
    <p:sldId id="449" r:id="rId20"/>
    <p:sldId id="410" r:id="rId21"/>
    <p:sldId id="409" r:id="rId22"/>
    <p:sldId id="408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33" r:id="rId33"/>
    <p:sldId id="434" r:id="rId34"/>
    <p:sldId id="435" r:id="rId35"/>
    <p:sldId id="436" r:id="rId36"/>
    <p:sldId id="422" r:id="rId37"/>
    <p:sldId id="438" r:id="rId38"/>
    <p:sldId id="423" r:id="rId39"/>
    <p:sldId id="442" r:id="rId40"/>
    <p:sldId id="444" r:id="rId41"/>
    <p:sldId id="447" r:id="rId42"/>
    <p:sldId id="443" r:id="rId43"/>
    <p:sldId id="445" r:id="rId44"/>
    <p:sldId id="440" r:id="rId45"/>
    <p:sldId id="441" r:id="rId46"/>
    <p:sldId id="424" r:id="rId47"/>
    <p:sldId id="426" r:id="rId48"/>
    <p:sldId id="448" r:id="rId49"/>
    <p:sldId id="425" r:id="rId50"/>
    <p:sldId id="427" r:id="rId51"/>
    <p:sldId id="428" r:id="rId52"/>
    <p:sldId id="429" r:id="rId53"/>
    <p:sldId id="450" r:id="rId54"/>
    <p:sldId id="430" r:id="rId55"/>
    <p:sldId id="431" r:id="rId56"/>
    <p:sldId id="432" r:id="rId57"/>
    <p:sldId id="446" r:id="rId58"/>
    <p:sldId id="345" r:id="rId59"/>
  </p:sldIdLst>
  <p:sldSz cx="9144000" cy="6858000" type="screen4x3"/>
  <p:notesSz cx="7315200" cy="9601200"/>
  <p:embeddedFontLst>
    <p:embeddedFont>
      <p:font typeface="Tahoma" pitchFamily="34" charset="0"/>
      <p:regular r:id="rId62"/>
      <p:bold r:id="rId63"/>
    </p:embeddedFont>
    <p:embeddedFont>
      <p:font typeface="Wingdings 2" pitchFamily="18" charset="2"/>
      <p:regular r:id="rId64"/>
    </p:embeddedFont>
    <p:embeddedFont>
      <p:font typeface="Consolas" pitchFamily="49" charset="0"/>
      <p:regular r:id="rId65"/>
      <p:bold r:id="rId66"/>
      <p:italic r:id="rId67"/>
      <p:boldItalic r:id="rId68"/>
    </p:embeddedFont>
    <p:embeddedFont>
      <p:font typeface="Wingdings 3" pitchFamily="18" charset="2"/>
      <p:regular r:id="rId69"/>
    </p:embeddedFont>
    <p:embeddedFont>
      <p:font typeface="Corbel" pitchFamily="34" charset="0"/>
      <p:regular r:id="rId70"/>
      <p:bold r:id="rId71"/>
      <p:italic r:id="rId72"/>
      <p:boldItalic r:id="rId73"/>
    </p:embeddedFont>
    <p:embeddedFont>
      <p:font typeface="Math C" pitchFamily="2" charset="2"/>
      <p:regular r:id="rId74"/>
    </p:embeddedFont>
    <p:embeddedFont>
      <p:font typeface="Arial Unicode MS" pitchFamily="34" charset="-128"/>
      <p:regular r:id="rId75"/>
    </p:embeddedFont>
    <p:embeddedFont>
      <p:font typeface="Calibri" pitchFamily="34" charset="0"/>
      <p:regular r:id="rId76"/>
      <p:bold r:id="rId77"/>
      <p:italic r:id="rId78"/>
      <p:boldItalic r:id="rId79"/>
    </p:embeddedFont>
    <p:embeddedFont>
      <p:font typeface="Math B" pitchFamily="2" charset="2"/>
      <p:regular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348"/>
            <p14:sldId id="371"/>
            <p14:sldId id="397"/>
            <p14:sldId id="396"/>
            <p14:sldId id="398"/>
            <p14:sldId id="406"/>
            <p14:sldId id="399"/>
            <p14:sldId id="401"/>
            <p14:sldId id="411"/>
            <p14:sldId id="405"/>
            <p14:sldId id="413"/>
            <p14:sldId id="400"/>
            <p14:sldId id="402"/>
            <p14:sldId id="403"/>
            <p14:sldId id="404"/>
            <p14:sldId id="407"/>
            <p14:sldId id="449"/>
            <p14:sldId id="410"/>
            <p14:sldId id="409"/>
            <p14:sldId id="408"/>
            <p14:sldId id="412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33"/>
            <p14:sldId id="434"/>
            <p14:sldId id="435"/>
            <p14:sldId id="436"/>
            <p14:sldId id="422"/>
            <p14:sldId id="438"/>
            <p14:sldId id="423"/>
            <p14:sldId id="442"/>
            <p14:sldId id="444"/>
            <p14:sldId id="447"/>
            <p14:sldId id="443"/>
            <p14:sldId id="445"/>
            <p14:sldId id="440"/>
            <p14:sldId id="441"/>
            <p14:sldId id="424"/>
            <p14:sldId id="426"/>
            <p14:sldId id="448"/>
            <p14:sldId id="425"/>
            <p14:sldId id="427"/>
            <p14:sldId id="428"/>
            <p14:sldId id="429"/>
            <p14:sldId id="450"/>
            <p14:sldId id="430"/>
            <p14:sldId id="431"/>
            <p14:sldId id="432"/>
            <p14:sldId id="446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84" autoAdjust="0"/>
    <p:restoredTop sz="94647" autoAdjust="0"/>
  </p:normalViewPr>
  <p:slideViewPr>
    <p:cSldViewPr>
      <p:cViewPr varScale="1">
        <p:scale>
          <a:sx n="108" d="100"/>
          <a:sy n="108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07-Mar-11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07T09:17:30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12759 7169 3,'0'0'35,"10"-14"0,-10 14 2,-6-11-24,6 11-1,-24 4-1,5 6-4,-11-3-2,0 5-1,-7 1-1,-1 4 0,-1 0 0,3 4-1,4-1 0,7 4-1,10 0 1,11 0-1,11-3 0,14-1-1,9-4 2,11-2-2,5-4 0,0-3 0,-6-2 1,-5 2 0,-17 4 0,-13 4 0,-16 0 0,-14 6 1,-11 1-1,-7 3 0,-3-2-1,-2-2 1,3-5 0,6-2 0,5-5-1,7-4-2,9-1-4,-3-14-19,21 10-15,-10-13-3,20 4 1</inkml:trace>
  <inkml:trace contextRef="#ctx0" brushRef="#br0" timeOffset="3005.1719">10788 11414 17,'0'0'32,"-14"-21"-10,14 21 0,-7-18-6,7 18-4,-3-15-3,3 15-1,-7-12-2,7 12 0,0 0-1,0 0 0,-12-3-1,12 3-1,0 0 0,0 0-1,0 0 0,8 12-1,-8-12 0,12 16 0,-3-3 0,4 3-1,0 3 1,4 0-1,0 3 0,2 3 0,2-1 1,1 0-1,0 0 0,0-2 0,0 0 0,-1-1 0,-2-3 0,-1 1 0,0-2 0,-2-2 0,-1-2 0,-4-2-1,1-2 0,-4-1-2,2 1-2,-10-9-1,12 8-2,-12-8-5,9-4-19,-9 4-7,4-11 3,-3-1 0</inkml:trace>
  <inkml:trace contextRef="#ctx0" brushRef="#br0" timeOffset="3259.1863">11163 11453 11,'-9'0'31,"-2"8"2,-9 1-10,4 21-6,-16-7-4,4 18-4,-13-5-3,2 10 0,-6-5-1,3 4-2,-1-3 0,2-3-3,6 0-3,-1-10-24,13 3-10,2-9-2,10-2 1</inkml:trace>
  <inkml:trace contextRef="#ctx0" brushRef="#br0" timeOffset="4103.2346">14251 11338 11,'0'0'33,"3"-13"1,-3 13 1,-16 12-24,5 15-3,-9 2 0,1 15-3,-8 3-1,0 11-1,-3 6-1,-1 8 1,-3-3-2,2 1 0,2-3-1,2 0 1,2-5-2,3-4 1,4-8-1,2-11-2,6-2-3,-3-21-7,11-2-23,3-14-1,-8-15 0</inkml:trace>
  <inkml:trace contextRef="#ctx0" brushRef="#br0" timeOffset="4377.2504">13849 11445 20,'3'-20'34,"0"10"2,-3 10-1,4 14-28,3 11 1,-6 2 0,5 12-2,-2 0-2,5 3-1,1-4-1,4-4-3,2 3-2,-3-15-20,8 5-15,-2-8 0,2-3-1</inkml:trace>
  <inkml:trace contextRef="#ctx0" brushRef="#br0" timeOffset="6699.3832">8333 12057 9,'8'-4'31,"11"1"-1,6 5-19,3-11 1,15 12-3,4-12-1,18 7-2,10-6 0,21 5 0,12-8-1,19 6 1,10-8-2,16 5 0,9-5 0,9 5-1,4-2 0,2 4-1,-8 1 0,0 4-1,-9 1 0,-5 0 0,-10 1-1,-9 1 1,-13-2-1,-12-2 0,-10-1 1,-11 0-1,-17-2 0,-13 0-1,-15 2 0,-17-2-3,-11 8-3,-17-3-19,-9-4-12,-4 3 0,3 2-1</inkml:trace>
  <inkml:trace contextRef="#ctx0" brushRef="#br0" timeOffset="7493.4286">12977 12342 0,'-13'-2'28,"13"2"0,-18-4 1,18 4-28,-9 2 1,9-2 2,0 0 0,17 6 3,7 4 0,6-8 2,22 8 0,13-8 0,27 6-1,17-10-2,28 8 0,20-7-1,23 2-2,18-3 0,18 1 0,11-2-1,10 2-1,3 0-1,1 2 1,-3 0-1,-3 1-1,-10 1-1,-13-2-4,-7 8-23,-27-7-10,-14-2-1,-22-6 0</inkml:trace>
  <inkml:trace contextRef="#ctx0" brushRef="#br0" timeOffset="13156.7525">14843 8088 24,'-71'46'27,"-3"10"-5,-11-1-6,4 15-5,-10 0-4,2 9-2,-12 8-1,3 9-1,-4 6 0,0 13-1,-3 5 0,2 10 0,-8 3 1,1 12-1,0 4 0,0 7 1,-3-1 0,-1 2 1,-5 0-2,4 2 2,3-4-2,6-4 2,2-10-1,6-2 0,4-5-1,11-3 0,6-11 1,6-6-2,5-2-1,2-7-5,6 5-5,-4-9-27,12-5-2,-4-10 0,6-6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07T09:54:17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 7224 8,'0'0'35,"9"5"0,4-7 3,-4-14-25,13 8 2,-7-21-2,9 3-5,-5-16-1,6-4-3,-4-12 0,6-2-2,-3-1 1,4 7-2,-5 5 1,0 9-2,-5 14 2,-4 20-1,-9 16 0,-9 20 0,-8 15 0,-7 11 0,-2 11-1,-4 8 1,0 1-2,1-3 1,7-5-2,4-13-1,9-7-1,4-16-3,11-1-8,-11-31-21,25 9-3,-13-24-2,3-7 2</inkml:trace>
  <inkml:trace contextRef="#ctx0" brushRef="#br0" timeOffset="349.0199">1677 6965 37,'-36'40'35,"8"12"3,12 13-3,8 2-29,19 12 0,6-4 0,12 3-2,8-13 2,12-5-5,5-17 2,4-18-2,1-21 1,1-19 0,-4-20-1,0-17 0,-8-18 0,-7-17 1,-7-16-1,-5-9 0,-11-8-1,-10 1 1,-11 7-1,-10 14-1,-11 21 1,-9 23-1,-7 28 0,-11 27 2,-3 29-1,-2 22-1,5 23-3,-6 3-25,10 15-9,0-1-3,11 0 2</inkml:trace>
  <inkml:trace contextRef="#ctx0" brushRef="#br0" timeOffset="987.0564">2188 10227 48,'-11'11'40,"2"-9"-2,9-2 1,0 0-33,33-10-1,-4-7 0,8 6-1,1-4-1,3 6 0,-4 3-1,-7 7-1,-8 12 0,-11 12-1,-13 11 1,-11 10-1,-12 12 0,-10 6 0,-10 7 0,-1 4 0,1-4 0,3-6 1,10-9-1,16-7 1,13-16 0,19-11 1,18-18-1,13-12 0,10-11 1,9-12-4,4-4 0,-5-8-3,2 7-5,-20-13-29,1 8-2,-19-7-1,-9 4 0</inkml:trace>
  <inkml:trace contextRef="#ctx0" brushRef="#br0" timeOffset="1316.0753">1880 10224 52,'-34'86'41,"15"22"0,10 3 0,22 14-37,12-5 1,18-5 0,12-16-2,19-16 0,9-26-2,11-34-1,3-38-1,-3-32 1,-2-29 1,-9-25 0,-20-22-1,-19-16 0,-22-14 0,-23-1 0,-25 6 2,-21 13-2,-21 23 1,-16 28-1,-6 36 1,-5 35-2,-2 43 2,6 30-1,14 27-3,11 7-27,23 21-10,17 2-2,21 1-1</inkml:trace>
  <inkml:trace contextRef="#ctx0" brushRef="#br0" timeOffset="2072.1185">2201 14063 30,'0'0'39,"12"-26"0,9 9-1,3-12-19,8 10-16,2 2 1,-1 15-1,-9 10 0,-3 11-2,-10 9 0,-7 10-1,-11 6 1,-6 6-1,-9 1-1,-5-3 1,-7-3 0,-1-5 0,1-8 1,6-9 0,7-14 0,11-7 1,10-2 0,15-19 0,13-2 0,9 1 0,6-1 0,2 5 0,0 12-1,-3 8-1,-10 14 1,-11 13-1,-11 14 1,-10 8-1,-11 7 0,-7 3-1,-7-4 1,-8-5 0,-1-11-1,0-17 0,-3-18-1,1-18 0,4-18-2,2-20-1,13-6-5,-5-19-26,17 5-3,-1-7-1,12 14 1</inkml:trace>
  <inkml:trace contextRef="#ctx0" brushRef="#br0" timeOffset="2427.1387">1923 14149 44,'-37'44'38,"1"16"1,9 28 0,4 12-32,19 21 0,11 5-2,20 5-2,13-12 0,24-19-1,11-31 1,14-28-2,5-37 1,6-30-2,-4-35 0,-7-28 2,-10-30 0,-17-20-1,-16-16 0,-15-16-1,-19-11 0,-20-6 1,-20 6 0,-19 10-1,-21 32 0,-17 35 1,-7 41-1,-8 49 0,-2 53 1,2 41 1,13 35-2,11 21-3,28 30-24,13-9-15,21 9-1,19-9-2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07-Mar-11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07-Mar-11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07-Mar-11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07-Mar-11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07-Mar-11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07-Mar-11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07-Mar-11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07-Mar-11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07-Mar-11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07-Mar-11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07-Mar-11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07-Mar-11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07-Mar-11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03 – Syntax analysis: top-down parsing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768344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673" y="31242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5811" y="3519765"/>
            <a:ext cx="1036170" cy="378205"/>
            <a:chOff x="5401338" y="2822195"/>
            <a:chExt cx="1036170" cy="378205"/>
          </a:xfrm>
        </p:grpSpPr>
        <p:sp>
          <p:nvSpPr>
            <p:cNvPr id="8" name="Rectangle 7"/>
            <p:cNvSpPr/>
            <p:nvPr/>
          </p:nvSpPr>
          <p:spPr>
            <a:xfrm>
              <a:off x="5401338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4984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86473" y="3924203"/>
            <a:ext cx="1874370" cy="378205"/>
            <a:chOff x="4572000" y="3249362"/>
            <a:chExt cx="1874370" cy="378205"/>
          </a:xfrm>
        </p:grpSpPr>
        <p:sp>
          <p:nvSpPr>
            <p:cNvPr id="11" name="Rectangle 10"/>
            <p:cNvSpPr/>
            <p:nvPr/>
          </p:nvSpPr>
          <p:spPr>
            <a:xfrm>
              <a:off x="4572000" y="3249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86473" y="4328641"/>
            <a:ext cx="1874370" cy="378205"/>
            <a:chOff x="4572000" y="3643035"/>
            <a:chExt cx="1874370" cy="378205"/>
          </a:xfrm>
        </p:grpSpPr>
        <p:sp>
          <p:nvSpPr>
            <p:cNvPr id="14" name="Rectangle 13"/>
            <p:cNvSpPr/>
            <p:nvPr/>
          </p:nvSpPr>
          <p:spPr>
            <a:xfrm>
              <a:off x="4572000" y="364303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3846" y="36430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00062" y="365190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6473" y="4733079"/>
            <a:ext cx="2839378" cy="378205"/>
            <a:chOff x="4572000" y="4011362"/>
            <a:chExt cx="2839378" cy="378205"/>
          </a:xfrm>
        </p:grpSpPr>
        <p:sp>
          <p:nvSpPr>
            <p:cNvPr id="17" name="Rectangle 16"/>
            <p:cNvSpPr/>
            <p:nvPr/>
          </p:nvSpPr>
          <p:spPr>
            <a:xfrm>
              <a:off x="4572000" y="4011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3846" y="4011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00062" y="4020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82239" y="5137517"/>
            <a:ext cx="3390811" cy="378205"/>
            <a:chOff x="4567766" y="4392362"/>
            <a:chExt cx="3390811" cy="378205"/>
          </a:xfrm>
        </p:grpSpPr>
        <p:sp>
          <p:nvSpPr>
            <p:cNvPr id="20" name="Rectangle 19"/>
            <p:cNvSpPr/>
            <p:nvPr/>
          </p:nvSpPr>
          <p:spPr>
            <a:xfrm>
              <a:off x="4567766" y="4392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9612" y="4392362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 + E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5828" y="4401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473" y="5541955"/>
            <a:ext cx="3528669" cy="378205"/>
            <a:chOff x="4572000" y="4773362"/>
            <a:chExt cx="3528669" cy="378205"/>
          </a:xfrm>
        </p:grpSpPr>
        <p:sp>
          <p:nvSpPr>
            <p:cNvPr id="23" name="Rectangle 22"/>
            <p:cNvSpPr/>
            <p:nvPr/>
          </p:nvSpPr>
          <p:spPr>
            <a:xfrm>
              <a:off x="4572000" y="4773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3846" y="4773362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 + id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0062" y="4782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6473" y="5946395"/>
            <a:ext cx="3666527" cy="378205"/>
            <a:chOff x="4572000" y="5184395"/>
            <a:chExt cx="3666527" cy="378205"/>
          </a:xfrm>
        </p:grpSpPr>
        <p:sp>
          <p:nvSpPr>
            <p:cNvPr id="26" name="Rectangle 25"/>
            <p:cNvSpPr/>
            <p:nvPr/>
          </p:nvSpPr>
          <p:spPr>
            <a:xfrm>
              <a:off x="4572000" y="518439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23846" y="5184395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00062" y="51932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0" y="1768344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x := z;</a:t>
            </a:r>
          </a:p>
          <a:p>
            <a:r>
              <a:rPr lang="en-US" dirty="0"/>
              <a:t>y := x + z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2972" y="1768344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2000" y="3124200"/>
            <a:ext cx="7924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13937" y="3308866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</p:txBody>
      </p:sp>
      <p:cxnSp>
        <p:nvCxnSpPr>
          <p:cNvPr id="41" name="Straight Connector 40"/>
          <p:cNvCxnSpPr>
            <a:stCxn id="39" idx="1"/>
            <a:endCxn id="7" idx="2"/>
          </p:cNvCxnSpPr>
          <p:nvPr/>
        </p:nvCxnSpPr>
        <p:spPr>
          <a:xfrm flipH="1">
            <a:off x="2666935" y="3493532"/>
            <a:ext cx="2847002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05139" y="37454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44" name="Straight Connector 43"/>
          <p:cNvCxnSpPr>
            <a:stCxn id="43" idx="1"/>
          </p:cNvCxnSpPr>
          <p:nvPr/>
        </p:nvCxnSpPr>
        <p:spPr>
          <a:xfrm flipH="1">
            <a:off x="2277073" y="3930134"/>
            <a:ext cx="3228066" cy="294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05139" y="4126468"/>
            <a:ext cx="11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flipH="1" flipV="1">
            <a:off x="2277073" y="4293535"/>
            <a:ext cx="3228066" cy="1759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05139" y="45074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48" name="Straight Connector 47"/>
          <p:cNvCxnSpPr>
            <a:stCxn id="47" idx="1"/>
            <a:endCxn id="15" idx="2"/>
          </p:cNvCxnSpPr>
          <p:nvPr/>
        </p:nvCxnSpPr>
        <p:spPr>
          <a:xfrm flipH="1">
            <a:off x="2999581" y="4692134"/>
            <a:ext cx="2505558" cy="583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05139" y="4934440"/>
            <a:ext cx="172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</a:p>
        </p:txBody>
      </p:sp>
      <p:cxnSp>
        <p:nvCxnSpPr>
          <p:cNvPr id="50" name="Straight Connector 49"/>
          <p:cNvCxnSpPr>
            <a:stCxn id="49" idx="1"/>
          </p:cNvCxnSpPr>
          <p:nvPr/>
        </p:nvCxnSpPr>
        <p:spPr>
          <a:xfrm flipH="1" flipV="1">
            <a:off x="3814234" y="5111284"/>
            <a:ext cx="1690905" cy="782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05139" y="5334000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2" name="Straight Connector 51"/>
          <p:cNvCxnSpPr>
            <a:stCxn id="51" idx="1"/>
          </p:cNvCxnSpPr>
          <p:nvPr/>
        </p:nvCxnSpPr>
        <p:spPr>
          <a:xfrm flipH="1" flipV="1">
            <a:off x="4346222" y="5514622"/>
            <a:ext cx="1158917" cy="404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05139" y="5779567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4" name="Straight Connector 53"/>
          <p:cNvCxnSpPr>
            <a:stCxn id="53" idx="1"/>
          </p:cNvCxnSpPr>
          <p:nvPr/>
        </p:nvCxnSpPr>
        <p:spPr>
          <a:xfrm flipH="1" flipV="1">
            <a:off x="3826933" y="5960533"/>
            <a:ext cx="1678206" cy="370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71260" y="625488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x:= z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515795" y="62548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972456" y="625488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y := x  + z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68783" y="139901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8800" y="139901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9311" y="1600200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3400" y="1995765"/>
            <a:ext cx="1161763" cy="316650"/>
            <a:chOff x="5245289" y="2822195"/>
            <a:chExt cx="1161763" cy="316650"/>
          </a:xfrm>
        </p:grpSpPr>
        <p:sp>
          <p:nvSpPr>
            <p:cNvPr id="7" name="Rectangle 6"/>
            <p:cNvSpPr/>
            <p:nvPr/>
          </p:nvSpPr>
          <p:spPr>
            <a:xfrm>
              <a:off x="5245289" y="282219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4984" y="282219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2831068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677" y="2400203"/>
            <a:ext cx="1543348" cy="316650"/>
            <a:chOff x="4872566" y="3249362"/>
            <a:chExt cx="1543348" cy="316650"/>
          </a:xfrm>
        </p:grpSpPr>
        <p:sp>
          <p:nvSpPr>
            <p:cNvPr id="11" name="Rectangle 10"/>
            <p:cNvSpPr/>
            <p:nvPr/>
          </p:nvSpPr>
          <p:spPr>
            <a:xfrm>
              <a:off x="4872566" y="3249362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677" y="2804641"/>
            <a:ext cx="1543348" cy="316650"/>
            <a:chOff x="4872566" y="3643035"/>
            <a:chExt cx="1543348" cy="316650"/>
          </a:xfrm>
        </p:grpSpPr>
        <p:sp>
          <p:nvSpPr>
            <p:cNvPr id="15" name="Rectangle 14"/>
            <p:cNvSpPr/>
            <p:nvPr/>
          </p:nvSpPr>
          <p:spPr>
            <a:xfrm>
              <a:off x="4872566" y="3643035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23846" y="364303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00062" y="3651908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3209079"/>
            <a:ext cx="2195153" cy="316650"/>
            <a:chOff x="4864289" y="4011362"/>
            <a:chExt cx="2195153" cy="316650"/>
          </a:xfrm>
        </p:grpSpPr>
        <p:sp>
          <p:nvSpPr>
            <p:cNvPr id="19" name="Rectangle 18"/>
            <p:cNvSpPr/>
            <p:nvPr/>
          </p:nvSpPr>
          <p:spPr>
            <a:xfrm>
              <a:off x="4864289" y="4011362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5566" y="4011362"/>
              <a:ext cx="10438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00062" y="402023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3613517"/>
            <a:ext cx="2624757" cy="316650"/>
            <a:chOff x="4864289" y="4392362"/>
            <a:chExt cx="2624757" cy="316650"/>
          </a:xfrm>
        </p:grpSpPr>
        <p:sp>
          <p:nvSpPr>
            <p:cNvPr id="23" name="Rectangle 22"/>
            <p:cNvSpPr/>
            <p:nvPr/>
          </p:nvSpPr>
          <p:spPr>
            <a:xfrm>
              <a:off x="4864289" y="4392362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15566" y="4392362"/>
              <a:ext cx="14734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E + E 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5828" y="440123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4017955"/>
            <a:ext cx="2732159" cy="316650"/>
            <a:chOff x="4864289" y="4773362"/>
            <a:chExt cx="2732159" cy="316650"/>
          </a:xfrm>
        </p:grpSpPr>
        <p:sp>
          <p:nvSpPr>
            <p:cNvPr id="27" name="Rectangle 26"/>
            <p:cNvSpPr/>
            <p:nvPr/>
          </p:nvSpPr>
          <p:spPr>
            <a:xfrm>
              <a:off x="4864289" y="4773362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5566" y="4773362"/>
              <a:ext cx="15808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E + id </a:t>
              </a:r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00062" y="4782235"/>
              <a:ext cx="2920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4422395"/>
            <a:ext cx="2839560" cy="378205"/>
            <a:chOff x="4864289" y="5184395"/>
            <a:chExt cx="2839560" cy="378205"/>
          </a:xfrm>
        </p:grpSpPr>
        <p:sp>
          <p:nvSpPr>
            <p:cNvPr id="31" name="Rectangle 30"/>
            <p:cNvSpPr/>
            <p:nvPr/>
          </p:nvSpPr>
          <p:spPr>
            <a:xfrm>
              <a:off x="4864289" y="5184395"/>
              <a:ext cx="11512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15566" y="5184395"/>
              <a:ext cx="16882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00062" y="51932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52400" y="1600200"/>
            <a:ext cx="2732159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2400" y="4730881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x:= z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888428" y="473088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1102672" y="4730881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 := x  + z</a:t>
            </a:r>
            <a:endParaRPr lang="en-US" sz="1400" dirty="0"/>
          </a:p>
        </p:txBody>
      </p:sp>
      <p:sp>
        <p:nvSpPr>
          <p:cNvPr id="52" name="Rounded Rectangle 51"/>
          <p:cNvSpPr/>
          <p:nvPr/>
        </p:nvSpPr>
        <p:spPr>
          <a:xfrm>
            <a:off x="2991960" y="1641144"/>
            <a:ext cx="5999641" cy="4835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02944" y="178486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873920" y="24971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602944" y="5199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150520" y="250004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3100899" y="5199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938076" y="5199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:=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694959" y="32004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4775253" y="5199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3" idx="4"/>
            <a:endCxn id="54" idx="0"/>
          </p:cNvCxnSpPr>
          <p:nvPr/>
        </p:nvCxnSpPr>
        <p:spPr>
          <a:xfrm flipH="1">
            <a:off x="4216820" y="2224410"/>
            <a:ext cx="1729024" cy="272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3" idx="4"/>
            <a:endCxn id="55" idx="0"/>
          </p:cNvCxnSpPr>
          <p:nvPr/>
        </p:nvCxnSpPr>
        <p:spPr>
          <a:xfrm>
            <a:off x="5945844" y="2224410"/>
            <a:ext cx="0" cy="2974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3" idx="4"/>
            <a:endCxn id="56" idx="0"/>
          </p:cNvCxnSpPr>
          <p:nvPr/>
        </p:nvCxnSpPr>
        <p:spPr>
          <a:xfrm>
            <a:off x="5945844" y="2224410"/>
            <a:ext cx="1547576" cy="27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4" idx="4"/>
            <a:endCxn id="57" idx="0"/>
          </p:cNvCxnSpPr>
          <p:nvPr/>
        </p:nvCxnSpPr>
        <p:spPr>
          <a:xfrm flipH="1">
            <a:off x="3443799" y="2936660"/>
            <a:ext cx="773021" cy="2262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4"/>
            <a:endCxn id="59" idx="0"/>
          </p:cNvCxnSpPr>
          <p:nvPr/>
        </p:nvCxnSpPr>
        <p:spPr>
          <a:xfrm>
            <a:off x="4216820" y="2936660"/>
            <a:ext cx="821039" cy="263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9" idx="4"/>
            <a:endCxn id="61" idx="0"/>
          </p:cNvCxnSpPr>
          <p:nvPr/>
        </p:nvCxnSpPr>
        <p:spPr>
          <a:xfrm>
            <a:off x="5037859" y="3639995"/>
            <a:ext cx="80294" cy="1559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4" idx="4"/>
            <a:endCxn id="58" idx="0"/>
          </p:cNvCxnSpPr>
          <p:nvPr/>
        </p:nvCxnSpPr>
        <p:spPr>
          <a:xfrm>
            <a:off x="4216820" y="2936660"/>
            <a:ext cx="64156" cy="2262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6324600" y="32004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150520" y="32004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:=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971559" y="32004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56" idx="4"/>
            <a:endCxn id="83" idx="0"/>
          </p:cNvCxnSpPr>
          <p:nvPr/>
        </p:nvCxnSpPr>
        <p:spPr>
          <a:xfrm flipH="1">
            <a:off x="6667500" y="2939591"/>
            <a:ext cx="825920" cy="26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6" idx="4"/>
            <a:endCxn id="85" idx="0"/>
          </p:cNvCxnSpPr>
          <p:nvPr/>
        </p:nvCxnSpPr>
        <p:spPr>
          <a:xfrm>
            <a:off x="7493420" y="2939591"/>
            <a:ext cx="821039" cy="26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6" idx="4"/>
            <a:endCxn id="84" idx="0"/>
          </p:cNvCxnSpPr>
          <p:nvPr/>
        </p:nvCxnSpPr>
        <p:spPr>
          <a:xfrm>
            <a:off x="7493420" y="2939591"/>
            <a:ext cx="0" cy="26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477000" y="41910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286784" y="5199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8123959" y="41910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85" idx="4"/>
            <a:endCxn id="89" idx="0"/>
          </p:cNvCxnSpPr>
          <p:nvPr/>
        </p:nvCxnSpPr>
        <p:spPr>
          <a:xfrm flipH="1">
            <a:off x="6819900" y="3639995"/>
            <a:ext cx="1494559" cy="55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5" idx="4"/>
            <a:endCxn id="91" idx="0"/>
          </p:cNvCxnSpPr>
          <p:nvPr/>
        </p:nvCxnSpPr>
        <p:spPr>
          <a:xfrm>
            <a:off x="8314459" y="3639995"/>
            <a:ext cx="152400" cy="55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5" idx="4"/>
            <a:endCxn id="90" idx="0"/>
          </p:cNvCxnSpPr>
          <p:nvPr/>
        </p:nvCxnSpPr>
        <p:spPr>
          <a:xfrm flipH="1">
            <a:off x="7629684" y="3639995"/>
            <a:ext cx="684775" cy="1559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6449607" y="5181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89" idx="4"/>
            <a:endCxn id="98" idx="0"/>
          </p:cNvCxnSpPr>
          <p:nvPr/>
        </p:nvCxnSpPr>
        <p:spPr>
          <a:xfrm flipH="1">
            <a:off x="6792507" y="4630544"/>
            <a:ext cx="27393" cy="55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8123959" y="5181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91" idx="4"/>
            <a:endCxn id="100" idx="0"/>
          </p:cNvCxnSpPr>
          <p:nvPr/>
        </p:nvCxnSpPr>
        <p:spPr>
          <a:xfrm>
            <a:off x="8466859" y="4630544"/>
            <a:ext cx="0" cy="55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we know which rule to apply on every step?</a:t>
            </a:r>
          </a:p>
          <a:p>
            <a:r>
              <a:rPr lang="en-US" dirty="0" smtClean="0"/>
              <a:t>Does it matter? </a:t>
            </a:r>
          </a:p>
          <a:p>
            <a:r>
              <a:rPr lang="en-US" dirty="0" smtClean="0"/>
              <a:t>Would we always get the same result?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1364673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x := </a:t>
            </a:r>
            <a:r>
              <a:rPr lang="en-US" dirty="0" err="1"/>
              <a:t>y+z</a:t>
            </a:r>
            <a:r>
              <a:rPr lang="en-US" dirty="0"/>
              <a:t>*w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76600" y="1364673"/>
            <a:ext cx="5715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33400" y="2667001"/>
            <a:ext cx="4247041" cy="3962400"/>
            <a:chOff x="533400" y="2667001"/>
            <a:chExt cx="4247041" cy="3962400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2667001"/>
              <a:ext cx="4247041" cy="3962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55388" y="2810722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76259" y="3525903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455388" y="3525903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:=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240374" y="3525903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12" idx="4"/>
              <a:endCxn id="27" idx="0"/>
            </p:cNvCxnSpPr>
            <p:nvPr/>
          </p:nvCxnSpPr>
          <p:spPr>
            <a:xfrm flipH="1">
              <a:off x="1019159" y="3250266"/>
              <a:ext cx="779129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4"/>
              <a:endCxn id="29" idx="0"/>
            </p:cNvCxnSpPr>
            <p:nvPr/>
          </p:nvCxnSpPr>
          <p:spPr>
            <a:xfrm>
              <a:off x="1798288" y="3250266"/>
              <a:ext cx="784986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2" idx="4"/>
              <a:endCxn id="28" idx="0"/>
            </p:cNvCxnSpPr>
            <p:nvPr/>
          </p:nvCxnSpPr>
          <p:spPr>
            <a:xfrm>
              <a:off x="1798288" y="3250266"/>
              <a:ext cx="0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387375" y="4378655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240374" y="4378655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78655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29" idx="4"/>
              <a:endCxn id="33" idx="0"/>
            </p:cNvCxnSpPr>
            <p:nvPr/>
          </p:nvCxnSpPr>
          <p:spPr>
            <a:xfrm flipH="1">
              <a:off x="1730275" y="3965447"/>
              <a:ext cx="852999" cy="413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4"/>
              <a:endCxn id="35" idx="0"/>
            </p:cNvCxnSpPr>
            <p:nvPr/>
          </p:nvCxnSpPr>
          <p:spPr>
            <a:xfrm>
              <a:off x="2583274" y="3965447"/>
              <a:ext cx="807626" cy="413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4"/>
              <a:endCxn id="34" idx="0"/>
            </p:cNvCxnSpPr>
            <p:nvPr/>
          </p:nvCxnSpPr>
          <p:spPr>
            <a:xfrm>
              <a:off x="2583274" y="3965447"/>
              <a:ext cx="0" cy="413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387375" y="5216855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stCxn id="33" idx="4"/>
              <a:endCxn id="39" idx="0"/>
            </p:cNvCxnSpPr>
            <p:nvPr/>
          </p:nvCxnSpPr>
          <p:spPr>
            <a:xfrm>
              <a:off x="1730275" y="4818199"/>
              <a:ext cx="0" cy="3986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240374" y="5943600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51" idx="4"/>
              <a:endCxn id="41" idx="0"/>
            </p:cNvCxnSpPr>
            <p:nvPr/>
          </p:nvCxnSpPr>
          <p:spPr>
            <a:xfrm>
              <a:off x="2583274" y="5659615"/>
              <a:ext cx="0" cy="283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240374" y="522007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048000" y="522007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6200" y="522007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54" name="Straight Arrow Connector 53"/>
            <p:cNvCxnSpPr>
              <a:stCxn id="35" idx="4"/>
              <a:endCxn id="51" idx="0"/>
            </p:cNvCxnSpPr>
            <p:nvPr/>
          </p:nvCxnSpPr>
          <p:spPr>
            <a:xfrm flipH="1">
              <a:off x="2583274" y="4818199"/>
              <a:ext cx="807626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5" idx="4"/>
              <a:endCxn id="53" idx="0"/>
            </p:cNvCxnSpPr>
            <p:nvPr/>
          </p:nvCxnSpPr>
          <p:spPr>
            <a:xfrm>
              <a:off x="3390900" y="4818199"/>
              <a:ext cx="838200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4"/>
              <a:endCxn id="52" idx="0"/>
            </p:cNvCxnSpPr>
            <p:nvPr/>
          </p:nvCxnSpPr>
          <p:spPr>
            <a:xfrm>
              <a:off x="3390900" y="4818199"/>
              <a:ext cx="0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886200" y="5961166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62" name="Straight Arrow Connector 61"/>
            <p:cNvCxnSpPr>
              <a:stCxn id="53" idx="4"/>
              <a:endCxn id="61" idx="0"/>
            </p:cNvCxnSpPr>
            <p:nvPr/>
          </p:nvCxnSpPr>
          <p:spPr>
            <a:xfrm>
              <a:off x="4229100" y="5659615"/>
              <a:ext cx="0" cy="3015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953000" y="2667000"/>
            <a:ext cx="4038601" cy="3962400"/>
            <a:chOff x="4953000" y="2667000"/>
            <a:chExt cx="4038601" cy="3962400"/>
          </a:xfrm>
        </p:grpSpPr>
        <p:sp>
          <p:nvSpPr>
            <p:cNvPr id="64" name="Rounded Rectangle 63"/>
            <p:cNvSpPr/>
            <p:nvPr/>
          </p:nvSpPr>
          <p:spPr>
            <a:xfrm>
              <a:off x="4953000" y="2667000"/>
              <a:ext cx="4038601" cy="3962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60788" y="281072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781659" y="3525902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6560788" y="3525902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:=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7345774" y="3525902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69" name="Straight Arrow Connector 68"/>
            <p:cNvCxnSpPr>
              <a:stCxn id="65" idx="4"/>
              <a:endCxn id="66" idx="0"/>
            </p:cNvCxnSpPr>
            <p:nvPr/>
          </p:nvCxnSpPr>
          <p:spPr>
            <a:xfrm flipH="1">
              <a:off x="6124559" y="3250265"/>
              <a:ext cx="779129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5" idx="4"/>
              <a:endCxn id="68" idx="0"/>
            </p:cNvCxnSpPr>
            <p:nvPr/>
          </p:nvCxnSpPr>
          <p:spPr>
            <a:xfrm>
              <a:off x="6903688" y="3250265"/>
              <a:ext cx="784986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5" idx="4"/>
              <a:endCxn id="67" idx="0"/>
            </p:cNvCxnSpPr>
            <p:nvPr/>
          </p:nvCxnSpPr>
          <p:spPr>
            <a:xfrm>
              <a:off x="6903688" y="3250265"/>
              <a:ext cx="0" cy="275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8153400" y="4378654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7345774" y="4378654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055885" y="4378745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75" name="Straight Arrow Connector 74"/>
            <p:cNvCxnSpPr>
              <a:stCxn id="68" idx="4"/>
              <a:endCxn id="72" idx="0"/>
            </p:cNvCxnSpPr>
            <p:nvPr/>
          </p:nvCxnSpPr>
          <p:spPr>
            <a:xfrm>
              <a:off x="7688674" y="3965446"/>
              <a:ext cx="807626" cy="413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4"/>
              <a:endCxn id="74" idx="0"/>
            </p:cNvCxnSpPr>
            <p:nvPr/>
          </p:nvCxnSpPr>
          <p:spPr>
            <a:xfrm flipH="1">
              <a:off x="6398785" y="3965446"/>
              <a:ext cx="1289889" cy="4132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4"/>
              <a:endCxn id="73" idx="0"/>
            </p:cNvCxnSpPr>
            <p:nvPr/>
          </p:nvCxnSpPr>
          <p:spPr>
            <a:xfrm>
              <a:off x="7688674" y="3965446"/>
              <a:ext cx="0" cy="413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8153400" y="5216854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79" name="Straight Arrow Connector 78"/>
            <p:cNvCxnSpPr>
              <a:stCxn id="72" idx="4"/>
              <a:endCxn id="78" idx="0"/>
            </p:cNvCxnSpPr>
            <p:nvPr/>
          </p:nvCxnSpPr>
          <p:spPr>
            <a:xfrm>
              <a:off x="8496300" y="4818198"/>
              <a:ext cx="0" cy="3986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248259" y="5943690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81" name="Straight Arrow Connector 80"/>
            <p:cNvCxnSpPr>
              <a:stCxn id="82" idx="4"/>
              <a:endCxn id="80" idx="0"/>
            </p:cNvCxnSpPr>
            <p:nvPr/>
          </p:nvCxnSpPr>
          <p:spPr>
            <a:xfrm>
              <a:off x="5591159" y="5659705"/>
              <a:ext cx="0" cy="2839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248259" y="522016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055885" y="522016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6894085" y="5220161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85" name="Straight Arrow Connector 84"/>
            <p:cNvCxnSpPr>
              <a:stCxn id="74" idx="4"/>
              <a:endCxn id="82" idx="0"/>
            </p:cNvCxnSpPr>
            <p:nvPr/>
          </p:nvCxnSpPr>
          <p:spPr>
            <a:xfrm flipH="1">
              <a:off x="5591159" y="4818289"/>
              <a:ext cx="807626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4"/>
              <a:endCxn id="84" idx="0"/>
            </p:cNvCxnSpPr>
            <p:nvPr/>
          </p:nvCxnSpPr>
          <p:spPr>
            <a:xfrm>
              <a:off x="6398785" y="4818289"/>
              <a:ext cx="838200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4" idx="4"/>
              <a:endCxn id="83" idx="0"/>
            </p:cNvCxnSpPr>
            <p:nvPr/>
          </p:nvCxnSpPr>
          <p:spPr>
            <a:xfrm>
              <a:off x="6398785" y="4818289"/>
              <a:ext cx="0" cy="40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894085" y="5961256"/>
              <a:ext cx="685800" cy="43954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</a:t>
              </a:r>
              <a:endParaRPr lang="en-US" dirty="0"/>
            </a:p>
          </p:txBody>
        </p:sp>
        <p:cxnSp>
          <p:nvCxnSpPr>
            <p:cNvPr id="89" name="Straight Arrow Connector 88"/>
            <p:cNvCxnSpPr>
              <a:stCxn id="84" idx="4"/>
              <a:endCxn id="88" idx="0"/>
            </p:cNvCxnSpPr>
            <p:nvPr/>
          </p:nvCxnSpPr>
          <p:spPr>
            <a:xfrm>
              <a:off x="7236985" y="5659705"/>
              <a:ext cx="0" cy="3015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Leftmost/rightmost Derivation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Leftmost derivation</a:t>
            </a:r>
          </a:p>
          <a:p>
            <a:pPr lvl="1"/>
            <a:r>
              <a:rPr lang="en-US" dirty="0" smtClean="0"/>
              <a:t>always expand leftmost non-terminal</a:t>
            </a:r>
          </a:p>
          <a:p>
            <a:r>
              <a:rPr lang="en-US" dirty="0" smtClean="0"/>
              <a:t>Rightmost derivation</a:t>
            </a:r>
          </a:p>
          <a:p>
            <a:pPr lvl="1"/>
            <a:r>
              <a:rPr lang="en-US" dirty="0" smtClean="0"/>
              <a:t>Always expand rightmost non-terminal</a:t>
            </a:r>
          </a:p>
          <a:p>
            <a:pPr lvl="1"/>
            <a:endParaRPr lang="en-US" dirty="0"/>
          </a:p>
          <a:p>
            <a:r>
              <a:rPr lang="en-US" dirty="0" smtClean="0"/>
              <a:t>Allows us to describe derivation by listing the sequence of rules </a:t>
            </a:r>
          </a:p>
          <a:p>
            <a:pPr lvl="1"/>
            <a:r>
              <a:rPr lang="en-US" dirty="0" smtClean="0"/>
              <a:t>always know what a rule is applied to</a:t>
            </a:r>
          </a:p>
          <a:p>
            <a:pPr lvl="1"/>
            <a:endParaRPr lang="en-US" dirty="0"/>
          </a:p>
          <a:p>
            <a:r>
              <a:rPr lang="en-US" dirty="0" smtClean="0"/>
              <a:t>Orders of derivation applied in our parsers (coming soon)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Leftmost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768344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:= z;</a:t>
            </a:r>
          </a:p>
          <a:p>
            <a:r>
              <a:rPr lang="en-US" dirty="0" smtClean="0"/>
              <a:t>y := x + z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768344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18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5673" y="31242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5811" y="3519765"/>
            <a:ext cx="1036170" cy="378205"/>
            <a:chOff x="5401338" y="2822195"/>
            <a:chExt cx="1036170" cy="378205"/>
          </a:xfrm>
        </p:grpSpPr>
        <p:sp>
          <p:nvSpPr>
            <p:cNvPr id="8" name="Rectangle 7"/>
            <p:cNvSpPr/>
            <p:nvPr/>
          </p:nvSpPr>
          <p:spPr>
            <a:xfrm>
              <a:off x="5401338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4984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86473" y="3924203"/>
            <a:ext cx="1874370" cy="378205"/>
            <a:chOff x="4572000" y="3249362"/>
            <a:chExt cx="1874370" cy="378205"/>
          </a:xfrm>
        </p:grpSpPr>
        <p:sp>
          <p:nvSpPr>
            <p:cNvPr id="11" name="Rectangle 10"/>
            <p:cNvSpPr/>
            <p:nvPr/>
          </p:nvSpPr>
          <p:spPr>
            <a:xfrm>
              <a:off x="4572000" y="3249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86473" y="4328641"/>
            <a:ext cx="1874370" cy="378205"/>
            <a:chOff x="4572000" y="3643035"/>
            <a:chExt cx="1874370" cy="378205"/>
          </a:xfrm>
        </p:grpSpPr>
        <p:sp>
          <p:nvSpPr>
            <p:cNvPr id="14" name="Rectangle 13"/>
            <p:cNvSpPr/>
            <p:nvPr/>
          </p:nvSpPr>
          <p:spPr>
            <a:xfrm>
              <a:off x="4572000" y="364303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3846" y="36430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00062" y="365190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6473" y="4733079"/>
            <a:ext cx="2839378" cy="378205"/>
            <a:chOff x="4572000" y="4011362"/>
            <a:chExt cx="2839378" cy="378205"/>
          </a:xfrm>
        </p:grpSpPr>
        <p:sp>
          <p:nvSpPr>
            <p:cNvPr id="17" name="Rectangle 16"/>
            <p:cNvSpPr/>
            <p:nvPr/>
          </p:nvSpPr>
          <p:spPr>
            <a:xfrm>
              <a:off x="4572000" y="4011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3846" y="4011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00062" y="4020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82239" y="5137517"/>
            <a:ext cx="3390811" cy="378205"/>
            <a:chOff x="4567766" y="4392362"/>
            <a:chExt cx="3390811" cy="378205"/>
          </a:xfrm>
        </p:grpSpPr>
        <p:sp>
          <p:nvSpPr>
            <p:cNvPr id="20" name="Rectangle 19"/>
            <p:cNvSpPr/>
            <p:nvPr/>
          </p:nvSpPr>
          <p:spPr>
            <a:xfrm>
              <a:off x="4567766" y="4392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9612" y="4392362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 + E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5828" y="4401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473" y="5541955"/>
            <a:ext cx="3528669" cy="378205"/>
            <a:chOff x="4572000" y="4773362"/>
            <a:chExt cx="3528669" cy="378205"/>
          </a:xfrm>
        </p:grpSpPr>
        <p:sp>
          <p:nvSpPr>
            <p:cNvPr id="23" name="Rectangle 22"/>
            <p:cNvSpPr/>
            <p:nvPr/>
          </p:nvSpPr>
          <p:spPr>
            <a:xfrm>
              <a:off x="4572000" y="4773362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3846" y="4773362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E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0062" y="4782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6473" y="5946395"/>
            <a:ext cx="3666527" cy="378205"/>
            <a:chOff x="4572000" y="5184395"/>
            <a:chExt cx="3666527" cy="378205"/>
          </a:xfrm>
        </p:grpSpPr>
        <p:sp>
          <p:nvSpPr>
            <p:cNvPr id="26" name="Rectangle 25"/>
            <p:cNvSpPr/>
            <p:nvPr/>
          </p:nvSpPr>
          <p:spPr>
            <a:xfrm>
              <a:off x="4572000" y="518439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23846" y="5184395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00062" y="51932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0" y="1768344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652972" y="1768344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2000" y="3124200"/>
            <a:ext cx="7924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13937" y="3308866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</p:txBody>
      </p:sp>
      <p:cxnSp>
        <p:nvCxnSpPr>
          <p:cNvPr id="41" name="Straight Connector 40"/>
          <p:cNvCxnSpPr>
            <a:stCxn id="39" idx="1"/>
            <a:endCxn id="7" idx="2"/>
          </p:cNvCxnSpPr>
          <p:nvPr/>
        </p:nvCxnSpPr>
        <p:spPr>
          <a:xfrm flipH="1">
            <a:off x="2666935" y="3493532"/>
            <a:ext cx="2847002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05139" y="37454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44" name="Straight Connector 43"/>
          <p:cNvCxnSpPr>
            <a:stCxn id="43" idx="1"/>
          </p:cNvCxnSpPr>
          <p:nvPr/>
        </p:nvCxnSpPr>
        <p:spPr>
          <a:xfrm flipH="1">
            <a:off x="2277073" y="3930134"/>
            <a:ext cx="3228066" cy="294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05139" y="4126468"/>
            <a:ext cx="11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flipH="1" flipV="1">
            <a:off x="2277073" y="4293535"/>
            <a:ext cx="3228066" cy="1759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05139" y="45074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48" name="Straight Connector 47"/>
          <p:cNvCxnSpPr>
            <a:stCxn id="47" idx="1"/>
            <a:endCxn id="15" idx="2"/>
          </p:cNvCxnSpPr>
          <p:nvPr/>
        </p:nvCxnSpPr>
        <p:spPr>
          <a:xfrm flipH="1">
            <a:off x="2999581" y="4692134"/>
            <a:ext cx="2505558" cy="583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05139" y="4934440"/>
            <a:ext cx="172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</a:p>
        </p:txBody>
      </p:sp>
      <p:cxnSp>
        <p:nvCxnSpPr>
          <p:cNvPr id="50" name="Straight Connector 49"/>
          <p:cNvCxnSpPr>
            <a:stCxn id="49" idx="1"/>
          </p:cNvCxnSpPr>
          <p:nvPr/>
        </p:nvCxnSpPr>
        <p:spPr>
          <a:xfrm flipH="1" flipV="1">
            <a:off x="3814234" y="5111284"/>
            <a:ext cx="1690905" cy="782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05139" y="5334000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2" name="Straight Connector 51"/>
          <p:cNvCxnSpPr>
            <a:stCxn id="51" idx="1"/>
            <a:endCxn id="21" idx="2"/>
          </p:cNvCxnSpPr>
          <p:nvPr/>
        </p:nvCxnSpPr>
        <p:spPr>
          <a:xfrm flipH="1" flipV="1">
            <a:off x="3753568" y="5506849"/>
            <a:ext cx="1751571" cy="1181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05139" y="5779567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4" name="Straight Connector 53"/>
          <p:cNvCxnSpPr>
            <a:stCxn id="53" idx="1"/>
          </p:cNvCxnSpPr>
          <p:nvPr/>
        </p:nvCxnSpPr>
        <p:spPr>
          <a:xfrm flipH="1" flipV="1">
            <a:off x="4507345" y="5957455"/>
            <a:ext cx="997794" cy="677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71260" y="625488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x:= z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515795" y="62548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972456" y="625488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y := x  +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Rightmost 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5673" y="31242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5811" y="3519765"/>
            <a:ext cx="1036170" cy="378205"/>
            <a:chOff x="5401338" y="2822195"/>
            <a:chExt cx="1036170" cy="378205"/>
          </a:xfrm>
        </p:grpSpPr>
        <p:sp>
          <p:nvSpPr>
            <p:cNvPr id="8" name="Rectangle 7"/>
            <p:cNvSpPr/>
            <p:nvPr/>
          </p:nvSpPr>
          <p:spPr>
            <a:xfrm>
              <a:off x="5401338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4984" y="282219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97404" y="3924203"/>
            <a:ext cx="1890589" cy="378205"/>
            <a:chOff x="5382931" y="3249362"/>
            <a:chExt cx="1890589" cy="378205"/>
          </a:xfrm>
        </p:grpSpPr>
        <p:sp>
          <p:nvSpPr>
            <p:cNvPr id="11" name="Rectangle 10"/>
            <p:cNvSpPr/>
            <p:nvPr/>
          </p:nvSpPr>
          <p:spPr>
            <a:xfrm>
              <a:off x="5382931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3846" y="3249362"/>
              <a:ext cx="1149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00062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097404" y="4328641"/>
            <a:ext cx="2442022" cy="378205"/>
            <a:chOff x="5382931" y="3643035"/>
            <a:chExt cx="2442022" cy="378205"/>
          </a:xfrm>
        </p:grpSpPr>
        <p:sp>
          <p:nvSpPr>
            <p:cNvPr id="14" name="Rectangle 13"/>
            <p:cNvSpPr/>
            <p:nvPr/>
          </p:nvSpPr>
          <p:spPr>
            <a:xfrm>
              <a:off x="5382931" y="36430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23846" y="3643035"/>
              <a:ext cx="1701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+ 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00062" y="365190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97404" y="4733079"/>
            <a:ext cx="2579880" cy="378205"/>
            <a:chOff x="5382931" y="4011362"/>
            <a:chExt cx="2579880" cy="378205"/>
          </a:xfrm>
        </p:grpSpPr>
        <p:sp>
          <p:nvSpPr>
            <p:cNvPr id="17" name="Rectangle 16"/>
            <p:cNvSpPr/>
            <p:nvPr/>
          </p:nvSpPr>
          <p:spPr>
            <a:xfrm>
              <a:off x="5382931" y="4011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23846" y="4011362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+ id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00062" y="4020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97404" y="5137517"/>
            <a:ext cx="2851362" cy="378205"/>
            <a:chOff x="5382931" y="4392362"/>
            <a:chExt cx="2851362" cy="378205"/>
          </a:xfrm>
        </p:grpSpPr>
        <p:sp>
          <p:nvSpPr>
            <p:cNvPr id="20" name="Rectangle 19"/>
            <p:cNvSpPr/>
            <p:nvPr/>
          </p:nvSpPr>
          <p:spPr>
            <a:xfrm>
              <a:off x="5382931" y="4392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9612" y="4392362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5828" y="4401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86473" y="5541955"/>
            <a:ext cx="3666527" cy="378205"/>
            <a:chOff x="4572000" y="4773362"/>
            <a:chExt cx="3666527" cy="378205"/>
          </a:xfrm>
        </p:grpSpPr>
        <p:sp>
          <p:nvSpPr>
            <p:cNvPr id="23" name="Rectangle 22"/>
            <p:cNvSpPr/>
            <p:nvPr/>
          </p:nvSpPr>
          <p:spPr>
            <a:xfrm>
              <a:off x="4572000" y="4773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3846" y="4773362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0062" y="4782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6473" y="5946395"/>
            <a:ext cx="3666527" cy="378205"/>
            <a:chOff x="4572000" y="5184395"/>
            <a:chExt cx="3666527" cy="378205"/>
          </a:xfrm>
        </p:grpSpPr>
        <p:sp>
          <p:nvSpPr>
            <p:cNvPr id="26" name="Rectangle 25"/>
            <p:cNvSpPr/>
            <p:nvPr/>
          </p:nvSpPr>
          <p:spPr>
            <a:xfrm>
              <a:off x="4572000" y="5184395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:=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 id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23846" y="5184395"/>
              <a:ext cx="21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id 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00062" y="51932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762000" y="1768344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x := z;</a:t>
            </a:r>
          </a:p>
          <a:p>
            <a:r>
              <a:rPr lang="en-US" dirty="0"/>
              <a:t>y := x + z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2972" y="1768344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2000" y="3124200"/>
            <a:ext cx="7924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13937" y="3308866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</p:txBody>
      </p:sp>
      <p:cxnSp>
        <p:nvCxnSpPr>
          <p:cNvPr id="41" name="Straight Connector 40"/>
          <p:cNvCxnSpPr>
            <a:stCxn id="39" idx="1"/>
            <a:endCxn id="7" idx="2"/>
          </p:cNvCxnSpPr>
          <p:nvPr/>
        </p:nvCxnSpPr>
        <p:spPr>
          <a:xfrm flipH="1">
            <a:off x="2666935" y="3493532"/>
            <a:ext cx="2847002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05139" y="37454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44" name="Straight Connector 43"/>
          <p:cNvCxnSpPr>
            <a:stCxn id="43" idx="1"/>
          </p:cNvCxnSpPr>
          <p:nvPr/>
        </p:nvCxnSpPr>
        <p:spPr>
          <a:xfrm flipH="1" flipV="1">
            <a:off x="3001818" y="3925455"/>
            <a:ext cx="2503321" cy="467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05139" y="4126468"/>
            <a:ext cx="158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E + 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flipH="1" flipV="1">
            <a:off x="3823855" y="4304146"/>
            <a:ext cx="1681284" cy="698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05139" y="4507468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48" name="Straight Connector 47"/>
          <p:cNvCxnSpPr>
            <a:stCxn id="47" idx="1"/>
          </p:cNvCxnSpPr>
          <p:nvPr/>
        </p:nvCxnSpPr>
        <p:spPr>
          <a:xfrm flipH="1">
            <a:off x="4343401" y="4692134"/>
            <a:ext cx="1161738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05139" y="4934440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0" name="Straight Connector 49"/>
          <p:cNvCxnSpPr>
            <a:stCxn id="49" idx="1"/>
          </p:cNvCxnSpPr>
          <p:nvPr/>
        </p:nvCxnSpPr>
        <p:spPr>
          <a:xfrm flipH="1" flipV="1">
            <a:off x="3814235" y="5111284"/>
            <a:ext cx="1690904" cy="782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05139" y="5334000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:= E</a:t>
            </a:r>
          </a:p>
        </p:txBody>
      </p:sp>
      <p:cxnSp>
        <p:nvCxnSpPr>
          <p:cNvPr id="52" name="Straight Connector 51"/>
          <p:cNvCxnSpPr>
            <a:stCxn id="51" idx="1"/>
          </p:cNvCxnSpPr>
          <p:nvPr/>
        </p:nvCxnSpPr>
        <p:spPr>
          <a:xfrm flipH="1">
            <a:off x="2281383" y="5518666"/>
            <a:ext cx="3223756" cy="467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05139" y="5779567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</p:txBody>
      </p:sp>
      <p:cxnSp>
        <p:nvCxnSpPr>
          <p:cNvPr id="54" name="Straight Connector 53"/>
          <p:cNvCxnSpPr>
            <a:stCxn id="53" idx="1"/>
          </p:cNvCxnSpPr>
          <p:nvPr/>
        </p:nvCxnSpPr>
        <p:spPr>
          <a:xfrm flipH="1" flipV="1">
            <a:off x="2253673" y="5948218"/>
            <a:ext cx="3251466" cy="1601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71260" y="625488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x:= z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515795" y="62548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972456" y="625488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y := x  +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 animBg="1"/>
      <p:bldP spid="39" grpId="0"/>
      <p:bldP spid="43" grpId="0"/>
      <p:bldP spid="45" grpId="0"/>
      <p:bldP spid="47" grpId="0"/>
      <p:bldP spid="49" grpId="0"/>
      <p:bldP spid="51" grpId="0"/>
      <p:bldP spid="53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1371600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x := z;</a:t>
            </a:r>
          </a:p>
          <a:p>
            <a:r>
              <a:rPr lang="en-US" dirty="0"/>
              <a:t>y := x + z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2972" y="1371600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0736" y="28194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 := id ; id := id + id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15026" y="3214965"/>
            <a:ext cx="3288954" cy="378205"/>
            <a:chOff x="4802853" y="2822195"/>
            <a:chExt cx="3288954" cy="378205"/>
          </a:xfrm>
        </p:grpSpPr>
        <p:sp>
          <p:nvSpPr>
            <p:cNvPr id="15" name="Rectangle 14"/>
            <p:cNvSpPr/>
            <p:nvPr/>
          </p:nvSpPr>
          <p:spPr>
            <a:xfrm>
              <a:off x="4802853" y="2822195"/>
              <a:ext cx="1149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4984" y="2822195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3619403"/>
            <a:ext cx="2413004" cy="378205"/>
            <a:chOff x="5687665" y="3249362"/>
            <a:chExt cx="2413004" cy="378205"/>
          </a:xfrm>
        </p:grpSpPr>
        <p:sp>
          <p:nvSpPr>
            <p:cNvPr id="19" name="Rectangle 18"/>
            <p:cNvSpPr/>
            <p:nvPr/>
          </p:nvSpPr>
          <p:spPr>
            <a:xfrm>
              <a:off x="5687665" y="3249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23846" y="3249362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+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id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6327" y="3258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01676" y="4023841"/>
            <a:ext cx="2289182" cy="377287"/>
            <a:chOff x="6087203" y="3643035"/>
            <a:chExt cx="2289182" cy="377287"/>
          </a:xfrm>
        </p:grpSpPr>
        <p:sp>
          <p:nvSpPr>
            <p:cNvPr id="23" name="Rectangle 22"/>
            <p:cNvSpPr/>
            <p:nvPr/>
          </p:nvSpPr>
          <p:spPr>
            <a:xfrm>
              <a:off x="6087203" y="36430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37420" y="3643035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+ id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15055" y="3650990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01676" y="4428279"/>
            <a:ext cx="2165866" cy="378205"/>
            <a:chOff x="6087203" y="4011362"/>
            <a:chExt cx="2165866" cy="378205"/>
          </a:xfrm>
        </p:grpSpPr>
        <p:sp>
          <p:nvSpPr>
            <p:cNvPr id="27" name="Rectangle 26"/>
            <p:cNvSpPr/>
            <p:nvPr/>
          </p:nvSpPr>
          <p:spPr>
            <a:xfrm>
              <a:off x="6087203" y="4011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1962" y="4011362"/>
              <a:ext cx="1701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 + 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15803" y="4020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01676" y="4832717"/>
            <a:ext cx="1762456" cy="378205"/>
            <a:chOff x="6087203" y="4392362"/>
            <a:chExt cx="1762456" cy="378205"/>
          </a:xfrm>
        </p:grpSpPr>
        <p:sp>
          <p:nvSpPr>
            <p:cNvPr id="31" name="Rectangle 30"/>
            <p:cNvSpPr/>
            <p:nvPr/>
          </p:nvSpPr>
          <p:spPr>
            <a:xfrm>
              <a:off x="6087203" y="4392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62127" y="439236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15803" y="4401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01676" y="5237155"/>
            <a:ext cx="873648" cy="378205"/>
            <a:chOff x="6087203" y="4773362"/>
            <a:chExt cx="873648" cy="378205"/>
          </a:xfrm>
        </p:grpSpPr>
        <p:sp>
          <p:nvSpPr>
            <p:cNvPr id="35" name="Rectangle 34"/>
            <p:cNvSpPr/>
            <p:nvPr/>
          </p:nvSpPr>
          <p:spPr>
            <a:xfrm>
              <a:off x="6087203" y="4773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38327" y="4773362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S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5803" y="4782235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30276" y="564159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762000" y="2819400"/>
            <a:ext cx="7924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13937" y="3004066"/>
            <a:ext cx="11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4" name="Straight Connector 43"/>
          <p:cNvCxnSpPr>
            <a:stCxn id="43" idx="1"/>
          </p:cNvCxnSpPr>
          <p:nvPr/>
        </p:nvCxnSpPr>
        <p:spPr>
          <a:xfrm flipH="1">
            <a:off x="2972457" y="3188732"/>
            <a:ext cx="2541480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505139" y="3440668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 id := 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flipH="1" flipV="1">
            <a:off x="2549236" y="3620655"/>
            <a:ext cx="2955903" cy="467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05139" y="3821668"/>
            <a:ext cx="11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8" name="Straight Connector 47"/>
          <p:cNvCxnSpPr>
            <a:stCxn id="47" idx="1"/>
            <a:endCxn id="20" idx="2"/>
          </p:cNvCxnSpPr>
          <p:nvPr/>
        </p:nvCxnSpPr>
        <p:spPr>
          <a:xfrm flipH="1" flipV="1">
            <a:off x="4243993" y="3988735"/>
            <a:ext cx="1261146" cy="1759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05139" y="4202668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id </a:t>
            </a:r>
          </a:p>
        </p:txBody>
      </p:sp>
      <p:cxnSp>
        <p:nvCxnSpPr>
          <p:cNvPr id="50" name="Straight Connector 49"/>
          <p:cNvCxnSpPr>
            <a:stCxn id="49" idx="1"/>
          </p:cNvCxnSpPr>
          <p:nvPr/>
        </p:nvCxnSpPr>
        <p:spPr>
          <a:xfrm flipH="1">
            <a:off x="4874566" y="4387334"/>
            <a:ext cx="630573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05139" y="4629640"/>
            <a:ext cx="158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+ 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52" name="Straight Connector 51"/>
          <p:cNvCxnSpPr>
            <a:stCxn id="51" idx="1"/>
          </p:cNvCxnSpPr>
          <p:nvPr/>
        </p:nvCxnSpPr>
        <p:spPr>
          <a:xfrm flipH="1" flipV="1">
            <a:off x="4495801" y="4810396"/>
            <a:ext cx="1009338" cy="391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505139" y="5029200"/>
            <a:ext cx="186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id := E</a:t>
            </a:r>
          </a:p>
        </p:txBody>
      </p:sp>
      <p:cxnSp>
        <p:nvCxnSpPr>
          <p:cNvPr id="54" name="Straight Connector 53"/>
          <p:cNvCxnSpPr>
            <a:stCxn id="53" idx="1"/>
            <a:endCxn id="32" idx="2"/>
          </p:cNvCxnSpPr>
          <p:nvPr/>
        </p:nvCxnSpPr>
        <p:spPr>
          <a:xfrm flipH="1" flipV="1">
            <a:off x="3920366" y="5202049"/>
            <a:ext cx="1584773" cy="1181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505139" y="5474767"/>
            <a:ext cx="131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56" name="Straight Connector 55"/>
          <p:cNvCxnSpPr>
            <a:stCxn id="55" idx="1"/>
          </p:cNvCxnSpPr>
          <p:nvPr/>
        </p:nvCxnSpPr>
        <p:spPr>
          <a:xfrm flipH="1">
            <a:off x="3232727" y="5659433"/>
            <a:ext cx="2272412" cy="245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00879" y="6397823"/>
            <a:ext cx="7204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Bottom-up picking left alternative on every </a:t>
            </a:r>
            <a:r>
              <a:rPr lang="en-US" sz="1400" dirty="0" smtClean="0"/>
              <a:t>step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/>
              <a:t>Rightmost </a:t>
            </a:r>
            <a:r>
              <a:rPr lang="en-US" sz="1400" dirty="0"/>
              <a:t>derivation when going </a:t>
            </a:r>
            <a:r>
              <a:rPr lang="en-US" sz="1400" dirty="0" smtClean="0"/>
              <a:t>top-down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2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42" grpId="0" animBg="1"/>
      <p:bldP spid="43" grpId="0"/>
      <p:bldP spid="45" grpId="0"/>
      <p:bldP spid="47" grpId="0"/>
      <p:bldP spid="49" grpId="0"/>
      <p:bldP spid="51" grpId="0"/>
      <p:bldP spid="53" grpId="0"/>
      <p:bldP spid="5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context free language can be recognized by a non-deterministic pushdown automaton</a:t>
            </a:r>
          </a:p>
          <a:p>
            <a:endParaRPr lang="en-US" dirty="0" smtClean="0"/>
          </a:p>
          <a:p>
            <a:r>
              <a:rPr lang="en-US" dirty="0" smtClean="0"/>
              <a:t>Parsing </a:t>
            </a:r>
            <a:r>
              <a:rPr lang="en-US" dirty="0"/>
              <a:t>can be seen as a search problem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Can you find a derivation from the start symbol to the input word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en-US" dirty="0" smtClean="0"/>
              <a:t>Easy (but very expensive) to solve with backtracking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CYK parser can be used to parse any context-free language but has complexity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We want efficient parsers</a:t>
            </a:r>
          </a:p>
          <a:p>
            <a:pPr lvl="1"/>
            <a:r>
              <a:rPr lang="en-US" dirty="0" smtClean="0"/>
              <a:t>Linear in input size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Deterministic</a:t>
            </a:r>
            <a:r>
              <a:rPr lang="en-US" dirty="0" smtClean="0"/>
              <a:t> pushdown automata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We will sacrifice generality for efficiency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“Brute-force”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1371600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x := z;</a:t>
            </a:r>
          </a:p>
          <a:p>
            <a:r>
              <a:rPr lang="en-US" dirty="0"/>
              <a:t>y := x + z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2972" y="1371600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28194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id := id ; id := id + id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2923" y="3660395"/>
            <a:ext cx="3288954" cy="378205"/>
            <a:chOff x="4802853" y="2822195"/>
            <a:chExt cx="3288954" cy="378205"/>
          </a:xfrm>
        </p:grpSpPr>
        <p:sp>
          <p:nvSpPr>
            <p:cNvPr id="11" name="Rectangle 10"/>
            <p:cNvSpPr/>
            <p:nvPr/>
          </p:nvSpPr>
          <p:spPr>
            <a:xfrm>
              <a:off x="4802853" y="2822195"/>
              <a:ext cx="1149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4984" y="2822195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73846" y="3656628"/>
            <a:ext cx="3013238" cy="378205"/>
            <a:chOff x="4802853" y="2822195"/>
            <a:chExt cx="3013238" cy="378205"/>
          </a:xfrm>
        </p:grpSpPr>
        <p:sp>
          <p:nvSpPr>
            <p:cNvPr id="51" name="Rectangle 50"/>
            <p:cNvSpPr/>
            <p:nvPr/>
          </p:nvSpPr>
          <p:spPr>
            <a:xfrm>
              <a:off x="4802853" y="2822195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id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14984" y="2822195"/>
              <a:ext cx="1701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</a:t>
              </a:r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E+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id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81058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315200" y="3429000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56" name="Straight Arrow Connector 55"/>
          <p:cNvCxnSpPr>
            <a:stCxn id="9" idx="2"/>
          </p:cNvCxnSpPr>
          <p:nvPr/>
        </p:nvCxnSpPr>
        <p:spPr>
          <a:xfrm flipH="1">
            <a:off x="2209800" y="3188732"/>
            <a:ext cx="1594232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474955" y="4188204"/>
            <a:ext cx="0" cy="467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53352" y="331201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810302" y="3126675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9" idx="2"/>
          </p:cNvCxnSpPr>
          <p:nvPr/>
        </p:nvCxnSpPr>
        <p:spPr>
          <a:xfrm>
            <a:off x="3804032" y="3188732"/>
            <a:ext cx="1409281" cy="467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9600" y="5802868"/>
            <a:ext cx="766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a parse tree… a search for the parse tree by exhaustively applying all rules)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64018" y="4772770"/>
            <a:ext cx="3288954" cy="378205"/>
            <a:chOff x="4802853" y="2822195"/>
            <a:chExt cx="3288954" cy="378205"/>
          </a:xfrm>
        </p:grpSpPr>
        <p:sp>
          <p:nvSpPr>
            <p:cNvPr id="68" name="Rectangle 67"/>
            <p:cNvSpPr/>
            <p:nvPr/>
          </p:nvSpPr>
          <p:spPr>
            <a:xfrm>
              <a:off x="4802853" y="2822195"/>
              <a:ext cx="1149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14984" y="2822195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62824" y="4733219"/>
            <a:ext cx="3288954" cy="378205"/>
            <a:chOff x="4802853" y="2822195"/>
            <a:chExt cx="3288954" cy="378205"/>
          </a:xfrm>
        </p:grpSpPr>
        <p:sp>
          <p:nvSpPr>
            <p:cNvPr id="72" name="Rectangle 71"/>
            <p:cNvSpPr/>
            <p:nvPr/>
          </p:nvSpPr>
          <p:spPr>
            <a:xfrm>
              <a:off x="4802853" y="2822195"/>
              <a:ext cx="1149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id := E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14984" y="2822195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itchFamily="49" charset="0"/>
                  <a:cs typeface="Courier New" pitchFamily="49" charset="0"/>
                </a:rPr>
                <a:t>id := id + id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91200" y="2831068"/>
              <a:ext cx="322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urier New" pitchFamily="49" charset="0"/>
                  <a:cs typeface="Courier New" pitchFamily="49" charset="0"/>
                </a:rPr>
                <a:t>;</a:t>
              </a:r>
              <a:endParaRPr lang="en-US" dirty="0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>
            <a:off x="988153" y="4038600"/>
            <a:ext cx="1069247" cy="6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057400" y="4025960"/>
            <a:ext cx="2095528" cy="781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" idx="2"/>
          </p:cNvCxnSpPr>
          <p:nvPr/>
        </p:nvCxnSpPr>
        <p:spPr>
          <a:xfrm>
            <a:off x="3804032" y="3188732"/>
            <a:ext cx="3647746" cy="307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Inter.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Top-down (predictive)</a:t>
            </a:r>
          </a:p>
          <a:p>
            <a:pPr lvl="1"/>
            <a:r>
              <a:rPr lang="en-US" dirty="0" smtClean="0"/>
              <a:t>Construct the leftmost derivation</a:t>
            </a:r>
          </a:p>
          <a:p>
            <a:pPr lvl="1"/>
            <a:r>
              <a:rPr lang="en-US" dirty="0" smtClean="0"/>
              <a:t>Apply rules “from left to right”</a:t>
            </a:r>
          </a:p>
          <a:p>
            <a:pPr lvl="1"/>
            <a:r>
              <a:rPr lang="en-US" dirty="0" smtClean="0"/>
              <a:t>Predict what rule to apply based on nonterminal and token </a:t>
            </a:r>
          </a:p>
          <a:p>
            <a:r>
              <a:rPr lang="en-US" dirty="0" smtClean="0"/>
              <a:t>Bottom up (shift reduce)</a:t>
            </a:r>
          </a:p>
          <a:p>
            <a:pPr lvl="1"/>
            <a:r>
              <a:rPr lang="en-US" dirty="0" smtClean="0"/>
              <a:t>Construct the rightmost derivation</a:t>
            </a:r>
          </a:p>
          <a:p>
            <a:pPr lvl="1"/>
            <a:r>
              <a:rPr lang="en-US" dirty="0" smtClean="0"/>
              <a:t>Apply rules “from right to left”</a:t>
            </a:r>
          </a:p>
          <a:p>
            <a:pPr lvl="1"/>
            <a:r>
              <a:rPr lang="en-US" dirty="0" smtClean="0"/>
              <a:t>Reduce a right-hand side of a production to its non-terminal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>
            <a:off x="3301685" y="5235128"/>
            <a:ext cx="2527300" cy="12418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607215"/>
          </a:xfrm>
        </p:spPr>
        <p:txBody>
          <a:bodyPr/>
          <a:lstStyle/>
          <a:p>
            <a:r>
              <a:rPr lang="en-US" dirty="0" smtClean="0"/>
              <a:t>Top-down (predictive parsing)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390775"/>
            <a:ext cx="26035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14400" y="4462213"/>
            <a:ext cx="7772400" cy="6072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Bottom-up (shift reduce)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854575"/>
            <a:ext cx="26035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6403974" y="2617787"/>
            <a:ext cx="1444625" cy="658813"/>
          </a:xfrm>
          <a:prstGeom prst="wedgeRoundRectCallout">
            <a:avLst>
              <a:gd name="adj1" fmla="val -128840"/>
              <a:gd name="adj2" fmla="val 15260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be read…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1066800" y="2567944"/>
            <a:ext cx="1825625" cy="658813"/>
          </a:xfrm>
          <a:prstGeom prst="wedgeRoundRectCallout">
            <a:avLst>
              <a:gd name="adj1" fmla="val 104559"/>
              <a:gd name="adj2" fmla="val 14457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already read…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99880" y="2571840"/>
              <a:ext cx="3033360" cy="188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00" y="2561760"/>
                <a:ext cx="3039480" cy="19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47A3-43EF-437D-8073-220AE27C99E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76200" y="1189038"/>
            <a:ext cx="8991600" cy="5287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2851150" y="1528763"/>
            <a:ext cx="377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Non-ambiguous CFG</a:t>
            </a:r>
          </a:p>
        </p:txBody>
      </p:sp>
      <p:sp>
        <p:nvSpPr>
          <p:cNvPr id="487431" name="AutoShape 7"/>
          <p:cNvSpPr>
            <a:spLocks noChangeArrowheads="1"/>
          </p:cNvSpPr>
          <p:nvPr/>
        </p:nvSpPr>
        <p:spPr bwMode="auto">
          <a:xfrm>
            <a:off x="914400" y="2046288"/>
            <a:ext cx="7224713" cy="3595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357313" y="203676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CLR(1)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1206500" y="2563813"/>
            <a:ext cx="6659563" cy="2700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370013" y="2563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LALR(1)</a:t>
            </a:r>
          </a:p>
        </p:txBody>
      </p:sp>
      <p:sp>
        <p:nvSpPr>
          <p:cNvPr id="487435" name="AutoShape 11"/>
          <p:cNvSpPr>
            <a:spLocks noChangeArrowheads="1"/>
          </p:cNvSpPr>
          <p:nvPr/>
        </p:nvSpPr>
        <p:spPr bwMode="auto">
          <a:xfrm>
            <a:off x="2486025" y="3432175"/>
            <a:ext cx="3948113" cy="12350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2474913" y="33512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SLR(1)</a:t>
            </a:r>
          </a:p>
        </p:txBody>
      </p:sp>
      <p:sp>
        <p:nvSpPr>
          <p:cNvPr id="487437" name="AutoShape 13"/>
          <p:cNvSpPr>
            <a:spLocks noChangeArrowheads="1"/>
          </p:cNvSpPr>
          <p:nvPr/>
        </p:nvSpPr>
        <p:spPr bwMode="auto">
          <a:xfrm>
            <a:off x="3687763" y="2320925"/>
            <a:ext cx="1646237" cy="3138488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797300" y="259080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LL(1)</a:t>
            </a:r>
          </a:p>
        </p:txBody>
      </p:sp>
      <p:sp>
        <p:nvSpPr>
          <p:cNvPr id="487439" name="Oval 15"/>
          <p:cNvSpPr>
            <a:spLocks noChangeArrowheads="1"/>
          </p:cNvSpPr>
          <p:nvPr/>
        </p:nvSpPr>
        <p:spPr bwMode="auto">
          <a:xfrm>
            <a:off x="3162300" y="3729038"/>
            <a:ext cx="2863850" cy="600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797300" y="3800475"/>
            <a:ext cx="94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LR(0)</a:t>
            </a:r>
          </a:p>
        </p:txBody>
      </p:sp>
      <p:sp>
        <p:nvSpPr>
          <p:cNvPr id="487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  <a:noFill/>
          <a:ln/>
        </p:spPr>
        <p:txBody>
          <a:bodyPr/>
          <a:lstStyle/>
          <a:p>
            <a:r>
              <a:rPr lang="en-US"/>
              <a:t>Grammar Hierarchy</a:t>
            </a:r>
          </a:p>
        </p:txBody>
      </p:sp>
    </p:spTree>
    <p:extLst>
      <p:ext uri="{BB962C8B-B14F-4D97-AF65-F5344CB8AC3E}">
        <p14:creationId xmlns:p14="http://schemas.microsoft.com/office/powerpoint/2010/main" val="1204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a grammar G=(V,T,P,S) and a word w</a:t>
            </a:r>
          </a:p>
          <a:p>
            <a:r>
              <a:rPr lang="en-US" dirty="0" smtClean="0"/>
              <a:t>Goal: derive w using G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Apply production to leftmost nonterminal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Pick production rule based on next input token</a:t>
            </a:r>
          </a:p>
          <a:p>
            <a:r>
              <a:rPr lang="en-US" dirty="0" smtClean="0"/>
              <a:t>General grammar</a:t>
            </a:r>
          </a:p>
          <a:p>
            <a:pPr lvl="1"/>
            <a:r>
              <a:rPr lang="en-US" dirty="0" smtClean="0"/>
              <a:t>More than one option for choosing the next production based on a token</a:t>
            </a:r>
          </a:p>
          <a:p>
            <a:r>
              <a:rPr lang="en-US" dirty="0" smtClean="0"/>
              <a:t>Restricted grammars (LL)</a:t>
            </a:r>
          </a:p>
          <a:p>
            <a:pPr lvl="1"/>
            <a:r>
              <a:rPr lang="en-US" dirty="0" smtClean="0"/>
              <a:t>Know exactly which single rule to apply</a:t>
            </a:r>
          </a:p>
          <a:p>
            <a:pPr lvl="1"/>
            <a:r>
              <a:rPr lang="en-US" dirty="0" smtClean="0"/>
              <a:t>May require some </a:t>
            </a:r>
            <a:r>
              <a:rPr lang="en-US" dirty="0" err="1" smtClean="0"/>
              <a:t>lookahead</a:t>
            </a:r>
            <a:r>
              <a:rPr lang="en-US" dirty="0" smtClean="0"/>
              <a:t> to decide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2972" y="1371600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LIT | (E OP E)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not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LIT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true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 false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OP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and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xor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1371600"/>
            <a:ext cx="2362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 (not true or false)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24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  =&gt; 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E  =&gt; </a:t>
            </a:r>
          </a:p>
          <a:p>
            <a:r>
              <a:rPr lang="en-US" dirty="0"/>
              <a:t>not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/>
              <a:t> E OP E ) =&gt;</a:t>
            </a:r>
          </a:p>
          <a:p>
            <a:r>
              <a:rPr lang="en-US" dirty="0"/>
              <a:t>not (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E OP E ) =&gt;</a:t>
            </a:r>
          </a:p>
          <a:p>
            <a:r>
              <a:rPr lang="en-US" dirty="0"/>
              <a:t>not ( not LIT OP E ) =&gt;</a:t>
            </a:r>
          </a:p>
          <a:p>
            <a:r>
              <a:rPr lang="en-US" dirty="0"/>
              <a:t>not ( not </a:t>
            </a:r>
            <a:r>
              <a:rPr lang="en-US" dirty="0">
                <a:solidFill>
                  <a:srgbClr val="FFFF00"/>
                </a:solidFill>
              </a:rPr>
              <a:t>true</a:t>
            </a:r>
            <a:r>
              <a:rPr lang="en-US" dirty="0"/>
              <a:t> OP E ) =&gt;</a:t>
            </a:r>
          </a:p>
          <a:p>
            <a:r>
              <a:rPr lang="en-US" dirty="0"/>
              <a:t>not ( not true </a:t>
            </a:r>
            <a:r>
              <a:rPr lang="en-US" dirty="0">
                <a:solidFill>
                  <a:srgbClr val="FFFF00"/>
                </a:solidFill>
              </a:rPr>
              <a:t>or</a:t>
            </a:r>
            <a:r>
              <a:rPr lang="en-US" dirty="0"/>
              <a:t> E ) =&gt;</a:t>
            </a:r>
          </a:p>
          <a:p>
            <a:r>
              <a:rPr lang="en-US" dirty="0"/>
              <a:t>not ( not true or LIT ) =&gt;</a:t>
            </a:r>
          </a:p>
          <a:p>
            <a:r>
              <a:rPr lang="en-US" dirty="0"/>
              <a:t>not ( not true or </a:t>
            </a:r>
            <a:r>
              <a:rPr lang="en-US" dirty="0">
                <a:solidFill>
                  <a:srgbClr val="FFFF00"/>
                </a:solidFill>
              </a:rPr>
              <a:t>false</a:t>
            </a:r>
            <a:r>
              <a:rPr lang="en-US" dirty="0"/>
              <a:t>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4482" y="6412468"/>
            <a:ext cx="505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to apply is known from next input token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652973" y="2606544"/>
            <a:ext cx="5033828" cy="381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84388" y="275026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91000" y="346544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5791200" y="344474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4"/>
            <a:endCxn id="15" idx="0"/>
          </p:cNvCxnSpPr>
          <p:nvPr/>
        </p:nvCxnSpPr>
        <p:spPr>
          <a:xfrm>
            <a:off x="5227288" y="3189809"/>
            <a:ext cx="906812" cy="254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4"/>
            <a:endCxn id="14" idx="0"/>
          </p:cNvCxnSpPr>
          <p:nvPr/>
        </p:nvCxnSpPr>
        <p:spPr>
          <a:xfrm flipH="1">
            <a:off x="4533900" y="3189809"/>
            <a:ext cx="693388" cy="27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20848" y="431819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25439" y="431819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088188" y="4318289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5" idx="4"/>
            <a:endCxn id="19" idx="0"/>
          </p:cNvCxnSpPr>
          <p:nvPr/>
        </p:nvCxnSpPr>
        <p:spPr>
          <a:xfrm>
            <a:off x="6134100" y="3884288"/>
            <a:ext cx="1029648" cy="43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4"/>
            <a:endCxn id="21" idx="0"/>
          </p:cNvCxnSpPr>
          <p:nvPr/>
        </p:nvCxnSpPr>
        <p:spPr>
          <a:xfrm flipH="1">
            <a:off x="5431088" y="3884288"/>
            <a:ext cx="703012" cy="4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4"/>
            <a:endCxn id="20" idx="0"/>
          </p:cNvCxnSpPr>
          <p:nvPr/>
        </p:nvCxnSpPr>
        <p:spPr>
          <a:xfrm>
            <a:off x="6134100" y="3884288"/>
            <a:ext cx="134239" cy="43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20848" y="515639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4"/>
            <a:endCxn id="25" idx="0"/>
          </p:cNvCxnSpPr>
          <p:nvPr/>
        </p:nvCxnSpPr>
        <p:spPr>
          <a:xfrm>
            <a:off x="7163748" y="4757742"/>
            <a:ext cx="0" cy="39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88188" y="588314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true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30" idx="4"/>
            <a:endCxn id="27" idx="0"/>
          </p:cNvCxnSpPr>
          <p:nvPr/>
        </p:nvCxnSpPr>
        <p:spPr>
          <a:xfrm>
            <a:off x="5431088" y="5599249"/>
            <a:ext cx="0" cy="28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333859" y="515970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</a:t>
            </a:r>
            <a:endParaRPr lang="en-US" sz="1600" dirty="0"/>
          </a:p>
        </p:txBody>
      </p:sp>
      <p:sp>
        <p:nvSpPr>
          <p:cNvPr id="30" name="Oval 29"/>
          <p:cNvSpPr/>
          <p:nvPr/>
        </p:nvSpPr>
        <p:spPr>
          <a:xfrm>
            <a:off x="5088188" y="515970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925439" y="5159705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1" idx="4"/>
            <a:endCxn id="29" idx="0"/>
          </p:cNvCxnSpPr>
          <p:nvPr/>
        </p:nvCxnSpPr>
        <p:spPr>
          <a:xfrm flipH="1">
            <a:off x="4676759" y="4757833"/>
            <a:ext cx="754329" cy="401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4"/>
            <a:endCxn id="31" idx="0"/>
          </p:cNvCxnSpPr>
          <p:nvPr/>
        </p:nvCxnSpPr>
        <p:spPr>
          <a:xfrm>
            <a:off x="6268339" y="4757742"/>
            <a:ext cx="0" cy="401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4"/>
            <a:endCxn id="30" idx="0"/>
          </p:cNvCxnSpPr>
          <p:nvPr/>
        </p:nvCxnSpPr>
        <p:spPr>
          <a:xfrm>
            <a:off x="5431088" y="4757833"/>
            <a:ext cx="0" cy="401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198588" y="4318198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15" idx="4"/>
            <a:endCxn id="41" idx="0"/>
          </p:cNvCxnSpPr>
          <p:nvPr/>
        </p:nvCxnSpPr>
        <p:spPr>
          <a:xfrm flipH="1">
            <a:off x="4541488" y="3884288"/>
            <a:ext cx="1592612" cy="43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696200" y="4318289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15" idx="4"/>
            <a:endCxn id="45" idx="0"/>
          </p:cNvCxnSpPr>
          <p:nvPr/>
        </p:nvCxnSpPr>
        <p:spPr>
          <a:xfrm>
            <a:off x="6134100" y="3884288"/>
            <a:ext cx="1905000" cy="4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820848" y="5900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false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25" idx="4"/>
            <a:endCxn id="49" idx="0"/>
          </p:cNvCxnSpPr>
          <p:nvPr/>
        </p:nvCxnSpPr>
        <p:spPr>
          <a:xfrm>
            <a:off x="7163748" y="5595942"/>
            <a:ext cx="0" cy="304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0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function for every nonterminal</a:t>
            </a:r>
          </a:p>
          <a:p>
            <a:r>
              <a:rPr lang="en-US" dirty="0" smtClean="0"/>
              <a:t>Every function work as follows</a:t>
            </a:r>
          </a:p>
          <a:p>
            <a:pPr lvl="1"/>
            <a:r>
              <a:rPr lang="en-US" dirty="0" smtClean="0"/>
              <a:t>Find applicable production rule</a:t>
            </a:r>
          </a:p>
          <a:p>
            <a:pPr lvl="1"/>
            <a:r>
              <a:rPr lang="en-US" dirty="0" smtClean="0"/>
              <a:t>Terminal function checks match with next input token</a:t>
            </a:r>
          </a:p>
          <a:p>
            <a:pPr lvl="1"/>
            <a:r>
              <a:rPr lang="en-US" dirty="0" smtClean="0"/>
              <a:t>Nonterminal function calls (recursively) other functions</a:t>
            </a:r>
          </a:p>
          <a:p>
            <a:r>
              <a:rPr lang="en-US" dirty="0" smtClean="0"/>
              <a:t>If there are several applicable productions for a nonterminal, use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562600"/>
            <a:ext cx="7772400" cy="792960"/>
          </a:xfrm>
        </p:spPr>
        <p:txBody>
          <a:bodyPr/>
          <a:lstStyle/>
          <a:p>
            <a:r>
              <a:rPr lang="en-US" dirty="0" smtClean="0"/>
              <a:t>Variable current holds the current input token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1740" y="22860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void match(token t)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(current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current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next_token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solidFill>
                  <a:srgbClr val="E30127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24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for </a:t>
            </a:r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2172" y="1371600"/>
            <a:ext cx="503382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LIT | (E OP E)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not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LIT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true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 false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OP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and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xor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14" y="2667000"/>
            <a:ext cx="7045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E()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(current </a:t>
            </a:r>
            <a:r>
              <a:rPr lang="en-US" sz="16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{TRUE, FALSE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}) </a:t>
            </a:r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LIT</a:t>
            </a:r>
            <a:endParaRPr lang="en-US" sz="1600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LIT</a:t>
            </a:r>
            <a:r>
              <a:rPr lang="en-US" sz="16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else </a:t>
            </a:r>
            <a:r>
              <a:rPr lang="en-US" sz="16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if (current == LPAREN)	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( E OP E )</a:t>
            </a:r>
            <a:endParaRPr lang="en-US" sz="1600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match(LPARENT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E(); OP(); E(); match(RPAREN);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if (current == NOT)	</a:t>
            </a:r>
            <a:r>
              <a:rPr lang="en-US" sz="1600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not 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match(NOT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E();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else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error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3434" y="5334000"/>
            <a:ext cx="6472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void LIT()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(current ==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TRUE) match(TRUE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if (current ==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FALSE) match(FALSE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else error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8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for </a:t>
            </a:r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573510"/>
            <a:ext cx="1744388" cy="2696123"/>
          </a:xfrm>
          <a:prstGeom prst="rect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E → LIT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chemeClr val="tx1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</a:rPr>
              <a:t> E OP E </a:t>
            </a:r>
            <a:r>
              <a:rPr lang="en-US" sz="1800" b="1" u="sng" dirty="0">
                <a:solidFill>
                  <a:schemeClr val="tx1"/>
                </a:solidFill>
              </a:rPr>
              <a:t>)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|  </a:t>
            </a:r>
            <a:r>
              <a:rPr lang="en-US" sz="1800" b="1" u="sng" dirty="0">
                <a:solidFill>
                  <a:schemeClr val="tx1"/>
                </a:solidFill>
              </a:rPr>
              <a:t>not</a:t>
            </a:r>
            <a:r>
              <a:rPr lang="en-US" sz="1800" b="1" dirty="0">
                <a:solidFill>
                  <a:schemeClr val="tx1"/>
                </a:solidFill>
              </a:rPr>
              <a:t> 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LIT → </a:t>
            </a:r>
            <a:r>
              <a:rPr lang="en-US" sz="1800" b="1" u="sng" dirty="0">
                <a:solidFill>
                  <a:schemeClr val="tx1"/>
                </a:solidFill>
              </a:rPr>
              <a:t>true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chemeClr val="tx1"/>
                </a:solidFill>
              </a:rPr>
              <a:t>false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OP → </a:t>
            </a:r>
            <a:r>
              <a:rPr lang="en-US" sz="1800" b="1" u="sng" dirty="0">
                <a:solidFill>
                  <a:schemeClr val="tx1"/>
                </a:solidFill>
              </a:rPr>
              <a:t>and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>
                <a:solidFill>
                  <a:schemeClr val="tx1"/>
                </a:solidFill>
              </a:rPr>
              <a:t>or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       |  </a:t>
            </a:r>
            <a:r>
              <a:rPr lang="en-US" sz="1800" b="1" u="sng" dirty="0" err="1">
                <a:solidFill>
                  <a:schemeClr val="tx1"/>
                </a:solidFill>
              </a:rPr>
              <a:t>xor</a:t>
            </a:r>
            <a:endParaRPr 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2250" y="1497390"/>
            <a:ext cx="6074099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void E()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 {TRUE, FALSE})		LIT();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  <a:sym typeface="Symbol" pitchFamily="18" charset="2"/>
              </a:rPr>
              <a:t>(current == </a:t>
            </a:r>
            <a:r>
              <a:rPr lang="en-US" sz="1200" b="1" dirty="0">
                <a:solidFill>
                  <a:schemeClr val="tx1"/>
                </a:solidFill>
                <a:sym typeface="Symbol" pitchFamily="18" charset="2"/>
              </a:rPr>
              <a:t>LPAREN)</a:t>
            </a:r>
            <a:r>
              <a:rPr lang="en-US" sz="1200" b="1" dirty="0">
                <a:solidFill>
                  <a:schemeClr val="tx1"/>
                </a:solidFill>
              </a:rPr>
              <a:t>		match(LPARENT);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E(); OP(); E();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					match(RPAREN);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NOT)		match(NOT); E();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error;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  <a:endParaRPr 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8313" y="3608162"/>
            <a:ext cx="4860626" cy="11633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void LIT()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TRUE)	</a:t>
            </a:r>
            <a:r>
              <a:rPr lang="en-US" sz="1200" b="1" dirty="0" smtClean="0">
                <a:solidFill>
                  <a:schemeClr val="tx1"/>
                </a:solidFill>
              </a:rPr>
              <a:t>	match(TRUE</a:t>
            </a:r>
            <a:r>
              <a:rPr lang="en-US" sz="1200" b="1" dirty="0">
                <a:solidFill>
                  <a:schemeClr val="tx1"/>
                </a:solidFill>
              </a:rPr>
              <a:t>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FALSE)	match(FALSE);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	error;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7200" y="5244405"/>
            <a:ext cx="4766048" cy="13849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void OP() {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AND)		match(AND);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OR)	match(OR);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 if </a:t>
            </a:r>
            <a:r>
              <a:rPr lang="en-US" sz="1200" b="1" dirty="0" smtClean="0">
                <a:solidFill>
                  <a:schemeClr val="tx1"/>
                </a:solidFill>
              </a:rPr>
              <a:t>(current == </a:t>
            </a:r>
            <a:r>
              <a:rPr lang="en-US" sz="1200" b="1" dirty="0">
                <a:solidFill>
                  <a:schemeClr val="tx1"/>
                </a:solidFill>
              </a:rPr>
              <a:t>XOR)	match(XOR);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	else			error;</a:t>
            </a:r>
          </a:p>
          <a:p>
            <a:pPr algn="l" rtl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b="1" dirty="0">
                <a:solidFill>
                  <a:schemeClr val="tx1"/>
                </a:solidFill>
              </a:rPr>
              <a:t>}	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431925" y="1870522"/>
            <a:ext cx="194945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771650" y="2165797"/>
            <a:ext cx="1646238" cy="68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935163" y="2769047"/>
            <a:ext cx="15287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898650" y="3754884"/>
            <a:ext cx="153828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365375" y="4100959"/>
            <a:ext cx="1052513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612900" y="4547047"/>
            <a:ext cx="1795463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908175" y="4913759"/>
            <a:ext cx="1519238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044700" y="5274122"/>
            <a:ext cx="1382713" cy="79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01663" y="1545084"/>
            <a:ext cx="2168525" cy="9667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95338" y="3580259"/>
            <a:ext cx="2182812" cy="650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79438" y="4548634"/>
            <a:ext cx="2414587" cy="6286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3808413" y="1872109"/>
            <a:ext cx="3743325" cy="1709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3551238" y="1616522"/>
            <a:ext cx="3856037" cy="641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anchor="b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228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semantic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an action to perform on each production rule</a:t>
            </a:r>
          </a:p>
          <a:p>
            <a:r>
              <a:rPr lang="en-US" dirty="0" smtClean="0"/>
              <a:t>Can build the parse tree</a:t>
            </a:r>
          </a:p>
          <a:p>
            <a:pPr lvl="1"/>
            <a:r>
              <a:rPr lang="en-US" dirty="0" smtClean="0"/>
              <a:t>Every function returns an object of type Node</a:t>
            </a:r>
          </a:p>
          <a:p>
            <a:pPr lvl="1"/>
            <a:r>
              <a:rPr lang="en-US" dirty="0" smtClean="0"/>
              <a:t>Every Node maintains a list of children</a:t>
            </a:r>
          </a:p>
          <a:p>
            <a:pPr lvl="1"/>
            <a:r>
              <a:rPr lang="en-US" dirty="0" smtClean="0"/>
              <a:t>Function calls can add new children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/>
          <a:lstStyle/>
          <a:p>
            <a:r>
              <a:rPr lang="en-US" sz="3200" dirty="0" smtClean="0"/>
              <a:t>Last Week: from characters to tokens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516312" y="1952628"/>
            <a:ext cx="1806575" cy="1023939"/>
            <a:chOff x="149" y="1503"/>
            <a:chExt cx="877" cy="645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64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 smtClean="0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x = b*b – 4*a*c</a:t>
              </a:r>
            </a:p>
            <a:p>
              <a:pPr algn="ctr">
                <a:spcBef>
                  <a:spcPct val="50000"/>
                </a:spcBef>
              </a:pPr>
              <a:endParaRPr lang="en-US" sz="2000" dirty="0">
                <a:latin typeface="Tahoma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4190999" y="3355184"/>
            <a:ext cx="457200" cy="30003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473765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&lt;</a:t>
            </a:r>
            <a:r>
              <a:rPr lang="en-US" sz="1600" dirty="0" err="1" smtClean="0"/>
              <a:t>ID,”x</a:t>
            </a:r>
            <a:r>
              <a:rPr lang="en-US" sz="1600" dirty="0" smtClean="0"/>
              <a:t>”&gt; &lt;EQ&gt; &lt;</a:t>
            </a:r>
            <a:r>
              <a:rPr lang="en-US" sz="1600" dirty="0" err="1" smtClean="0"/>
              <a:t>ID,”b</a:t>
            </a:r>
            <a:r>
              <a:rPr lang="en-US" sz="1600" dirty="0" smtClean="0"/>
              <a:t>”&gt; &lt;MULT&gt; &lt;</a:t>
            </a:r>
            <a:r>
              <a:rPr lang="en-US" sz="1600" dirty="0" err="1" smtClean="0"/>
              <a:t>ID,”</a:t>
            </a:r>
            <a:r>
              <a:rPr lang="en-US" sz="1600" dirty="0" err="1"/>
              <a:t>b</a:t>
            </a:r>
            <a:r>
              <a:rPr lang="en-US" sz="1600" dirty="0"/>
              <a:t>”&gt; </a:t>
            </a:r>
            <a:r>
              <a:rPr lang="en-US" sz="1600" dirty="0" smtClean="0"/>
              <a:t>&lt;MINUS&gt; &lt;INT,4&gt; &lt;MULT&gt; </a:t>
            </a:r>
            <a:r>
              <a:rPr lang="en-US" sz="1600" dirty="0"/>
              <a:t>&lt;</a:t>
            </a:r>
            <a:r>
              <a:rPr lang="en-US" sz="1600" dirty="0" err="1"/>
              <a:t>ID</a:t>
            </a:r>
            <a:r>
              <a:rPr lang="en-US" sz="1600" dirty="0" err="1" smtClean="0"/>
              <a:t>,”a</a:t>
            </a:r>
            <a:r>
              <a:rPr lang="en-US" sz="1600" dirty="0" smtClean="0"/>
              <a:t>”&gt; </a:t>
            </a:r>
            <a:r>
              <a:rPr lang="en-US" sz="1600" dirty="0"/>
              <a:t>&lt;MULT&gt; </a:t>
            </a:r>
            <a:r>
              <a:rPr lang="en-US" sz="1600" dirty="0" smtClean="0"/>
              <a:t>&lt;</a:t>
            </a:r>
            <a:r>
              <a:rPr lang="en-US" sz="1600" dirty="0" err="1"/>
              <a:t>ID</a:t>
            </a:r>
            <a:r>
              <a:rPr lang="en-US" sz="1600" dirty="0" err="1" smtClean="0"/>
              <a:t>,”c</a:t>
            </a:r>
            <a:r>
              <a:rPr lang="en-US" sz="1600" dirty="0" smtClean="0"/>
              <a:t>”&gt;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98078" y="3948834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</a:t>
            </a:r>
            <a:br>
              <a:rPr lang="en-US" dirty="0" smtClean="0"/>
            </a:br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3962400"/>
            <a:ext cx="88392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parse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75686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Node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new Node(); </a:t>
            </a:r>
          </a:p>
          <a:p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result.name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“E”;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(current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 {TRUE, FALSE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}) </a:t>
            </a:r>
            <a: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LIT</a:t>
            </a:r>
            <a:endParaRPr lang="en-US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LIT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else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if (current == LPAREN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)  </a:t>
            </a:r>
            <a: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( E OP E )</a:t>
            </a:r>
            <a:endParaRPr lang="en-US" dirty="0">
              <a:solidFill>
                <a:srgbClr val="92D050"/>
              </a:solidFill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match(LPARENT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solidFill>
                  <a:srgbClr val="CA070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match(RPAREN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if (current == NOT)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E → not 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match(NOT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result.addChild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error;</a:t>
            </a:r>
          </a:p>
          <a:p>
            <a:r>
              <a:rPr lang="en-US" dirty="0" smtClean="0">
                <a:solidFill>
                  <a:srgbClr val="CA070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result;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43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36240"/>
            <a:ext cx="7772400" cy="2316960"/>
          </a:xfrm>
        </p:spPr>
        <p:txBody>
          <a:bodyPr/>
          <a:lstStyle/>
          <a:p>
            <a:r>
              <a:rPr lang="en-US" dirty="0" smtClean="0"/>
              <a:t>How do you pick the right A-production?</a:t>
            </a:r>
          </a:p>
          <a:p>
            <a:r>
              <a:rPr lang="en-US" dirty="0" smtClean="0"/>
              <a:t>Generally – try them all and use backtracking</a:t>
            </a:r>
          </a:p>
          <a:p>
            <a:r>
              <a:rPr lang="en-US" dirty="0" smtClean="0"/>
              <a:t>In our case – use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493040"/>
            <a:ext cx="6781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A() {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choose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an A-production, A -&gt; 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(i=1; i≤ k; i++) {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is a nonterminal)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call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procedure 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elseif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== current)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advance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input;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else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report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error;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Recursive </a:t>
            </a:r>
            <a:r>
              <a:rPr lang="en-US" sz="3200" dirty="0" smtClean="0"/>
              <a:t>descent: are we done?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3383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function for </a:t>
            </a:r>
            <a:r>
              <a:rPr lang="en-US" sz="2400" dirty="0" err="1" smtClean="0"/>
              <a:t>indexed_elem</a:t>
            </a:r>
            <a:r>
              <a:rPr lang="en-US" sz="2400" dirty="0" smtClean="0"/>
              <a:t> will never be tried… </a:t>
            </a:r>
          </a:p>
          <a:p>
            <a:pPr lvl="1"/>
            <a:r>
              <a:rPr lang="en-US" sz="2000" dirty="0" smtClean="0"/>
              <a:t>What happens for input of the form</a:t>
            </a:r>
          </a:p>
          <a:p>
            <a:pPr lvl="2"/>
            <a:r>
              <a:rPr lang="en-US" sz="1800" dirty="0" smtClean="0"/>
              <a:t>ID [ </a:t>
            </a:r>
            <a:r>
              <a:rPr lang="en-US" sz="1800" dirty="0" err="1" smtClean="0"/>
              <a:t>expr</a:t>
            </a:r>
            <a:r>
              <a:rPr lang="en-US" sz="1800" dirty="0" smtClean="0"/>
              <a:t> ]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term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40198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Recursive </a:t>
            </a:r>
            <a:r>
              <a:rPr lang="en-US" sz="3200" dirty="0" smtClean="0"/>
              <a:t>descent: are we done?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S()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A() &amp;&amp; match(token(‘a’)) &amp;&amp; match(token(‘b’));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A()  {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return match(token(‘a’)) || 1;</a:t>
            </a:r>
          </a:p>
          <a:p>
            <a:pPr marL="68580" indent="0">
              <a:buNone/>
            </a:pPr>
            <a:r>
              <a:rPr lang="en-US" sz="1800" dirty="0" smtClean="0"/>
              <a:t>}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for input “</a:t>
            </a:r>
            <a:r>
              <a:rPr lang="en-US" sz="2000" dirty="0" err="1" smtClean="0"/>
              <a:t>ab</a:t>
            </a:r>
            <a:r>
              <a:rPr lang="en-US" sz="2000" dirty="0" smtClean="0"/>
              <a:t>” ?</a:t>
            </a:r>
          </a:p>
          <a:p>
            <a:r>
              <a:rPr lang="en-US" sz="2000" dirty="0" smtClean="0"/>
              <a:t>What happens if you flip order of alternatives and try “</a:t>
            </a:r>
            <a:r>
              <a:rPr lang="en-US" sz="2000" dirty="0" err="1" smtClean="0"/>
              <a:t>aab</a:t>
            </a:r>
            <a:r>
              <a:rPr lang="en-US" sz="2000" dirty="0" smtClean="0"/>
              <a:t>”?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1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Recursive </a:t>
            </a:r>
            <a:r>
              <a:rPr lang="en-US" sz="3200" dirty="0" smtClean="0"/>
              <a:t>descent: are we done?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2209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E() { </a:t>
            </a:r>
          </a:p>
          <a:p>
            <a:pPr marL="6858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return E() &amp;&amp; match(token(‘-’)) &amp;&amp; term();</a:t>
            </a:r>
          </a:p>
          <a:p>
            <a:pPr marL="68580" indent="0">
              <a:buNone/>
            </a:pPr>
            <a:r>
              <a:rPr lang="en-US" sz="18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4234" y="1371600"/>
            <a:ext cx="4572000" cy="1203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37892" y="1432056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term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5394720"/>
            <a:ext cx="7772400" cy="1158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What happens with this procedure?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Recursive descent parsers cannot handle left-recursive grammars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Figuring out when it works…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term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 [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892" y="32766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7892" y="4648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- term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580" y="6096000"/>
            <a:ext cx="722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examples where we got into trouble with our recursive descent approach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2040" y="2353680"/>
              <a:ext cx="403200" cy="3101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240" y="2340720"/>
                <a:ext cx="427320" cy="31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8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every production rule A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</a:t>
            </a:r>
          </a:p>
          <a:p>
            <a:pPr lvl="1"/>
            <a:r>
              <a:rPr lang="en-US" dirty="0" smtClean="0">
                <a:sym typeface="Math C"/>
              </a:rPr>
              <a:t>FIRST(</a:t>
            </a:r>
            <a:r>
              <a:rPr lang="el-GR" dirty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) = all terminals that </a:t>
            </a:r>
            <a:r>
              <a:rPr lang="el-GR" dirty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can start with </a:t>
            </a:r>
          </a:p>
          <a:p>
            <a:pPr lvl="1"/>
            <a:r>
              <a:rPr lang="en-US" dirty="0" smtClean="0">
                <a:sym typeface="Math C"/>
              </a:rPr>
              <a:t>i.e., every token that can appear as first in </a:t>
            </a:r>
            <a:r>
              <a:rPr lang="el-GR" dirty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under some derivation for </a:t>
            </a:r>
            <a:r>
              <a:rPr lang="el-GR" dirty="0">
                <a:sym typeface="Math C"/>
              </a:rPr>
              <a:t>α</a:t>
            </a:r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In our Boolean expressions example</a:t>
            </a:r>
          </a:p>
          <a:p>
            <a:pPr lvl="1"/>
            <a:r>
              <a:rPr lang="en-US" dirty="0" smtClean="0">
                <a:sym typeface="Math C"/>
              </a:rPr>
              <a:t>FIRST(LIT) = { true, false }</a:t>
            </a:r>
          </a:p>
          <a:p>
            <a:pPr lvl="1"/>
            <a:r>
              <a:rPr lang="en-US" dirty="0" smtClean="0">
                <a:sym typeface="Math C"/>
              </a:rPr>
              <a:t>FIRST( ( E OP E ) ) = { ‘(‘ }</a:t>
            </a:r>
          </a:p>
          <a:p>
            <a:pPr lvl="1"/>
            <a:r>
              <a:rPr lang="en-US" dirty="0" smtClean="0">
                <a:sym typeface="Math C"/>
              </a:rPr>
              <a:t>FIRST ( not E ) = { not }</a:t>
            </a:r>
          </a:p>
          <a:p>
            <a:endParaRPr lang="en-US" dirty="0">
              <a:sym typeface="Math C"/>
            </a:endParaRPr>
          </a:p>
          <a:p>
            <a:r>
              <a:rPr lang="en-US" dirty="0" smtClean="0">
                <a:sym typeface="Math C"/>
              </a:rPr>
              <a:t>No intersection between FIRST sets =&gt; can always pick a single rule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If the FIRST sets intersect, may need longer </a:t>
            </a:r>
            <a:r>
              <a:rPr lang="en-US" dirty="0" err="1" smtClean="0">
                <a:sym typeface="Math C"/>
              </a:rPr>
              <a:t>lookahead</a:t>
            </a:r>
            <a:endParaRPr lang="en-US" dirty="0" smtClean="0">
              <a:sym typeface="Math C"/>
            </a:endParaRPr>
          </a:p>
          <a:p>
            <a:pPr lvl="1"/>
            <a:r>
              <a:rPr lang="en-US" dirty="0" smtClean="0">
                <a:sym typeface="Math C"/>
              </a:rPr>
              <a:t>LL(k) = class of grammars in which production rule can be determined using a </a:t>
            </a:r>
            <a:r>
              <a:rPr lang="en-US" dirty="0" err="1" smtClean="0">
                <a:sym typeface="Math C"/>
              </a:rPr>
              <a:t>lookahead</a:t>
            </a:r>
            <a:r>
              <a:rPr lang="en-US" dirty="0" smtClean="0">
                <a:sym typeface="Math C"/>
              </a:rPr>
              <a:t> of k tokens</a:t>
            </a:r>
          </a:p>
          <a:p>
            <a:pPr lvl="1"/>
            <a:r>
              <a:rPr lang="en-US" dirty="0" smtClean="0">
                <a:sym typeface="Math C"/>
              </a:rPr>
              <a:t>LL(1) is an important and useful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do with </a:t>
            </a:r>
            <a:r>
              <a:rPr lang="en-US" dirty="0" err="1" smtClean="0"/>
              <a:t>nullable</a:t>
            </a:r>
            <a:r>
              <a:rPr lang="en-US" dirty="0" smtClean="0"/>
              <a:t> alternatives?</a:t>
            </a:r>
          </a:p>
          <a:p>
            <a:pPr lvl="1"/>
            <a:r>
              <a:rPr lang="en-US" dirty="0" smtClean="0"/>
              <a:t>Use what comes afterwards to predict the right production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every production rule A</a:t>
            </a:r>
            <a:r>
              <a:rPr lang="en-US" dirty="0">
                <a:sym typeface="Math C"/>
              </a:rPr>
              <a:t>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 </a:t>
            </a:r>
          </a:p>
          <a:p>
            <a:pPr lvl="1"/>
            <a:r>
              <a:rPr lang="en-US" dirty="0" smtClean="0"/>
              <a:t>FOLLOW(A) = set of tokens that can immediately follow A</a:t>
            </a:r>
          </a:p>
          <a:p>
            <a:pPr lvl="1"/>
            <a:endParaRPr lang="en-US" dirty="0"/>
          </a:p>
          <a:p>
            <a:r>
              <a:rPr lang="en-US" dirty="0" smtClean="0"/>
              <a:t>Can predict the alternative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for a non-terminal N when the </a:t>
            </a:r>
            <a:r>
              <a:rPr lang="en-US" dirty="0" err="1" smtClean="0"/>
              <a:t>lookahead</a:t>
            </a:r>
            <a:r>
              <a:rPr lang="en-US" dirty="0" smtClean="0"/>
              <a:t> token is in the set</a:t>
            </a:r>
          </a:p>
          <a:p>
            <a:pPr lvl="1"/>
            <a:r>
              <a:rPr lang="en-US" dirty="0" smtClean="0"/>
              <a:t>FIRST(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r>
              <a:rPr lang="en-US" dirty="0" smtClean="0">
                <a:sym typeface="Math B"/>
              </a:rPr>
              <a:t> (if </a:t>
            </a:r>
            <a:r>
              <a:rPr lang="en-US" dirty="0" err="1" smtClean="0">
                <a:sym typeface="Math B"/>
              </a:rPr>
              <a:t>A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dirty="0" smtClean="0">
                <a:sym typeface="Math B"/>
              </a:rPr>
              <a:t> is </a:t>
            </a:r>
            <a:r>
              <a:rPr lang="en-US" dirty="0" err="1" smtClean="0">
                <a:sym typeface="Math B"/>
              </a:rPr>
              <a:t>nullable</a:t>
            </a:r>
            <a:r>
              <a:rPr lang="en-US" dirty="0" smtClean="0">
                <a:sym typeface="Math B"/>
              </a:rPr>
              <a:t> then FOLLOW(N))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grammar is in the class LL(K) when it can be derived via:</a:t>
            </a:r>
          </a:p>
          <a:p>
            <a:pPr lvl="1"/>
            <a:r>
              <a:rPr lang="en-US" dirty="0" smtClean="0"/>
              <a:t>Top down derivation</a:t>
            </a:r>
          </a:p>
          <a:p>
            <a:pPr lvl="1"/>
            <a:r>
              <a:rPr lang="en-US" dirty="0" smtClean="0"/>
              <a:t>Scanning the input from left to right (L)</a:t>
            </a:r>
          </a:p>
          <a:p>
            <a:pPr lvl="1"/>
            <a:r>
              <a:rPr lang="en-US" dirty="0" smtClean="0"/>
              <a:t>Producing the leftmost derivation (L)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lookahead</a:t>
            </a:r>
            <a:r>
              <a:rPr lang="en-US" dirty="0" smtClean="0"/>
              <a:t> of k tokens (k)</a:t>
            </a:r>
          </a:p>
          <a:p>
            <a:pPr lvl="1"/>
            <a:endParaRPr lang="en-US" dirty="0"/>
          </a:p>
          <a:p>
            <a:r>
              <a:rPr lang="en-US" dirty="0" smtClean="0"/>
              <a:t>A language is said to be LL(k) when it has an LL(k) grammar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1</a:t>
            </a:r>
            <a:r>
              <a:rPr lang="en-US" baseline="30000" dirty="0" smtClean="0"/>
              <a:t>st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FIRST(ID) = { ID }</a:t>
            </a:r>
          </a:p>
          <a:p>
            <a:r>
              <a:rPr lang="en-US" dirty="0" smtClean="0"/>
              <a:t>FIRST(</a:t>
            </a:r>
            <a:r>
              <a:rPr lang="en-US" dirty="0" err="1" smtClean="0"/>
              <a:t>indexed_elem</a:t>
            </a:r>
            <a:r>
              <a:rPr lang="en-US" dirty="0" smtClean="0"/>
              <a:t>) = { ID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FIRST/FIRST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term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3124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Last Week: Regular Expressions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04386"/>
              </p:ext>
            </p:extLst>
          </p:nvPr>
        </p:nvGraphicFramePr>
        <p:xfrm>
          <a:off x="1219200" y="1447800"/>
          <a:ext cx="6934200" cy="48209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490926"/>
                <a:gridCol w="44432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character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character, usually except a new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[xyz]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of the characters </a:t>
                      </a:r>
                      <a:r>
                        <a:rPr lang="en-US" dirty="0" err="1" smtClean="0"/>
                        <a:t>x,y,z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Repetition Operators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n R or nothing (=optionally an 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Zero</a:t>
                      </a:r>
                      <a:r>
                        <a:rPr lang="en-US" baseline="0" dirty="0" smtClean="0"/>
                        <a:t> or more occurrences of 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or more occurrences of 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Composition Operators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R1</a:t>
                      </a:r>
                      <a:r>
                        <a:rPr lang="en-US" baseline="0" dirty="0" smtClean="0"/>
                        <a:t> followed by 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R1|R2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Either</a:t>
                      </a:r>
                      <a:r>
                        <a:rPr lang="en-US" baseline="0" dirty="0" smtClean="0"/>
                        <a:t> an R1 or 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Grouping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itself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78640"/>
          </a:xfrm>
        </p:spPr>
        <p:txBody>
          <a:bodyPr/>
          <a:lstStyle/>
          <a:p>
            <a:r>
              <a:rPr lang="en-US" dirty="0" smtClean="0"/>
              <a:t>Rewrite the grammar to be in LL(1)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25146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term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indexed_elem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892" y="4267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term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after_ID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after_ID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696" y="6096000"/>
            <a:ext cx="483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Intuition: just like factoring x*y + x*z into x*(</a:t>
            </a:r>
            <a:r>
              <a:rPr lang="en-US" dirty="0" err="1" smtClean="0"/>
              <a:t>y+z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Left factoring – another example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25146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 E then S else S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 | if E then S 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 | 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892" y="4267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if E then 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’ 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 | 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S’ 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else S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3767492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2</a:t>
            </a:r>
            <a:r>
              <a:rPr lang="en-US" baseline="30000" dirty="0" smtClean="0"/>
              <a:t>nd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FIRST(S) = { ‘a’ }, FOLLOW(S) = { } </a:t>
            </a:r>
          </a:p>
          <a:p>
            <a:r>
              <a:rPr lang="en-US" dirty="0" smtClean="0"/>
              <a:t>FIRST(A) = { ‘a’ 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 }, FOLLOW(A) = { ‘a’ 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FIRST/FOLLOW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30457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19050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 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Symbol"/>
              </a:rPr>
              <a:t>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37892" y="3886200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 b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 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27660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A in S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182813" y="4800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21019" y="5488289"/>
            <a:ext cx="681070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after_A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a b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b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8060" y="48166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our 3</a:t>
            </a:r>
            <a:r>
              <a:rPr lang="en-US" baseline="30000" dirty="0" smtClean="0"/>
              <a:t>rd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2760"/>
          </a:xfrm>
        </p:spPr>
        <p:txBody>
          <a:bodyPr/>
          <a:lstStyle/>
          <a:p>
            <a:r>
              <a:rPr lang="en-US" dirty="0" smtClean="0"/>
              <a:t>Left recursion cannot be handled with a bounded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What can we do?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7892" y="1600200"/>
            <a:ext cx="6810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term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1556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76600"/>
            <a:ext cx="7772400" cy="121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Math C"/>
              </a:rPr>
              <a:t>L(G1) = β, β</a:t>
            </a:r>
            <a:r>
              <a:rPr lang="el-GR" sz="2400" dirty="0" smtClean="0">
                <a:sym typeface="Math C"/>
              </a:rPr>
              <a:t>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</a:t>
            </a:r>
            <a:r>
              <a:rPr lang="en-US" sz="2400" dirty="0" smtClean="0">
                <a:sym typeface="Math C"/>
              </a:rPr>
              <a:t>, </a:t>
            </a:r>
            <a:r>
              <a:rPr lang="en-US" sz="2400" dirty="0">
                <a:sym typeface="Math C"/>
              </a:rPr>
              <a:t>β</a:t>
            </a:r>
            <a:r>
              <a:rPr lang="el-GR" sz="2400" dirty="0" smtClean="0">
                <a:sym typeface="Math C"/>
              </a:rPr>
              <a:t>ααα</a:t>
            </a:r>
            <a:r>
              <a:rPr lang="en-US" sz="2400" dirty="0" smtClean="0">
                <a:sym typeface="Math C"/>
              </a:rPr>
              <a:t>, …</a:t>
            </a:r>
          </a:p>
          <a:p>
            <a:r>
              <a:rPr lang="en-US" sz="2400" dirty="0" smtClean="0">
                <a:sym typeface="Math C"/>
              </a:rPr>
              <a:t>L(G2) = same</a:t>
            </a:r>
          </a:p>
          <a:p>
            <a:endParaRPr lang="en-US" sz="2400" dirty="0" smtClean="0">
              <a:sym typeface="Math C"/>
            </a:endParaRPr>
          </a:p>
          <a:p>
            <a:pPr lvl="1"/>
            <a:endParaRPr lang="en-US" sz="2000" dirty="0" smtClean="0"/>
          </a:p>
          <a:p>
            <a:pPr marL="6858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37892" y="16002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 </a:t>
            </a:r>
            <a:r>
              <a:rPr lang="en-US" dirty="0">
                <a:sym typeface="Math C"/>
              </a:rPr>
              <a:t> N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 | </a:t>
            </a:r>
            <a:r>
              <a:rPr lang="el-GR" dirty="0">
                <a:sym typeface="Math C"/>
              </a:rPr>
              <a:t>β</a:t>
            </a:r>
            <a:r>
              <a:rPr lang="en-US" dirty="0">
                <a:sym typeface="Math C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5800" y="1619093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 </a:t>
            </a:r>
            <a:r>
              <a:rPr lang="en-US" dirty="0">
                <a:sym typeface="Math C"/>
              </a:rPr>
              <a:t> 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N’ </a:t>
            </a:r>
            <a:endParaRPr lang="en-US" dirty="0">
              <a:sym typeface="Math C"/>
            </a:endParaRPr>
          </a:p>
          <a:p>
            <a:r>
              <a:rPr lang="en-US" dirty="0" smtClean="0"/>
              <a:t>N’ </a:t>
            </a:r>
            <a:r>
              <a:rPr lang="en-US" dirty="0">
                <a:sym typeface="Math C"/>
              </a:rPr>
              <a:t> 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N’ </a:t>
            </a:r>
            <a:r>
              <a:rPr lang="en-US" dirty="0">
                <a:sym typeface="Math C"/>
              </a:rPr>
              <a:t>| </a:t>
            </a:r>
            <a:r>
              <a:rPr lang="el-GR" dirty="0" smtClean="0">
                <a:sym typeface="Symbol"/>
              </a:rPr>
              <a:t></a:t>
            </a:r>
            <a:r>
              <a:rPr lang="en-US" dirty="0" smtClean="0">
                <a:sym typeface="Math C"/>
              </a:rPr>
              <a:t> </a:t>
            </a:r>
            <a:endParaRPr lang="en-US" dirty="0">
              <a:sym typeface="Math 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371" y="277846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4279" y="2783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G2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37892" y="5105400"/>
            <a:ext cx="2619708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term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5105400"/>
            <a:ext cx="3276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term TE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TE 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-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term TE | </a:t>
            </a:r>
            <a:r>
              <a:rPr lang="el-GR" dirty="0">
                <a:sym typeface="Symbol"/>
              </a:rPr>
              <a:t>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4378351"/>
            <a:ext cx="7772400" cy="4984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sym typeface="Math C"/>
              </a:rPr>
              <a:t>For our 3</a:t>
            </a:r>
            <a:r>
              <a:rPr lang="en-US" sz="2400" baseline="30000" dirty="0" smtClean="0">
                <a:sym typeface="Math C"/>
              </a:rPr>
              <a:t>rd</a:t>
            </a:r>
            <a:r>
              <a:rPr lang="en-US" sz="2400" dirty="0" smtClean="0">
                <a:sym typeface="Math C"/>
              </a:rPr>
              <a:t> example:</a:t>
            </a:r>
            <a:endParaRPr lang="en-US" sz="2000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3810000" y="1981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5486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</a:p>
          <a:p>
            <a:pPr lvl="1"/>
            <a:r>
              <a:rPr lang="en-US" dirty="0" smtClean="0"/>
              <a:t>Manual construction</a:t>
            </a:r>
          </a:p>
          <a:p>
            <a:pPr lvl="1"/>
            <a:r>
              <a:rPr lang="en-US" dirty="0" smtClean="0"/>
              <a:t>Uses recursion</a:t>
            </a:r>
          </a:p>
          <a:p>
            <a:endParaRPr lang="en-US" dirty="0" smtClean="0"/>
          </a:p>
          <a:p>
            <a:r>
              <a:rPr lang="en-US" dirty="0" smtClean="0"/>
              <a:t>Wanted</a:t>
            </a:r>
          </a:p>
          <a:p>
            <a:pPr lvl="1"/>
            <a:r>
              <a:rPr lang="en-US" dirty="0" smtClean="0"/>
              <a:t>A parser that can be generated automatically</a:t>
            </a:r>
          </a:p>
          <a:p>
            <a:pPr lvl="1"/>
            <a:r>
              <a:rPr lang="en-US" dirty="0" smtClean="0"/>
              <a:t>Does not use recursion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D6ECFF">
                    <a:satMod val="200000"/>
                  </a:srgbClr>
                </a:solidFill>
              </a:rPr>
              <a:t>LL(k) parsing with pushdown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Pushdown automaton uses</a:t>
            </a:r>
          </a:p>
          <a:p>
            <a:pPr lvl="1"/>
            <a:r>
              <a:rPr lang="en-US" dirty="0" smtClean="0"/>
              <a:t>Prediction stack</a:t>
            </a:r>
          </a:p>
          <a:p>
            <a:pPr lvl="1"/>
            <a:r>
              <a:rPr lang="en-US" dirty="0" smtClean="0"/>
              <a:t>Input stream</a:t>
            </a:r>
          </a:p>
          <a:p>
            <a:pPr lvl="1"/>
            <a:r>
              <a:rPr lang="en-US" dirty="0" smtClean="0"/>
              <a:t>Transition table</a:t>
            </a:r>
          </a:p>
          <a:p>
            <a:pPr lvl="2"/>
            <a:r>
              <a:rPr lang="en-US" dirty="0" err="1" smtClean="0"/>
              <a:t>nonterminals</a:t>
            </a:r>
            <a:r>
              <a:rPr lang="en-US" dirty="0" smtClean="0"/>
              <a:t> x tokens -&gt; production alternative</a:t>
            </a:r>
          </a:p>
          <a:p>
            <a:pPr lvl="2"/>
            <a:r>
              <a:rPr lang="en-US" dirty="0" smtClean="0"/>
              <a:t>Entry indexed by nonterminal N and token t contains the alternative of N that must be predicated when current input starts with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D6ECFF">
                    <a:satMod val="200000"/>
                  </a:srgbClr>
                </a:solidFill>
              </a:rPr>
              <a:t>LL(k) parsing with pushdown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possible moves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Prediction</a:t>
            </a:r>
          </a:p>
          <a:p>
            <a:pPr lvl="2"/>
            <a:r>
              <a:rPr lang="en-US" dirty="0" smtClean="0"/>
              <a:t>When top of stack is nonterminal N, pop N, lookup table[</a:t>
            </a:r>
            <a:r>
              <a:rPr lang="en-US" dirty="0" err="1" smtClean="0"/>
              <a:t>N,t</a:t>
            </a:r>
            <a:r>
              <a:rPr lang="en-US" dirty="0" smtClean="0"/>
              <a:t>]. If table[</a:t>
            </a:r>
            <a:r>
              <a:rPr lang="en-US" dirty="0" err="1" smtClean="0"/>
              <a:t>N,t</a:t>
            </a:r>
            <a:r>
              <a:rPr lang="en-US" dirty="0" smtClean="0"/>
              <a:t>] is not empty, push </a:t>
            </a:r>
            <a:r>
              <a:rPr lang="en-US" dirty="0"/>
              <a:t>table[</a:t>
            </a:r>
            <a:r>
              <a:rPr lang="en-US" dirty="0" err="1"/>
              <a:t>N,t</a:t>
            </a:r>
            <a:r>
              <a:rPr lang="en-US" dirty="0" smtClean="0"/>
              <a:t>] on prediction stack, otherwise – syntax error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Match</a:t>
            </a:r>
          </a:p>
          <a:p>
            <a:pPr lvl="2"/>
            <a:r>
              <a:rPr lang="en-US" dirty="0" smtClean="0"/>
              <a:t>When top of prediction stack is a terminal T, must be equal to next input token t. If (t == T), pop T and consume t. If (t ≠ T) syntax error</a:t>
            </a:r>
          </a:p>
          <a:p>
            <a:endParaRPr lang="en-US" dirty="0" smtClean="0"/>
          </a:p>
          <a:p>
            <a:r>
              <a:rPr lang="en-US" dirty="0" smtClean="0"/>
              <a:t>Parsing terminates when prediction stack is empty. If input is empty at that point, success. Otherwise, syntax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transition 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97918"/>
              </p:ext>
            </p:extLst>
          </p:nvPr>
        </p:nvGraphicFramePr>
        <p:xfrm>
          <a:off x="1295400" y="4724400"/>
          <a:ext cx="693420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3420"/>
                <a:gridCol w="693420"/>
                <a:gridCol w="693420"/>
                <a:gridCol w="693420"/>
                <a:gridCol w="693420"/>
                <a:gridCol w="723900"/>
                <a:gridCol w="662941"/>
                <a:gridCol w="693420"/>
                <a:gridCol w="693420"/>
                <a:gridCol w="6934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xor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1447800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(1) E → LIT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(2) E → ( E OP E 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(3) E → not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(4) LIT → true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(5) LIT → false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(6) OP → and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(7) OP → 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(8) OP → </a:t>
            </a:r>
            <a:r>
              <a:rPr lang="en-US" b="1" dirty="0" err="1"/>
              <a:t>xor</a:t>
            </a:r>
            <a:endParaRPr lang="en-US" b="1" dirty="0"/>
          </a:p>
        </p:txBody>
      </p:sp>
      <p:sp>
        <p:nvSpPr>
          <p:cNvPr id="8" name="Left Brace 7"/>
          <p:cNvSpPr/>
          <p:nvPr/>
        </p:nvSpPr>
        <p:spPr>
          <a:xfrm>
            <a:off x="914400" y="5105400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5888" y="54102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991100" y="1409700"/>
            <a:ext cx="228600" cy="624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6306" y="4042087"/>
            <a:ext cx="13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tokens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5105400"/>
            <a:ext cx="6324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3200400"/>
            <a:ext cx="2057400" cy="685800"/>
          </a:xfrm>
          <a:prstGeom prst="wedgeRoundRectCallout">
            <a:avLst>
              <a:gd name="adj1" fmla="val 29121"/>
              <a:gd name="adj2" fmla="val 241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Which rule should be used</a:t>
            </a:r>
          </a:p>
        </p:txBody>
      </p:sp>
    </p:spTree>
    <p:extLst>
      <p:ext uri="{BB962C8B-B14F-4D97-AF65-F5344CB8AC3E}">
        <p14:creationId xmlns:p14="http://schemas.microsoft.com/office/powerpoint/2010/main" val="34814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from tokens to 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88" y="1290915"/>
            <a:ext cx="9014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&lt;</a:t>
            </a:r>
            <a:r>
              <a:rPr lang="en-US" sz="1600" dirty="0" err="1" smtClean="0"/>
              <a:t>ID,”x</a:t>
            </a:r>
            <a:r>
              <a:rPr lang="en-US" sz="1600" dirty="0" smtClean="0"/>
              <a:t>”&gt; &lt;EQ&gt; &lt;</a:t>
            </a:r>
            <a:r>
              <a:rPr lang="en-US" sz="1600" dirty="0" err="1" smtClean="0"/>
              <a:t>ID,”b</a:t>
            </a:r>
            <a:r>
              <a:rPr lang="en-US" sz="1600" dirty="0" smtClean="0"/>
              <a:t>”&gt; &lt;MULT&gt; &lt;</a:t>
            </a:r>
            <a:r>
              <a:rPr lang="en-US" sz="1600" dirty="0" err="1" smtClean="0"/>
              <a:t>ID,”b</a:t>
            </a:r>
            <a:r>
              <a:rPr lang="en-US" sz="1600" dirty="0" smtClean="0"/>
              <a:t>”&gt; &lt;MINUS&gt; &lt;INT,4&gt; &lt;MULT&gt; &lt;</a:t>
            </a:r>
            <a:r>
              <a:rPr lang="en-US" sz="1600" dirty="0" err="1" smtClean="0"/>
              <a:t>ID,”a</a:t>
            </a:r>
            <a:r>
              <a:rPr lang="en-US" sz="1600" dirty="0" smtClean="0"/>
              <a:t>”&gt; &lt;MULT&gt; &lt;</a:t>
            </a:r>
            <a:r>
              <a:rPr lang="en-US" sz="1600" dirty="0" err="1" smtClean="0"/>
              <a:t>ID,”c</a:t>
            </a:r>
            <a:r>
              <a:rPr lang="en-US" sz="1600" dirty="0" smtClean="0"/>
              <a:t>”&gt;</a:t>
            </a:r>
            <a:endParaRPr lang="en-US" sz="1600" dirty="0"/>
          </a:p>
        </p:txBody>
      </p:sp>
      <p:sp>
        <p:nvSpPr>
          <p:cNvPr id="3" name="Down Arrow 2"/>
          <p:cNvSpPr/>
          <p:nvPr/>
        </p:nvSpPr>
        <p:spPr>
          <a:xfrm>
            <a:off x="4517200" y="1640775"/>
            <a:ext cx="295275" cy="304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5985" y="58028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86785" y="58790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‘4’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59857" y="528113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50657" y="54756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96610" y="43730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03199" y="52694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7071" y="4659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93999" y="5421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57871" y="48768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92603" y="376521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24464" y="46598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7363" y="4038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29" name="Straight Connector 28"/>
          <p:cNvCxnSpPr>
            <a:stCxn id="21" idx="2"/>
            <a:endCxn id="11" idx="0"/>
          </p:cNvCxnSpPr>
          <p:nvPr/>
        </p:nvCxnSpPr>
        <p:spPr>
          <a:xfrm>
            <a:off x="1701330" y="5638800"/>
            <a:ext cx="0" cy="16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18" idx="0"/>
          </p:cNvCxnSpPr>
          <p:nvPr/>
        </p:nvCxnSpPr>
        <p:spPr>
          <a:xfrm>
            <a:off x="3365202" y="5029200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17" idx="0"/>
          </p:cNvCxnSpPr>
          <p:nvPr/>
        </p:nvCxnSpPr>
        <p:spPr>
          <a:xfrm>
            <a:off x="4292130" y="5791200"/>
            <a:ext cx="0" cy="87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19" idx="0"/>
          </p:cNvCxnSpPr>
          <p:nvPr/>
        </p:nvCxnSpPr>
        <p:spPr>
          <a:xfrm>
            <a:off x="5956002" y="5246132"/>
            <a:ext cx="0" cy="229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2"/>
            <a:endCxn id="20" idx="0"/>
          </p:cNvCxnSpPr>
          <p:nvPr/>
        </p:nvCxnSpPr>
        <p:spPr>
          <a:xfrm>
            <a:off x="7090734" y="4134543"/>
            <a:ext cx="0" cy="23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2"/>
            <a:endCxn id="21" idx="0"/>
          </p:cNvCxnSpPr>
          <p:nvPr/>
        </p:nvCxnSpPr>
        <p:spPr>
          <a:xfrm>
            <a:off x="1701330" y="5029200"/>
            <a:ext cx="0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2"/>
            <a:endCxn id="26" idx="0"/>
          </p:cNvCxnSpPr>
          <p:nvPr/>
        </p:nvCxnSpPr>
        <p:spPr>
          <a:xfrm>
            <a:off x="1701330" y="4407932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88336" y="404578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52" name="Straight Connector 51"/>
          <p:cNvCxnSpPr>
            <a:stCxn id="51" idx="2"/>
            <a:endCxn id="22" idx="0"/>
          </p:cNvCxnSpPr>
          <p:nvPr/>
        </p:nvCxnSpPr>
        <p:spPr>
          <a:xfrm>
            <a:off x="3365202" y="4415118"/>
            <a:ext cx="0" cy="24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61338" y="4041303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12185" y="34290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59" name="Straight Connector 58"/>
          <p:cNvCxnSpPr>
            <a:stCxn id="58" idx="2"/>
            <a:endCxn id="56" idx="0"/>
          </p:cNvCxnSpPr>
          <p:nvPr/>
        </p:nvCxnSpPr>
        <p:spPr>
          <a:xfrm>
            <a:off x="2536152" y="3798332"/>
            <a:ext cx="1" cy="242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  <a:endCxn id="27" idx="0"/>
          </p:cNvCxnSpPr>
          <p:nvPr/>
        </p:nvCxnSpPr>
        <p:spPr>
          <a:xfrm flipH="1">
            <a:off x="1701330" y="3798332"/>
            <a:ext cx="834822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1" idx="0"/>
          </p:cNvCxnSpPr>
          <p:nvPr/>
        </p:nvCxnSpPr>
        <p:spPr>
          <a:xfrm>
            <a:off x="2536152" y="3798332"/>
            <a:ext cx="829050" cy="247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34064" y="253073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72" name="Straight Connector 71"/>
          <p:cNvCxnSpPr>
            <a:stCxn id="71" idx="2"/>
            <a:endCxn id="58" idx="0"/>
          </p:cNvCxnSpPr>
          <p:nvPr/>
        </p:nvCxnSpPr>
        <p:spPr>
          <a:xfrm>
            <a:off x="2536152" y="2900065"/>
            <a:ext cx="0" cy="528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046868" y="19050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2536152" y="2274332"/>
            <a:ext cx="2112804" cy="256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15264" y="48884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968163" y="42672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82" name="Straight Connector 81"/>
          <p:cNvCxnSpPr>
            <a:stCxn id="81" idx="2"/>
            <a:endCxn id="80" idx="0"/>
          </p:cNvCxnSpPr>
          <p:nvPr/>
        </p:nvCxnSpPr>
        <p:spPr>
          <a:xfrm>
            <a:off x="4292130" y="4636532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79136" y="427438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84" name="Straight Connector 83"/>
          <p:cNvCxnSpPr>
            <a:stCxn id="83" idx="2"/>
            <a:endCxn id="24" idx="0"/>
          </p:cNvCxnSpPr>
          <p:nvPr/>
        </p:nvCxnSpPr>
        <p:spPr>
          <a:xfrm>
            <a:off x="5956002" y="4643718"/>
            <a:ext cx="0" cy="23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52138" y="4269903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802985" y="3657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126952" y="4026932"/>
            <a:ext cx="1" cy="242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6" idx="2"/>
            <a:endCxn id="81" idx="0"/>
          </p:cNvCxnSpPr>
          <p:nvPr/>
        </p:nvCxnSpPr>
        <p:spPr>
          <a:xfrm flipH="1">
            <a:off x="4292130" y="4026932"/>
            <a:ext cx="834822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2"/>
            <a:endCxn id="83" idx="0"/>
          </p:cNvCxnSpPr>
          <p:nvPr/>
        </p:nvCxnSpPr>
        <p:spPr>
          <a:xfrm>
            <a:off x="5126952" y="4026932"/>
            <a:ext cx="829050" cy="247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24864" y="315066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91" name="Straight Connector 90"/>
          <p:cNvCxnSpPr>
            <a:stCxn id="90" idx="2"/>
            <a:endCxn id="86" idx="0"/>
          </p:cNvCxnSpPr>
          <p:nvPr/>
        </p:nvCxnSpPr>
        <p:spPr>
          <a:xfrm>
            <a:off x="5126952" y="3519998"/>
            <a:ext cx="0" cy="137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4648956" y="2274332"/>
            <a:ext cx="1585891" cy="256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910880" y="253073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126952" y="2900065"/>
            <a:ext cx="1107895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65629" y="3150666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cxnSp>
        <p:nvCxnSpPr>
          <p:cNvPr id="107" name="Straight Connector 106"/>
          <p:cNvCxnSpPr>
            <a:stCxn id="101" idx="2"/>
            <a:endCxn id="106" idx="0"/>
          </p:cNvCxnSpPr>
          <p:nvPr/>
        </p:nvCxnSpPr>
        <p:spPr>
          <a:xfrm>
            <a:off x="6234847" y="2900065"/>
            <a:ext cx="5597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13868" y="315066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>
            <a:off x="7090734" y="3519998"/>
            <a:ext cx="0" cy="245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234847" y="2900065"/>
            <a:ext cx="855887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23" idx="0"/>
          </p:cNvCxnSpPr>
          <p:nvPr/>
        </p:nvCxnSpPr>
        <p:spPr>
          <a:xfrm>
            <a:off x="4292130" y="5257800"/>
            <a:ext cx="0" cy="16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6" idx="2"/>
            <a:endCxn id="123" idx="0"/>
          </p:cNvCxnSpPr>
          <p:nvPr/>
        </p:nvCxnSpPr>
        <p:spPr>
          <a:xfrm flipH="1">
            <a:off x="4648165" y="2274332"/>
            <a:ext cx="791" cy="260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211987" y="253478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2069068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" y="1981200"/>
            <a:ext cx="80825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44547"/>
              </p:ext>
            </p:extLst>
          </p:nvPr>
        </p:nvGraphicFramePr>
        <p:xfrm>
          <a:off x="1828800" y="60198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652972" y="12192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2192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aacbb</a:t>
            </a:r>
            <a:r>
              <a:rPr lang="en-US" dirty="0"/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8302"/>
              </p:ext>
            </p:extLst>
          </p:nvPr>
        </p:nvGraphicFramePr>
        <p:xfrm>
          <a:off x="914400" y="2133600"/>
          <a:ext cx="73914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c,c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match($,$) –</a:t>
                      </a:r>
                      <a:r>
                        <a:rPr lang="en-US" baseline="0" dirty="0" smtClean="0"/>
                        <a:t> success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4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92928"/>
              </p:ext>
            </p:extLst>
          </p:nvPr>
        </p:nvGraphicFramePr>
        <p:xfrm>
          <a:off x="1828800" y="60198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814234" y="1295400"/>
            <a:ext cx="4572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abcbb</a:t>
            </a:r>
            <a:r>
              <a:rPr lang="en-US" dirty="0"/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71852"/>
              </p:ext>
            </p:extLst>
          </p:nvPr>
        </p:nvGraphicFramePr>
        <p:xfrm>
          <a:off x="994834" y="29718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Mentioned last time</a:t>
            </a:r>
          </a:p>
          <a:p>
            <a:pPr lvl="1"/>
            <a:r>
              <a:rPr lang="en-US" dirty="0" smtClean="0"/>
              <a:t>Lexical errors</a:t>
            </a:r>
          </a:p>
          <a:p>
            <a:pPr lvl="1"/>
            <a:r>
              <a:rPr lang="en-US" dirty="0" smtClean="0"/>
              <a:t>Syntax errors</a:t>
            </a:r>
          </a:p>
          <a:p>
            <a:pPr lvl="1"/>
            <a:r>
              <a:rPr lang="en-US" dirty="0" smtClean="0"/>
              <a:t>Semantic errors (e.g., type mismatch)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65484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x = a * (</a:t>
            </a:r>
            <a:r>
              <a:rPr lang="en-US" dirty="0" err="1" smtClean="0"/>
              <a:t>p+q</a:t>
            </a:r>
            <a:r>
              <a:rPr lang="en-US" dirty="0" smtClean="0"/>
              <a:t> * ( -b * (r-s);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819400"/>
            <a:ext cx="77724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Where should we report the error?</a:t>
            </a:r>
          </a:p>
          <a:p>
            <a:endParaRPr lang="en-US" dirty="0"/>
          </a:p>
          <a:p>
            <a:r>
              <a:rPr lang="en-US" dirty="0" smtClean="0"/>
              <a:t>The valid prefix property </a:t>
            </a:r>
          </a:p>
          <a:p>
            <a:endParaRPr lang="en-US" dirty="0"/>
          </a:p>
          <a:p>
            <a:r>
              <a:rPr lang="en-US" dirty="0" smtClean="0"/>
              <a:t>Recovery is tricky</a:t>
            </a:r>
          </a:p>
          <a:p>
            <a:pPr lvl="1"/>
            <a:r>
              <a:rPr lang="en-US" dirty="0" smtClean="0"/>
              <a:t>Heuristics for dropping tokens, skipping to semicolon,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Now what?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err="1" smtClean="0"/>
              <a:t>bS</a:t>
            </a:r>
            <a:r>
              <a:rPr lang="en-US" dirty="0" smtClean="0"/>
              <a:t> anyway “missing token b inserted in line XXX”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c$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49567"/>
              </p:ext>
            </p:extLst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09492"/>
              </p:ext>
            </p:extLst>
          </p:nvPr>
        </p:nvGraphicFramePr>
        <p:xfrm>
          <a:off x="994834" y="2667000"/>
          <a:ext cx="73914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S,c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Result: infinite loop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c$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81576"/>
              </p:ext>
            </p:extLst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90356"/>
              </p:ext>
            </p:extLst>
          </p:nvPr>
        </p:nvGraphicFramePr>
        <p:xfrm>
          <a:off x="994834" y="26670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b,c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Looks</a:t>
                      </a:r>
                      <a:r>
                        <a:rPr lang="en-US" baseline="0" dirty="0" smtClean="0"/>
                        <a:t> familiar?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more systematic treatment</a:t>
            </a:r>
          </a:p>
          <a:p>
            <a:r>
              <a:rPr lang="en-US" dirty="0" smtClean="0"/>
              <a:t>Enrichment</a:t>
            </a:r>
          </a:p>
          <a:p>
            <a:pPr lvl="1"/>
            <a:r>
              <a:rPr lang="en-US" dirty="0" smtClean="0"/>
              <a:t>Acceptable-set method</a:t>
            </a:r>
          </a:p>
          <a:p>
            <a:pPr lvl="1"/>
            <a:r>
              <a:rPr lang="en-US" dirty="0" smtClean="0"/>
              <a:t>Not part of course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Top-down or bottom-up</a:t>
            </a:r>
          </a:p>
          <a:p>
            <a:r>
              <a:rPr lang="en-US" dirty="0" smtClean="0"/>
              <a:t>Top-down parsing</a:t>
            </a:r>
          </a:p>
          <a:p>
            <a:pPr lvl="1"/>
            <a:r>
              <a:rPr lang="en-US" dirty="0" smtClean="0"/>
              <a:t>Recursive descent</a:t>
            </a:r>
          </a:p>
          <a:p>
            <a:pPr lvl="1"/>
            <a:r>
              <a:rPr lang="en-US" dirty="0" smtClean="0"/>
              <a:t>LL(k) grammars</a:t>
            </a:r>
          </a:p>
          <a:p>
            <a:pPr lvl="1"/>
            <a:r>
              <a:rPr lang="en-US" dirty="0" smtClean="0"/>
              <a:t>LL(k) parsing with pushdown automata</a:t>
            </a:r>
          </a:p>
          <a:p>
            <a:r>
              <a:rPr lang="en-US" dirty="0" smtClean="0"/>
              <a:t>LL(K) parsers</a:t>
            </a:r>
          </a:p>
          <a:p>
            <a:pPr lvl="1"/>
            <a:r>
              <a:rPr lang="en-US" dirty="0" smtClean="0"/>
              <a:t>Cannot deal with left recursion</a:t>
            </a:r>
          </a:p>
          <a:p>
            <a:pPr lvl="1"/>
            <a:r>
              <a:rPr lang="en-US" dirty="0" smtClean="0"/>
              <a:t>Left-recursion removal might result with complicated grammar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syntax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Is a sequence of tokens a valid program in the </a:t>
            </a:r>
            <a:r>
              <a:rPr lang="en-US" dirty="0" smtClean="0">
                <a:solidFill>
                  <a:srgbClr val="FFFF00"/>
                </a:solidFill>
              </a:rPr>
              <a:t>language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FFFF00"/>
                </a:solidFill>
              </a:rPr>
              <a:t>structured representation </a:t>
            </a:r>
            <a:r>
              <a:rPr lang="en-US" dirty="0" smtClean="0"/>
              <a:t>of the input text</a:t>
            </a:r>
          </a:p>
          <a:p>
            <a:pPr lvl="1"/>
            <a:r>
              <a:rPr lang="en-US" dirty="0" smtClean="0"/>
              <a:t>Error detection and reporting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do you describe the programming language?</a:t>
            </a:r>
          </a:p>
          <a:p>
            <a:pPr lvl="1"/>
            <a:r>
              <a:rPr lang="en-US" dirty="0" smtClean="0"/>
              <a:t>How do you check validity of an input?</a:t>
            </a:r>
          </a:p>
          <a:p>
            <a:pPr lvl="1"/>
            <a:r>
              <a:rPr lang="en-US" dirty="0" smtClean="0"/>
              <a:t>Where do you report an error?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3612360"/>
          </a:xfrm>
        </p:spPr>
        <p:txBody>
          <a:bodyPr/>
          <a:lstStyle/>
          <a:p>
            <a:r>
              <a:rPr lang="en-US" dirty="0" smtClean="0"/>
              <a:t>V – non terminals</a:t>
            </a:r>
          </a:p>
          <a:p>
            <a:r>
              <a:rPr lang="en-US" dirty="0" smtClean="0"/>
              <a:t>T – terminals (tokens)</a:t>
            </a:r>
          </a:p>
          <a:p>
            <a:r>
              <a:rPr lang="en-US" dirty="0" smtClean="0"/>
              <a:t>P – derivation rules</a:t>
            </a:r>
          </a:p>
          <a:p>
            <a:pPr lvl="1"/>
            <a:r>
              <a:rPr lang="en-US" dirty="0" smtClean="0"/>
              <a:t>Each rule of the form V 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/>
              <a:t> (T </a:t>
            </a:r>
            <a:r>
              <a:rPr lang="en-US" dirty="0" smtClean="0">
                <a:sym typeface="Math B"/>
              </a:rPr>
              <a:t> V)*</a:t>
            </a:r>
            <a:endParaRPr lang="en-US" dirty="0" smtClean="0"/>
          </a:p>
          <a:p>
            <a:r>
              <a:rPr lang="en-US" dirty="0" smtClean="0"/>
              <a:t>S – initial symbol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0476" y="1752600"/>
            <a:ext cx="2703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G = (V,T,P,S)</a:t>
            </a:r>
          </a:p>
        </p:txBody>
      </p:sp>
    </p:spTree>
    <p:extLst>
      <p:ext uri="{BB962C8B-B14F-4D97-AF65-F5344CB8AC3E}">
        <p14:creationId xmlns:p14="http://schemas.microsoft.com/office/powerpoint/2010/main" val="981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do we need context free grammars?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467600" cy="217884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SS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60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467600" cy="217884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881265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{ S, E }</a:t>
            </a:r>
          </a:p>
          <a:p>
            <a:r>
              <a:rPr lang="en-US" dirty="0" smtClean="0"/>
              <a:t>T = {  id, ‘+’, ‘*’, ‘(‘, ‘)’}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4649</TotalTime>
  <Words>3335</Words>
  <Application>Microsoft Office PowerPoint</Application>
  <PresentationFormat>On-screen Show (4:3)</PresentationFormat>
  <Paragraphs>908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Tahoma</vt:lpstr>
      <vt:lpstr>Courier New</vt:lpstr>
      <vt:lpstr>Symbol</vt:lpstr>
      <vt:lpstr>Wingdings 2</vt:lpstr>
      <vt:lpstr>Wingdings</vt:lpstr>
      <vt:lpstr>Consolas</vt:lpstr>
      <vt:lpstr>Wingdings 3</vt:lpstr>
      <vt:lpstr>Corbel</vt:lpstr>
      <vt:lpstr>Math C</vt:lpstr>
      <vt:lpstr>Arial Unicode MS</vt:lpstr>
      <vt:lpstr>Calibri</vt:lpstr>
      <vt:lpstr>Math B</vt:lpstr>
      <vt:lpstr>Metro</vt:lpstr>
      <vt:lpstr>Theory of Compilation</vt:lpstr>
      <vt:lpstr>You are here</vt:lpstr>
      <vt:lpstr>Last Week: from characters to tokens</vt:lpstr>
      <vt:lpstr>Last Week: Regular Expressions</vt:lpstr>
      <vt:lpstr>Today: from tokens to AST</vt:lpstr>
      <vt:lpstr>Parsing</vt:lpstr>
      <vt:lpstr>Context free grammars</vt:lpstr>
      <vt:lpstr>Why do we need context free grammars?</vt:lpstr>
      <vt:lpstr>Example</vt:lpstr>
      <vt:lpstr>Derivation</vt:lpstr>
      <vt:lpstr>Parse Tree</vt:lpstr>
      <vt:lpstr>Questions</vt:lpstr>
      <vt:lpstr>Ambiguity</vt:lpstr>
      <vt:lpstr>Leftmost/rightmost Derivation</vt:lpstr>
      <vt:lpstr>Leftmost Derivation</vt:lpstr>
      <vt:lpstr>Rightmost Derivation</vt:lpstr>
      <vt:lpstr>Bottom-up Example</vt:lpstr>
      <vt:lpstr>Parsing </vt:lpstr>
      <vt:lpstr>“Brute-force” Parsing</vt:lpstr>
      <vt:lpstr>Efficient Parsers</vt:lpstr>
      <vt:lpstr>Efficient Parsers</vt:lpstr>
      <vt:lpstr>Grammar Hierarchy</vt:lpstr>
      <vt:lpstr>Top-down Parsing</vt:lpstr>
      <vt:lpstr>Boolean Expressions Example</vt:lpstr>
      <vt:lpstr>Recursive Descent Parsing</vt:lpstr>
      <vt:lpstr>Matching tokens</vt:lpstr>
      <vt:lpstr>functions for nonterminals</vt:lpstr>
      <vt:lpstr>functions for nonterminals</vt:lpstr>
      <vt:lpstr>Adding semantic actions</vt:lpstr>
      <vt:lpstr>Building the parse tree</vt:lpstr>
      <vt:lpstr>Recursive Descent</vt:lpstr>
      <vt:lpstr>Recursive descent: are we done?</vt:lpstr>
      <vt:lpstr>Recursive descent: are we done?</vt:lpstr>
      <vt:lpstr>Recursive descent: are we done?</vt:lpstr>
      <vt:lpstr>Figuring out when it works…</vt:lpstr>
      <vt:lpstr>FIRST sets</vt:lpstr>
      <vt:lpstr>FOLLOW Sets</vt:lpstr>
      <vt:lpstr>LL(k) Grammars</vt:lpstr>
      <vt:lpstr>Back to our 1st example</vt:lpstr>
      <vt:lpstr>Left factoring</vt:lpstr>
      <vt:lpstr>Left factoring – another example</vt:lpstr>
      <vt:lpstr>Back to our 2nd example</vt:lpstr>
      <vt:lpstr>Substitution</vt:lpstr>
      <vt:lpstr>Back to our 3rd example</vt:lpstr>
      <vt:lpstr>Left recursion removal</vt:lpstr>
      <vt:lpstr>LL(k) Parsers</vt:lpstr>
      <vt:lpstr>LL(k) parsing with pushdown automata</vt:lpstr>
      <vt:lpstr>LL(k) parsing with pushdown automata</vt:lpstr>
      <vt:lpstr>Example transition table</vt:lpstr>
      <vt:lpstr>Simple Example</vt:lpstr>
      <vt:lpstr>Simple Example</vt:lpstr>
      <vt:lpstr>Error Handling</vt:lpstr>
      <vt:lpstr>Error Handling and Recovery</vt:lpstr>
      <vt:lpstr>Error Handling in LL Parsers</vt:lpstr>
      <vt:lpstr>Error Handling in LL Parsers</vt:lpstr>
      <vt:lpstr>Error Handling</vt:lpstr>
      <vt:lpstr>Summary</vt:lpstr>
      <vt:lpstr>Coming up 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389</cp:revision>
  <cp:lastPrinted>2011-03-07T09:23:23Z</cp:lastPrinted>
  <dcterms:created xsi:type="dcterms:W3CDTF">2006-08-16T00:00:00Z</dcterms:created>
  <dcterms:modified xsi:type="dcterms:W3CDTF">2011-03-07T14:52:45Z</dcterms:modified>
</cp:coreProperties>
</file>