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365" r:id="rId3"/>
    <p:sldId id="359" r:id="rId4"/>
    <p:sldId id="366" r:id="rId5"/>
    <p:sldId id="367" r:id="rId6"/>
    <p:sldId id="368" r:id="rId7"/>
    <p:sldId id="348" r:id="rId8"/>
    <p:sldId id="360" r:id="rId9"/>
    <p:sldId id="369" r:id="rId10"/>
    <p:sldId id="371" r:id="rId11"/>
    <p:sldId id="372" r:id="rId12"/>
    <p:sldId id="373" r:id="rId13"/>
    <p:sldId id="374" r:id="rId14"/>
    <p:sldId id="375" r:id="rId15"/>
    <p:sldId id="376" r:id="rId16"/>
    <p:sldId id="377" r:id="rId17"/>
    <p:sldId id="378" r:id="rId18"/>
    <p:sldId id="379" r:id="rId19"/>
    <p:sldId id="380" r:id="rId20"/>
    <p:sldId id="381" r:id="rId21"/>
    <p:sldId id="382" r:id="rId22"/>
    <p:sldId id="383" r:id="rId23"/>
    <p:sldId id="384" r:id="rId24"/>
    <p:sldId id="385" r:id="rId25"/>
    <p:sldId id="386" r:id="rId26"/>
    <p:sldId id="387" r:id="rId27"/>
    <p:sldId id="388" r:id="rId28"/>
    <p:sldId id="391" r:id="rId29"/>
    <p:sldId id="389" r:id="rId30"/>
    <p:sldId id="390" r:id="rId31"/>
    <p:sldId id="392" r:id="rId32"/>
    <p:sldId id="393" r:id="rId33"/>
    <p:sldId id="364" r:id="rId34"/>
    <p:sldId id="345" r:id="rId35"/>
    <p:sldId id="39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6484" autoAdjust="0"/>
    <p:restoredTop sz="94647" autoAdjust="0"/>
  </p:normalViewPr>
  <p:slideViewPr>
    <p:cSldViewPr>
      <p:cViewPr varScale="1">
        <p:scale>
          <a:sx n="80" d="100"/>
          <a:sy n="80" d="100"/>
        </p:scale>
        <p:origin x="-14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EE0EC-20E1-4232-84DF-7F0CA6009623}" type="datetimeFigureOut">
              <a:rPr lang="en-US" smtClean="0"/>
              <a:pPr/>
              <a:t>28-Feb-11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DD64E-B62D-4E8A-BEF6-9E83B2F087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2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F0E0E7-3801-4353-9ECC-7B8F2F8818CB}" type="datetime1">
              <a:rPr lang="en-US" smtClean="0"/>
              <a:t>28-Feb-11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6474F-3B03-4A5A-864E-15F88C7E98B5}" type="datetime1">
              <a:rPr lang="en-US" smtClean="0"/>
              <a:t>28-Feb-11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3ECC8-98E4-477C-9BD4-565D39657DCF}" type="datetime1">
              <a:rPr lang="en-US" smtClean="0"/>
              <a:t>28-Feb-11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088E75-6CCE-4E6D-8CEC-EB539942CC0C}" type="datetime1">
              <a:rPr lang="en-US" smtClean="0"/>
              <a:t>28-Feb-11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C96A5D-CA62-46AE-A913-97C82BC260BF}" type="datetime1">
              <a:rPr lang="en-US" smtClean="0"/>
              <a:t>28-Feb-11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8B5B6-F2D5-4FE9-818C-0646B8C3481B}" type="datetime1">
              <a:rPr lang="en-US" smtClean="0"/>
              <a:t>28-Feb-11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D3ECF7-1EE5-4B8B-A263-C1618101BFA9}" type="datetime1">
              <a:rPr lang="en-US" smtClean="0"/>
              <a:t>28-Feb-11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BF88A-C7A0-440B-AEDD-1495488E3759}" type="datetime1">
              <a:rPr lang="en-US" smtClean="0"/>
              <a:t>28-Feb-11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4CF5A-4FC2-432F-8DEE-AF712CB92D67}" type="datetime1">
              <a:rPr lang="en-US" smtClean="0"/>
              <a:t>28-Feb-11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15202-F61C-4CDD-A295-B82E0CC16717}" type="datetime1">
              <a:rPr lang="en-US" smtClean="0"/>
              <a:t>28-Feb-11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D49C632-144F-4479-8969-365C29238F74}" type="datetime1">
              <a:rPr lang="en-US" smtClean="0"/>
              <a:t>28-Feb-11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1D19561-F42A-4613-9330-519B136A2723}" type="datetime1">
              <a:rPr lang="en-US" smtClean="0"/>
              <a:t>28-Feb-11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Theory of Compilation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02 – Lexical Analysis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6019800"/>
            <a:ext cx="1225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Eran</a:t>
            </a:r>
            <a:r>
              <a:rPr lang="en-US" dirty="0" smtClean="0"/>
              <a:t> </a:t>
            </a:r>
            <a:r>
              <a:rPr lang="en-US" dirty="0" err="1" smtClean="0"/>
              <a:t>Yahav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204386"/>
              </p:ext>
            </p:extLst>
          </p:nvPr>
        </p:nvGraphicFramePr>
        <p:xfrm>
          <a:off x="1219200" y="1447800"/>
          <a:ext cx="6934200" cy="482092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490926"/>
                <a:gridCol w="444327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Basic</a:t>
                      </a:r>
                      <a:r>
                        <a:rPr lang="en-US" baseline="0" dirty="0" smtClean="0"/>
                        <a:t> Patterns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character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character, usually except a new line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[xyz]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of the characters </a:t>
                      </a:r>
                      <a:r>
                        <a:rPr lang="en-US" dirty="0" err="1" smtClean="0"/>
                        <a:t>x,y,z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Repetition Operators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n R or nothing (=optionally an 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Zero</a:t>
                      </a:r>
                      <a:r>
                        <a:rPr lang="en-US" baseline="0" dirty="0" smtClean="0"/>
                        <a:t> or more occurrences of 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 or more occurrences of 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Composition Operators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R1R2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R1</a:t>
                      </a:r>
                      <a:r>
                        <a:rPr lang="en-US" baseline="0" dirty="0" smtClean="0"/>
                        <a:t> followed by R2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R1|R2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Either</a:t>
                      </a:r>
                      <a:r>
                        <a:rPr lang="en-US" baseline="0" dirty="0" smtClean="0"/>
                        <a:t> an R1 or R2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Grouping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 itself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73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ab</a:t>
            </a:r>
            <a:r>
              <a:rPr lang="en-US" dirty="0" smtClean="0"/>
              <a:t>*|cd? = 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a|b</a:t>
            </a:r>
            <a:r>
              <a:rPr lang="en-US" dirty="0" smtClean="0"/>
              <a:t>)* =</a:t>
            </a:r>
          </a:p>
          <a:p>
            <a:r>
              <a:rPr lang="en-US" dirty="0" smtClean="0"/>
              <a:t>(0 | 1 | 2 | 3 | 4 | 5 | 6 | 7 | 8 | 9)* =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3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expression for one or more + symbols?</a:t>
            </a:r>
          </a:p>
          <a:p>
            <a:pPr lvl="1"/>
            <a:r>
              <a:rPr lang="en-US" dirty="0" smtClean="0"/>
              <a:t>(+)+ won’t work</a:t>
            </a:r>
          </a:p>
          <a:p>
            <a:pPr lvl="1"/>
            <a:r>
              <a:rPr lang="en-US" dirty="0" smtClean="0"/>
              <a:t>(\+)+ will</a:t>
            </a:r>
          </a:p>
          <a:p>
            <a:r>
              <a:rPr lang="en-US" dirty="0" smtClean="0"/>
              <a:t>backslash \ before an operator turns it to standard character</a:t>
            </a:r>
          </a:p>
          <a:p>
            <a:r>
              <a:rPr lang="en-US" dirty="0" smtClean="0"/>
              <a:t>\*, \?, \+, 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1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Shorthands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names for expressions</a:t>
            </a:r>
          </a:p>
          <a:p>
            <a:pPr lvl="1"/>
            <a:r>
              <a:rPr lang="en-US" dirty="0" smtClean="0"/>
              <a:t>letter = a | b | … | z | A | B | … | Z</a:t>
            </a:r>
          </a:p>
          <a:p>
            <a:pPr lvl="1"/>
            <a:r>
              <a:rPr lang="en-US" dirty="0" smtClean="0"/>
              <a:t>letter_ = letter | _</a:t>
            </a:r>
          </a:p>
          <a:p>
            <a:pPr lvl="1"/>
            <a:r>
              <a:rPr lang="en-US" dirty="0" smtClean="0"/>
              <a:t>digit = 0 | 1 | 2 | … | 9</a:t>
            </a:r>
          </a:p>
          <a:p>
            <a:pPr lvl="1"/>
            <a:r>
              <a:rPr lang="en-US" dirty="0" smtClean="0"/>
              <a:t>id = letter_ (letter_ | digit)*</a:t>
            </a:r>
          </a:p>
          <a:p>
            <a:r>
              <a:rPr lang="en-US" dirty="0" smtClean="0"/>
              <a:t>Use hyphen to denote a range</a:t>
            </a:r>
          </a:p>
          <a:p>
            <a:pPr lvl="1"/>
            <a:r>
              <a:rPr lang="en-US" dirty="0" smtClean="0"/>
              <a:t>letter = a-z | A-Z</a:t>
            </a:r>
          </a:p>
          <a:p>
            <a:pPr lvl="1"/>
            <a:r>
              <a:rPr lang="en-US" dirty="0" smtClean="0"/>
              <a:t>digit = 0-9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5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digit = 0-9</a:t>
            </a:r>
          </a:p>
          <a:p>
            <a:r>
              <a:rPr lang="en-US" dirty="0"/>
              <a:t>digits = digit+ </a:t>
            </a:r>
          </a:p>
          <a:p>
            <a:r>
              <a:rPr lang="en-US" dirty="0"/>
              <a:t>number = digits (</a:t>
            </a:r>
            <a:r>
              <a:rPr lang="az-Cyrl-AZ" dirty="0"/>
              <a:t>Є | .</a:t>
            </a:r>
            <a:r>
              <a:rPr lang="en-US" dirty="0"/>
              <a:t>digits (</a:t>
            </a:r>
            <a:r>
              <a:rPr lang="az-Cyrl-AZ" dirty="0"/>
              <a:t>Є | </a:t>
            </a:r>
            <a:r>
              <a:rPr lang="en-US" dirty="0"/>
              <a:t>e (</a:t>
            </a:r>
            <a:r>
              <a:rPr lang="az-Cyrl-AZ" dirty="0"/>
              <a:t>Є|+|-) </a:t>
            </a:r>
            <a:r>
              <a:rPr lang="en-US" dirty="0"/>
              <a:t>digits </a:t>
            </a:r>
            <a:r>
              <a:rPr lang="en-US" dirty="0" smtClean="0"/>
              <a:t>))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= if</a:t>
            </a:r>
          </a:p>
          <a:p>
            <a:r>
              <a:rPr lang="en-US" dirty="0"/>
              <a:t>then = then</a:t>
            </a:r>
          </a:p>
          <a:p>
            <a:r>
              <a:rPr lang="en-US" dirty="0" err="1" smtClean="0"/>
              <a:t>relop</a:t>
            </a:r>
            <a:r>
              <a:rPr lang="en-US" dirty="0" smtClean="0"/>
              <a:t> </a:t>
            </a:r>
            <a:r>
              <a:rPr lang="en-US" dirty="0"/>
              <a:t>= &lt; | &gt; | &lt;= | &gt;= | = | &lt;&gt;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8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= if</a:t>
            </a:r>
          </a:p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dirty="0" smtClean="0"/>
              <a:t>id = </a:t>
            </a:r>
            <a:r>
              <a:rPr lang="en-US" dirty="0"/>
              <a:t>letter_ (letter_ | digit)*</a:t>
            </a:r>
          </a:p>
          <a:p>
            <a:endParaRPr lang="en-US" dirty="0" smtClean="0"/>
          </a:p>
          <a:p>
            <a:r>
              <a:rPr lang="en-US" dirty="0" smtClean="0"/>
              <a:t>“if” is a valid word in the language of identifiers… so what should it be?</a:t>
            </a:r>
          </a:p>
          <a:p>
            <a:r>
              <a:rPr lang="en-US" dirty="0" smtClean="0"/>
              <a:t>How about the identifier “iffy”?</a:t>
            </a:r>
          </a:p>
          <a:p>
            <a:endParaRPr lang="en-US" dirty="0"/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Always find longest matching token</a:t>
            </a:r>
          </a:p>
          <a:p>
            <a:pPr lvl="1"/>
            <a:r>
              <a:rPr lang="en-US" dirty="0" smtClean="0"/>
              <a:t>Break ties using order of definitions… first definition wins (=&gt; list rules for keywords before identifiers)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8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lexical analyzer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List of token definitions (pattern name, regex)</a:t>
            </a:r>
          </a:p>
          <a:p>
            <a:pPr lvl="1"/>
            <a:r>
              <a:rPr lang="en-US" dirty="0" smtClean="0"/>
              <a:t>String to be analyzed</a:t>
            </a:r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List of tokens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How do we build an analyzer?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54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8001000" cy="4572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400" dirty="0" smtClean="0"/>
              <a:t>#define </a:t>
            </a:r>
            <a:r>
              <a:rPr lang="en-US" sz="2400" dirty="0" err="1" smtClean="0"/>
              <a:t>is_end_of_input</a:t>
            </a:r>
            <a:r>
              <a:rPr lang="en-US" sz="2400" dirty="0" smtClean="0"/>
              <a:t>(</a:t>
            </a:r>
            <a:r>
              <a:rPr lang="en-US" sz="2400" dirty="0" err="1" smtClean="0"/>
              <a:t>ch</a:t>
            </a:r>
            <a:r>
              <a:rPr lang="en-US" sz="2400" dirty="0" smtClean="0"/>
              <a:t>) ((</a:t>
            </a:r>
            <a:r>
              <a:rPr lang="en-US" sz="2400" dirty="0" err="1" smtClean="0"/>
              <a:t>ch</a:t>
            </a:r>
            <a:r>
              <a:rPr lang="en-US" sz="2400" dirty="0" smtClean="0"/>
              <a:t>) == ‘\0’);</a:t>
            </a:r>
          </a:p>
          <a:p>
            <a:pPr marL="68580" indent="0">
              <a:buNone/>
            </a:pPr>
            <a:r>
              <a:rPr lang="en-US" sz="2400" dirty="0" smtClean="0"/>
              <a:t>#define </a:t>
            </a:r>
            <a:r>
              <a:rPr lang="en-US" sz="2400" dirty="0" err="1" smtClean="0"/>
              <a:t>is_uc_letter</a:t>
            </a:r>
            <a:r>
              <a:rPr lang="en-US" sz="2400" dirty="0" smtClean="0"/>
              <a:t>(</a:t>
            </a:r>
            <a:r>
              <a:rPr lang="en-US" sz="2400" dirty="0" err="1" smtClean="0"/>
              <a:t>ch</a:t>
            </a:r>
            <a:r>
              <a:rPr lang="en-US" sz="2400" dirty="0" smtClean="0"/>
              <a:t>) (‘A’&lt;= (</a:t>
            </a:r>
            <a:r>
              <a:rPr lang="en-US" sz="2400" dirty="0" err="1" smtClean="0"/>
              <a:t>ch</a:t>
            </a:r>
            <a:r>
              <a:rPr lang="en-US" sz="2400" dirty="0" smtClean="0"/>
              <a:t>) &amp;&amp; (</a:t>
            </a:r>
            <a:r>
              <a:rPr lang="en-US" sz="2400" dirty="0" err="1" smtClean="0"/>
              <a:t>ch</a:t>
            </a:r>
            <a:r>
              <a:rPr lang="en-US" sz="2400" dirty="0" smtClean="0"/>
              <a:t>) &lt;= ‘Z’)</a:t>
            </a:r>
          </a:p>
          <a:p>
            <a:pPr marL="68580" indent="0">
              <a:buNone/>
            </a:pPr>
            <a:r>
              <a:rPr lang="en-US" sz="2400" dirty="0"/>
              <a:t>#define </a:t>
            </a:r>
            <a:r>
              <a:rPr lang="en-US" sz="2400" dirty="0" err="1" smtClean="0"/>
              <a:t>is_lc_letter</a:t>
            </a:r>
            <a:r>
              <a:rPr lang="en-US" sz="2400" dirty="0" smtClean="0"/>
              <a:t>(</a:t>
            </a:r>
            <a:r>
              <a:rPr lang="en-US" sz="2400" dirty="0" err="1" smtClean="0"/>
              <a:t>ch</a:t>
            </a:r>
            <a:r>
              <a:rPr lang="en-US" sz="2400" dirty="0"/>
              <a:t>) </a:t>
            </a:r>
            <a:r>
              <a:rPr lang="en-US" sz="2400" dirty="0" smtClean="0"/>
              <a:t>(‘a’&lt;= </a:t>
            </a:r>
            <a:r>
              <a:rPr lang="en-US" sz="2400" dirty="0"/>
              <a:t>(</a:t>
            </a:r>
            <a:r>
              <a:rPr lang="en-US" sz="2400" dirty="0" err="1"/>
              <a:t>ch</a:t>
            </a:r>
            <a:r>
              <a:rPr lang="en-US" sz="2400" dirty="0"/>
              <a:t>) &amp;&amp; (</a:t>
            </a:r>
            <a:r>
              <a:rPr lang="en-US" sz="2400" dirty="0" err="1"/>
              <a:t>ch</a:t>
            </a:r>
            <a:r>
              <a:rPr lang="en-US" sz="2400" dirty="0"/>
              <a:t>) &lt;= ‘z</a:t>
            </a:r>
            <a:r>
              <a:rPr lang="en-US" sz="2400" dirty="0" smtClean="0"/>
              <a:t>’)</a:t>
            </a:r>
          </a:p>
          <a:p>
            <a:pPr marL="68580" indent="0">
              <a:buNone/>
            </a:pPr>
            <a:r>
              <a:rPr lang="en-US" sz="2400" dirty="0"/>
              <a:t>#define </a:t>
            </a:r>
            <a:r>
              <a:rPr lang="en-US" sz="2400" dirty="0" err="1" smtClean="0"/>
              <a:t>is_letter</a:t>
            </a:r>
            <a:r>
              <a:rPr lang="en-US" sz="2400" dirty="0" smtClean="0"/>
              <a:t>(</a:t>
            </a:r>
            <a:r>
              <a:rPr lang="en-US" sz="2400" dirty="0" err="1" smtClean="0"/>
              <a:t>ch</a:t>
            </a:r>
            <a:r>
              <a:rPr lang="en-US" sz="2400" dirty="0"/>
              <a:t>) </a:t>
            </a:r>
            <a:r>
              <a:rPr lang="en-US" sz="2400" dirty="0" smtClean="0"/>
              <a:t>(</a:t>
            </a:r>
            <a:r>
              <a:rPr lang="en-US" sz="2400" dirty="0" err="1" smtClean="0"/>
              <a:t>is_uc_letter</a:t>
            </a:r>
            <a:r>
              <a:rPr lang="en-US" sz="2400" dirty="0" smtClean="0"/>
              <a:t>(</a:t>
            </a:r>
            <a:r>
              <a:rPr lang="en-US" sz="2400" dirty="0" err="1" smtClean="0"/>
              <a:t>ch</a:t>
            </a:r>
            <a:r>
              <a:rPr lang="en-US" sz="2400" dirty="0" smtClean="0"/>
              <a:t>) || </a:t>
            </a:r>
            <a:r>
              <a:rPr lang="en-US" sz="2400" dirty="0" err="1" smtClean="0"/>
              <a:t>is_lc_letter</a:t>
            </a:r>
            <a:r>
              <a:rPr lang="en-US" sz="2400" dirty="0" smtClean="0"/>
              <a:t>(</a:t>
            </a:r>
            <a:r>
              <a:rPr lang="en-US" sz="2400" dirty="0" err="1" smtClean="0"/>
              <a:t>ch</a:t>
            </a:r>
            <a:r>
              <a:rPr lang="en-US" sz="2400" dirty="0" smtClean="0"/>
              <a:t>))</a:t>
            </a:r>
          </a:p>
          <a:p>
            <a:pPr marL="68580" indent="0">
              <a:buNone/>
            </a:pPr>
            <a:r>
              <a:rPr lang="en-US" sz="2400" dirty="0"/>
              <a:t>#define </a:t>
            </a:r>
            <a:r>
              <a:rPr lang="en-US" sz="2400" dirty="0" err="1" smtClean="0"/>
              <a:t>is_digit</a:t>
            </a:r>
            <a:r>
              <a:rPr lang="en-US" sz="2400" dirty="0" smtClean="0"/>
              <a:t>(</a:t>
            </a:r>
            <a:r>
              <a:rPr lang="en-US" sz="2400" dirty="0" err="1" smtClean="0"/>
              <a:t>ch</a:t>
            </a:r>
            <a:r>
              <a:rPr lang="en-US" sz="2400" dirty="0"/>
              <a:t>) </a:t>
            </a:r>
            <a:r>
              <a:rPr lang="en-US" sz="2400" dirty="0" smtClean="0"/>
              <a:t>(‘0’&lt;= </a:t>
            </a:r>
            <a:r>
              <a:rPr lang="en-US" sz="2400" dirty="0"/>
              <a:t>(</a:t>
            </a:r>
            <a:r>
              <a:rPr lang="en-US" sz="2400" dirty="0" err="1"/>
              <a:t>ch</a:t>
            </a:r>
            <a:r>
              <a:rPr lang="en-US" sz="2400" dirty="0"/>
              <a:t>) &amp;&amp; (</a:t>
            </a:r>
            <a:r>
              <a:rPr lang="en-US" sz="2400" dirty="0" err="1"/>
              <a:t>ch</a:t>
            </a:r>
            <a:r>
              <a:rPr lang="en-US" sz="2400" dirty="0"/>
              <a:t>) &lt;= </a:t>
            </a:r>
            <a:r>
              <a:rPr lang="en-US" sz="2400" dirty="0" smtClean="0"/>
              <a:t>‘9’)</a:t>
            </a:r>
          </a:p>
          <a:p>
            <a:pPr marL="68580" indent="0">
              <a:buNone/>
            </a:pPr>
            <a:r>
              <a:rPr lang="en-US" sz="2400" dirty="0" smtClean="0"/>
              <a:t>…</a:t>
            </a:r>
          </a:p>
          <a:p>
            <a:pPr marL="68580" indent="0">
              <a:buNone/>
            </a:pPr>
            <a:endParaRPr lang="en-US" sz="2400" dirty="0"/>
          </a:p>
          <a:p>
            <a:pPr marL="68580" indent="0">
              <a:buNone/>
            </a:pPr>
            <a:endParaRPr lang="en-US" sz="2400" dirty="0" smtClean="0"/>
          </a:p>
          <a:p>
            <a:pPr marL="68580" indent="0">
              <a:buNone/>
            </a:pPr>
            <a:endParaRPr lang="en-US" sz="2400" dirty="0"/>
          </a:p>
          <a:p>
            <a:pPr marL="68580" indent="0">
              <a:buNone/>
            </a:pPr>
            <a:endParaRPr lang="en-US" sz="2400" dirty="0"/>
          </a:p>
          <a:p>
            <a:pPr marL="6858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4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reading routine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800" dirty="0"/>
              <a:t>v</a:t>
            </a:r>
            <a:r>
              <a:rPr lang="en-US" sz="2800" dirty="0" smtClean="0"/>
              <a:t>oid </a:t>
            </a:r>
            <a:r>
              <a:rPr lang="en-US" sz="2800" dirty="0" err="1" smtClean="0"/>
              <a:t>get_next_token</a:t>
            </a:r>
            <a:r>
              <a:rPr lang="en-US" sz="2800" dirty="0" smtClean="0"/>
              <a:t>() {</a:t>
            </a:r>
          </a:p>
          <a:p>
            <a:pPr marL="68580" indent="0">
              <a:buNone/>
            </a:pPr>
            <a:r>
              <a:rPr lang="en-US" sz="2800" dirty="0" smtClean="0"/>
              <a:t>do {</a:t>
            </a:r>
          </a:p>
          <a:p>
            <a:pPr marL="68580" indent="0">
              <a:buNone/>
            </a:pPr>
            <a:r>
              <a:rPr lang="en-US" sz="2800" dirty="0" smtClean="0"/>
              <a:t>  char c  = </a:t>
            </a:r>
            <a:r>
              <a:rPr lang="en-US" sz="2800" dirty="0" err="1" smtClean="0"/>
              <a:t>getchar</a:t>
            </a:r>
            <a:r>
              <a:rPr lang="en-US" sz="2800" dirty="0" smtClean="0"/>
              <a:t>();</a:t>
            </a:r>
          </a:p>
          <a:p>
            <a:pPr marL="68580" indent="0">
              <a:buNone/>
            </a:pPr>
            <a:r>
              <a:rPr lang="en-US" sz="2800" dirty="0" smtClean="0"/>
              <a:t>  switch(c) {</a:t>
            </a:r>
          </a:p>
          <a:p>
            <a:pPr marL="6858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case </a:t>
            </a:r>
            <a:r>
              <a:rPr lang="en-US" sz="2800" dirty="0" err="1" smtClean="0"/>
              <a:t>is_letter</a:t>
            </a:r>
            <a:r>
              <a:rPr lang="en-US" sz="2800" dirty="0" smtClean="0"/>
              <a:t>(c) : return </a:t>
            </a:r>
            <a:r>
              <a:rPr lang="en-US" sz="2800" dirty="0" err="1" smtClean="0"/>
              <a:t>recognize_identifier</a:t>
            </a:r>
            <a:r>
              <a:rPr lang="en-US" sz="2800" dirty="0" smtClean="0"/>
              <a:t>(c);</a:t>
            </a:r>
          </a:p>
          <a:p>
            <a:pPr marL="68580" indent="0">
              <a:buNone/>
            </a:pPr>
            <a:r>
              <a:rPr lang="en-US" sz="2800" dirty="0" smtClean="0"/>
              <a:t>    case </a:t>
            </a:r>
            <a:r>
              <a:rPr lang="en-US" sz="2800" dirty="0" err="1" smtClean="0"/>
              <a:t>is_digit</a:t>
            </a:r>
            <a:r>
              <a:rPr lang="en-US" sz="2800" dirty="0" smtClean="0"/>
              <a:t>(c) : return </a:t>
            </a:r>
            <a:r>
              <a:rPr lang="en-US" sz="2800" dirty="0" err="1" smtClean="0"/>
              <a:t>recognize_number</a:t>
            </a:r>
            <a:r>
              <a:rPr lang="en-US" sz="2800" dirty="0" smtClean="0"/>
              <a:t>(c);</a:t>
            </a:r>
          </a:p>
          <a:p>
            <a:pPr marL="6858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…</a:t>
            </a:r>
          </a:p>
          <a:p>
            <a:pPr marL="68580" indent="0">
              <a:buNone/>
            </a:pPr>
            <a:r>
              <a:rPr lang="en-US" sz="2800" dirty="0" smtClean="0"/>
              <a:t>} while (c != EOF);</a:t>
            </a:r>
          </a:p>
          <a:p>
            <a:pPr marL="68580" indent="0"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4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But we have a much better way!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 a lexical analyzer </a:t>
            </a:r>
            <a:r>
              <a:rPr lang="en-US" dirty="0" smtClean="0">
                <a:solidFill>
                  <a:srgbClr val="FFFF00"/>
                </a:solidFill>
              </a:rPr>
              <a:t>automatically</a:t>
            </a:r>
            <a:r>
              <a:rPr lang="en-US" dirty="0" smtClean="0"/>
              <a:t> from token definitions</a:t>
            </a:r>
          </a:p>
          <a:p>
            <a:endParaRPr lang="en-US" dirty="0" smtClean="0"/>
          </a:p>
          <a:p>
            <a:r>
              <a:rPr lang="en-US" dirty="0" smtClean="0"/>
              <a:t>Main idea</a:t>
            </a:r>
          </a:p>
          <a:p>
            <a:pPr lvl="1"/>
            <a:r>
              <a:rPr lang="en-US" dirty="0" smtClean="0"/>
              <a:t>Use finite-state automata to match regular expressions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9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7499-AB11-4296-A4A5-8F248822366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are here</a:t>
            </a:r>
            <a:endParaRPr lang="en-US" dirty="0"/>
          </a:p>
        </p:txBody>
      </p:sp>
      <p:grpSp>
        <p:nvGrpSpPr>
          <p:cNvPr id="408598" name="Group 22"/>
          <p:cNvGrpSpPr>
            <a:grpSpLocks/>
          </p:cNvGrpSpPr>
          <p:nvPr/>
        </p:nvGrpSpPr>
        <p:grpSpPr bwMode="auto">
          <a:xfrm>
            <a:off x="7335838" y="2481263"/>
            <a:ext cx="1693862" cy="1409700"/>
            <a:chOff x="4621" y="1503"/>
            <a:chExt cx="1067" cy="888"/>
          </a:xfrm>
        </p:grpSpPr>
        <p:sp>
          <p:nvSpPr>
            <p:cNvPr id="408579" name="Text Box 3"/>
            <p:cNvSpPr txBox="1">
              <a:spLocks noChangeArrowheads="1"/>
            </p:cNvSpPr>
            <p:nvPr/>
          </p:nvSpPr>
          <p:spPr bwMode="auto">
            <a:xfrm>
              <a:off x="4621" y="1503"/>
              <a:ext cx="1067" cy="8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Executable 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code</a:t>
              </a:r>
            </a:p>
          </p:txBody>
        </p:sp>
        <p:sp>
          <p:nvSpPr>
            <p:cNvPr id="408580" name="Text Box 4"/>
            <p:cNvSpPr txBox="1">
              <a:spLocks noChangeArrowheads="1"/>
            </p:cNvSpPr>
            <p:nvPr/>
          </p:nvSpPr>
          <p:spPr bwMode="auto">
            <a:xfrm>
              <a:off x="5228" y="1514"/>
              <a:ext cx="460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exe</a:t>
              </a:r>
            </a:p>
          </p:txBody>
        </p:sp>
      </p:grpSp>
      <p:grpSp>
        <p:nvGrpSpPr>
          <p:cNvPr id="408597" name="Group 21"/>
          <p:cNvGrpSpPr>
            <a:grpSpLocks/>
          </p:cNvGrpSpPr>
          <p:nvPr/>
        </p:nvGrpSpPr>
        <p:grpSpPr bwMode="auto">
          <a:xfrm>
            <a:off x="250825" y="2481263"/>
            <a:ext cx="1392238" cy="1409700"/>
            <a:chOff x="149" y="1503"/>
            <a:chExt cx="877" cy="888"/>
          </a:xfrm>
        </p:grpSpPr>
        <p:sp>
          <p:nvSpPr>
            <p:cNvPr id="408581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8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Source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text </a:t>
              </a:r>
            </a:p>
          </p:txBody>
        </p:sp>
        <p:sp>
          <p:nvSpPr>
            <p:cNvPr id="408582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cxnSp>
        <p:nvCxnSpPr>
          <p:cNvPr id="408585" name="AutoShape 9"/>
          <p:cNvCxnSpPr>
            <a:cxnSpLocks noChangeShapeType="1"/>
            <a:stCxn id="408581" idx="3"/>
            <a:endCxn id="408589" idx="1"/>
          </p:cNvCxnSpPr>
          <p:nvPr/>
        </p:nvCxnSpPr>
        <p:spPr bwMode="auto">
          <a:xfrm flipV="1">
            <a:off x="1662113" y="3181350"/>
            <a:ext cx="212725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8586" name="AutoShape 10"/>
          <p:cNvCxnSpPr>
            <a:cxnSpLocks noChangeShapeType="1"/>
            <a:stCxn id="408589" idx="3"/>
            <a:endCxn id="408579" idx="1"/>
          </p:cNvCxnSpPr>
          <p:nvPr/>
        </p:nvCxnSpPr>
        <p:spPr bwMode="auto">
          <a:xfrm>
            <a:off x="7088188" y="3181350"/>
            <a:ext cx="228600" cy="4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8587" name="Text Box 11"/>
          <p:cNvSpPr txBox="1">
            <a:spLocks noChangeArrowheads="1"/>
          </p:cNvSpPr>
          <p:nvPr/>
        </p:nvSpPr>
        <p:spPr bwMode="auto">
          <a:xfrm>
            <a:off x="3431245" y="1837765"/>
            <a:ext cx="2109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Tahoma" pitchFamily="34" charset="0"/>
              </a:rPr>
              <a:t>Compiler</a:t>
            </a:r>
          </a:p>
        </p:txBody>
      </p:sp>
      <p:cxnSp>
        <p:nvCxnSpPr>
          <p:cNvPr id="408588" name="AutoShape 12"/>
          <p:cNvCxnSpPr>
            <a:cxnSpLocks noChangeShapeType="1"/>
            <a:stCxn id="408589" idx="1"/>
            <a:endCxn id="408589" idx="1"/>
          </p:cNvCxnSpPr>
          <p:nvPr/>
        </p:nvCxnSpPr>
        <p:spPr bwMode="auto">
          <a:xfrm>
            <a:off x="1874838" y="3181350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8589" name="Rectangle 13"/>
          <p:cNvSpPr>
            <a:spLocks noChangeArrowheads="1"/>
          </p:cNvSpPr>
          <p:nvPr/>
        </p:nvSpPr>
        <p:spPr bwMode="auto">
          <a:xfrm>
            <a:off x="1893888" y="2324100"/>
            <a:ext cx="5175250" cy="17145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2057400" y="2438400"/>
            <a:ext cx="762000" cy="14478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rgbClr val="FFFF00"/>
                </a:solidFill>
                <a:latin typeface="Tahoma" pitchFamily="34" charset="0"/>
              </a:rPr>
              <a:t>Lexical</a:t>
            </a:r>
            <a:br>
              <a:rPr lang="en-US" sz="1200" dirty="0">
                <a:solidFill>
                  <a:srgbClr val="FFFF00"/>
                </a:solidFill>
                <a:latin typeface="Tahoma" pitchFamily="34" charset="0"/>
              </a:rPr>
            </a:br>
            <a:r>
              <a:rPr lang="en-US" sz="1200" dirty="0">
                <a:solidFill>
                  <a:srgbClr val="FFFF00"/>
                </a:solidFill>
                <a:latin typeface="Tahoma" pitchFamily="34" charset="0"/>
              </a:rPr>
              <a:t>Analysis</a:t>
            </a: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2989781" y="2438400"/>
            <a:ext cx="779462" cy="1447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Syntax Analysis</a:t>
            </a:r>
          </a:p>
          <a:p>
            <a:pPr algn="ctr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Parsing</a:t>
            </a: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3939623" y="2438400"/>
            <a:ext cx="805966" cy="1447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Semantic</a:t>
            </a:r>
            <a:br>
              <a:rPr lang="en-US" sz="1200" dirty="0" smtClean="0">
                <a:latin typeface="Tahoma" pitchFamily="34" charset="0"/>
              </a:rPr>
            </a:br>
            <a:r>
              <a:rPr lang="en-US" sz="1200" dirty="0" smtClean="0">
                <a:latin typeface="Tahoma" pitchFamily="34" charset="0"/>
              </a:rPr>
              <a:t>Analysis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4915969" y="2438400"/>
            <a:ext cx="704850" cy="1447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Inter.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Rep.</a:t>
            </a:r>
          </a:p>
          <a:p>
            <a:pPr algn="ctr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(IR)</a:t>
            </a:r>
          </a:p>
        </p:txBody>
      </p: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5791200" y="2438400"/>
            <a:ext cx="1066800" cy="1447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Code</a:t>
            </a:r>
          </a:p>
          <a:p>
            <a:pPr algn="ctr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Gen.</a:t>
            </a:r>
          </a:p>
        </p:txBody>
      </p:sp>
    </p:spTree>
    <p:extLst>
      <p:ext uri="{BB962C8B-B14F-4D97-AF65-F5344CB8AC3E}">
        <p14:creationId xmlns:p14="http://schemas.microsoft.com/office/powerpoint/2010/main" val="343953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Reminder: Finite-State Automaton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Deterministic automaton</a:t>
            </a:r>
          </a:p>
          <a:p>
            <a:r>
              <a:rPr lang="en-US" dirty="0" smtClean="0"/>
              <a:t>M = (</a:t>
            </a:r>
            <a:r>
              <a:rPr lang="en-US" dirty="0" smtClean="0">
                <a:sym typeface="Symbol"/>
              </a:rPr>
              <a:t>,Q,,q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ym typeface="Symbol"/>
              </a:rPr>
              <a:t> - alphabet</a:t>
            </a:r>
          </a:p>
          <a:p>
            <a:pPr lvl="1"/>
            <a:r>
              <a:rPr lang="en-US" dirty="0" smtClean="0">
                <a:sym typeface="Symbol"/>
              </a:rPr>
              <a:t>Q – finite set of state</a:t>
            </a:r>
          </a:p>
          <a:p>
            <a:pPr lvl="1"/>
            <a:r>
              <a:rPr lang="en-US" dirty="0" smtClean="0">
                <a:sym typeface="Symbol"/>
              </a:rPr>
              <a:t>q</a:t>
            </a:r>
            <a:r>
              <a:rPr lang="en-US" baseline="-25000" dirty="0" smtClean="0">
                <a:sym typeface="Symbol"/>
              </a:rPr>
              <a:t>0 </a:t>
            </a:r>
            <a:r>
              <a:rPr lang="en-US" dirty="0" smtClean="0">
                <a:sym typeface="Symbol"/>
              </a:rPr>
              <a:t>Q – initial state</a:t>
            </a:r>
          </a:p>
          <a:p>
            <a:pPr lvl="1"/>
            <a:r>
              <a:rPr lang="en-US" dirty="0" smtClean="0">
                <a:sym typeface="Symbol"/>
              </a:rPr>
              <a:t>F  Q – final states</a:t>
            </a:r>
          </a:p>
          <a:p>
            <a:pPr lvl="1"/>
            <a:r>
              <a:rPr lang="el-GR" dirty="0">
                <a:sym typeface="Math A" pitchFamily="18" charset="2"/>
              </a:rPr>
              <a:t>δ </a:t>
            </a:r>
            <a:r>
              <a:rPr lang="en-US" dirty="0">
                <a:sym typeface="Math A" pitchFamily="18" charset="2"/>
              </a:rPr>
              <a:t>: </a:t>
            </a:r>
            <a:r>
              <a:rPr lang="en-US" dirty="0">
                <a:sym typeface="Math B" pitchFamily="2" charset="2"/>
              </a:rPr>
              <a:t>Q </a:t>
            </a:r>
            <a:r>
              <a:rPr lang="en-US" dirty="0">
                <a:sym typeface="Symbol" pitchFamily="18" charset="2"/>
              </a:rPr>
              <a:t> 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Q</a:t>
            </a:r>
            <a:r>
              <a:rPr lang="he-IL" dirty="0"/>
              <a:t> </a:t>
            </a:r>
            <a:r>
              <a:rPr lang="en-US" dirty="0" smtClean="0"/>
              <a:t> - transition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9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Reminder: Finite-State Automaton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Non-Deterministic automaton</a:t>
            </a:r>
          </a:p>
          <a:p>
            <a:r>
              <a:rPr lang="en-US" dirty="0" smtClean="0"/>
              <a:t>M = (</a:t>
            </a:r>
            <a:r>
              <a:rPr lang="en-US" dirty="0" smtClean="0">
                <a:sym typeface="Symbol"/>
              </a:rPr>
              <a:t>,Q,,q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ym typeface="Symbol"/>
              </a:rPr>
              <a:t> - alphabet</a:t>
            </a:r>
          </a:p>
          <a:p>
            <a:pPr lvl="1"/>
            <a:r>
              <a:rPr lang="en-US" dirty="0" smtClean="0">
                <a:sym typeface="Symbol"/>
              </a:rPr>
              <a:t>Q – finite set of state</a:t>
            </a:r>
          </a:p>
          <a:p>
            <a:pPr lvl="1"/>
            <a:r>
              <a:rPr lang="en-US" dirty="0" smtClean="0">
                <a:sym typeface="Symbol"/>
              </a:rPr>
              <a:t>q</a:t>
            </a:r>
            <a:r>
              <a:rPr lang="en-US" baseline="-25000" dirty="0" smtClean="0">
                <a:sym typeface="Symbol"/>
              </a:rPr>
              <a:t>0 </a:t>
            </a:r>
            <a:r>
              <a:rPr lang="en-US" dirty="0" smtClean="0">
                <a:sym typeface="Symbol"/>
              </a:rPr>
              <a:t>Q – initial state</a:t>
            </a:r>
          </a:p>
          <a:p>
            <a:pPr lvl="1"/>
            <a:r>
              <a:rPr lang="en-US" dirty="0" smtClean="0">
                <a:sym typeface="Symbol"/>
              </a:rPr>
              <a:t>F  Q – final states</a:t>
            </a:r>
          </a:p>
          <a:p>
            <a:pPr lvl="1"/>
            <a:r>
              <a:rPr lang="el-GR" dirty="0">
                <a:solidFill>
                  <a:srgbClr val="FFFF00"/>
                </a:solidFill>
                <a:sym typeface="Math A" pitchFamily="18" charset="2"/>
              </a:rPr>
              <a:t>δ </a:t>
            </a:r>
            <a:r>
              <a:rPr lang="en-US" dirty="0">
                <a:solidFill>
                  <a:srgbClr val="FFFF00"/>
                </a:solidFill>
                <a:sym typeface="Math A" pitchFamily="18" charset="2"/>
              </a:rPr>
              <a:t>: </a:t>
            </a:r>
            <a:r>
              <a:rPr lang="en-US" dirty="0">
                <a:solidFill>
                  <a:srgbClr val="FFFF00"/>
                </a:solidFill>
              </a:rPr>
              <a:t>Q </a:t>
            </a:r>
            <a:r>
              <a:rPr lang="en-US" sz="3200" b="1" dirty="0">
                <a:solidFill>
                  <a:srgbClr val="FFFF00"/>
                </a:solidFill>
                <a:sym typeface="Symbol" pitchFamily="18" charset="2"/>
              </a:rPr>
              <a:t></a:t>
            </a:r>
            <a:r>
              <a:rPr lang="en-US" sz="3200" dirty="0">
                <a:solidFill>
                  <a:srgbClr val="FFFF00"/>
                </a:solidFill>
                <a:sym typeface="Math B" pitchFamily="2" charset="2"/>
              </a:rPr>
              <a:t> </a:t>
            </a:r>
            <a:r>
              <a:rPr lang="en-US" dirty="0">
                <a:solidFill>
                  <a:srgbClr val="FFFF00"/>
                </a:solidFill>
                <a:sym typeface="Math B" pitchFamily="2" charset="2"/>
              </a:rPr>
              <a:t>(</a:t>
            </a:r>
            <a:r>
              <a:rPr lang="en-US" dirty="0">
                <a:solidFill>
                  <a:srgbClr val="FFFF00"/>
                </a:solidFill>
                <a:sym typeface="Symbol" pitchFamily="18" charset="2"/>
              </a:rPr>
              <a:t> </a:t>
            </a:r>
            <a:r>
              <a:rPr lang="en-US" sz="3200" b="1" dirty="0">
                <a:solidFill>
                  <a:srgbClr val="FFFF00"/>
                </a:solidFill>
                <a:sym typeface="Symbol" pitchFamily="18" charset="2"/>
              </a:rPr>
              <a:t></a:t>
            </a:r>
            <a:r>
              <a:rPr lang="en-US" sz="3200" dirty="0">
                <a:solidFill>
                  <a:srgbClr val="FFFF00"/>
                </a:solidFill>
                <a:sym typeface="Symbol" pitchFamily="18" charset="2"/>
              </a:rPr>
              <a:t> </a:t>
            </a:r>
            <a:r>
              <a:rPr lang="en-US" dirty="0">
                <a:solidFill>
                  <a:srgbClr val="FFFF00"/>
                </a:solidFill>
                <a:sym typeface="Symbol" pitchFamily="18" charset="2"/>
              </a:rPr>
              <a:t>{}) 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sym typeface="Math C" pitchFamily="2" charset="2"/>
              </a:rPr>
              <a:t>→</a:t>
            </a:r>
            <a:r>
              <a:rPr lang="en-US" sz="3200" dirty="0">
                <a:solidFill>
                  <a:srgbClr val="FFFF00"/>
                </a:solidFill>
                <a:sym typeface="Math C" pitchFamily="2" charset="2"/>
              </a:rPr>
              <a:t> </a:t>
            </a:r>
            <a:r>
              <a:rPr lang="en-US" dirty="0">
                <a:solidFill>
                  <a:srgbClr val="FFFF00"/>
                </a:solidFill>
                <a:sym typeface="Math C" pitchFamily="2" charset="2"/>
              </a:rPr>
              <a:t>2</a:t>
            </a:r>
            <a:r>
              <a:rPr lang="en-US" baseline="30000" dirty="0">
                <a:solidFill>
                  <a:srgbClr val="FFFF00"/>
                </a:solidFill>
                <a:sym typeface="Math C" pitchFamily="2" charset="2"/>
              </a:rPr>
              <a:t>Q</a:t>
            </a:r>
            <a:r>
              <a:rPr lang="he-IL" dirty="0">
                <a:solidFill>
                  <a:srgbClr val="FFFF00"/>
                </a:solidFill>
              </a:rPr>
              <a:t> </a:t>
            </a:r>
            <a:r>
              <a:rPr lang="en-US" dirty="0" smtClean="0"/>
              <a:t>- transition function</a:t>
            </a:r>
          </a:p>
          <a:p>
            <a:endParaRPr lang="en-US" dirty="0" smtClean="0"/>
          </a:p>
          <a:p>
            <a:r>
              <a:rPr lang="en-US" dirty="0" smtClean="0"/>
              <a:t>Possible </a:t>
            </a:r>
            <a:r>
              <a:rPr lang="en-US" dirty="0" smtClean="0">
                <a:sym typeface="Symbol" pitchFamily="18" charset="2"/>
              </a:rPr>
              <a:t>-transitions</a:t>
            </a:r>
          </a:p>
          <a:p>
            <a:r>
              <a:rPr lang="en-US" dirty="0" smtClean="0">
                <a:sym typeface="Symbol" pitchFamily="18" charset="2"/>
              </a:rPr>
              <a:t>For a word w, M can reach a number of states or get stuck. If some state reached is final, M accepts w.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6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From regular expressions to NFA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1: assign expression names and obtain pure regular expressions R1…</a:t>
            </a:r>
            <a:r>
              <a:rPr lang="en-US" dirty="0" err="1" smtClean="0"/>
              <a:t>Rm</a:t>
            </a:r>
            <a:endParaRPr lang="en-US" dirty="0" smtClean="0"/>
          </a:p>
          <a:p>
            <a:r>
              <a:rPr lang="en-US" dirty="0" smtClean="0"/>
              <a:t>Step 2: construct an NFA </a:t>
            </a:r>
            <a:r>
              <a:rPr lang="en-US" dirty="0" err="1" smtClean="0"/>
              <a:t>Mi</a:t>
            </a:r>
            <a:r>
              <a:rPr lang="en-US" dirty="0" smtClean="0"/>
              <a:t> for each regular expression </a:t>
            </a:r>
            <a:r>
              <a:rPr lang="en-US" dirty="0" err="1" smtClean="0"/>
              <a:t>Ri</a:t>
            </a:r>
            <a:endParaRPr lang="en-US" dirty="0" smtClean="0"/>
          </a:p>
          <a:p>
            <a:r>
              <a:rPr lang="en-US" dirty="0" smtClean="0"/>
              <a:t>Step 3: combine all </a:t>
            </a:r>
            <a:r>
              <a:rPr lang="en-US" dirty="0" err="1" smtClean="0"/>
              <a:t>Mi</a:t>
            </a:r>
            <a:r>
              <a:rPr lang="en-US" dirty="0" smtClean="0"/>
              <a:t> into a single NFA</a:t>
            </a:r>
          </a:p>
          <a:p>
            <a:endParaRPr lang="en-US" dirty="0"/>
          </a:p>
          <a:p>
            <a:r>
              <a:rPr lang="en-US" dirty="0" smtClean="0"/>
              <a:t>Ambiguity resolution: prefer longest accepting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84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constructs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066800" y="1752600"/>
            <a:ext cx="7262545" cy="1143000"/>
            <a:chOff x="1066800" y="1752600"/>
            <a:chExt cx="7262545" cy="1143000"/>
          </a:xfrm>
        </p:grpSpPr>
        <p:sp>
          <p:nvSpPr>
            <p:cNvPr id="7" name="Oval 6"/>
            <p:cNvSpPr/>
            <p:nvPr/>
          </p:nvSpPr>
          <p:spPr>
            <a:xfrm>
              <a:off x="4709845" y="2015019"/>
              <a:ext cx="685800" cy="685800"/>
            </a:xfrm>
            <a:prstGeom prst="ellipse">
              <a:avLst/>
            </a:prstGeom>
            <a:noFill/>
            <a:ln w="50800" cmpd="dbl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>
              <a:endCxn id="7" idx="2"/>
            </p:cNvCxnSpPr>
            <p:nvPr/>
          </p:nvCxnSpPr>
          <p:spPr>
            <a:xfrm>
              <a:off x="4366945" y="2357919"/>
              <a:ext cx="342900" cy="0"/>
            </a:xfrm>
            <a:prstGeom prst="straightConnector1">
              <a:avLst/>
            </a:prstGeom>
            <a:ln w="508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699945" y="2127086"/>
              <a:ext cx="8418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R = </a:t>
              </a:r>
              <a:r>
                <a:rPr lang="en-US" sz="2400" dirty="0">
                  <a:sym typeface="Symbol" pitchFamily="18" charset="2"/>
                </a:rPr>
                <a:t></a:t>
              </a:r>
              <a:r>
                <a:rPr lang="en-US" sz="2400" dirty="0" smtClean="0"/>
                <a:t> </a:t>
              </a:r>
              <a:endParaRPr lang="en-US" sz="2400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1066800" y="1752600"/>
              <a:ext cx="7262545" cy="1143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066800" y="4495800"/>
            <a:ext cx="7262545" cy="1143000"/>
            <a:chOff x="1066800" y="3124200"/>
            <a:chExt cx="7262545" cy="1143000"/>
          </a:xfrm>
        </p:grpSpPr>
        <p:sp>
          <p:nvSpPr>
            <p:cNvPr id="5" name="Oval 4"/>
            <p:cNvSpPr/>
            <p:nvPr/>
          </p:nvSpPr>
          <p:spPr>
            <a:xfrm>
              <a:off x="4709845" y="3386619"/>
              <a:ext cx="685800" cy="685800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>
              <a:endCxn id="5" idx="2"/>
            </p:cNvCxnSpPr>
            <p:nvPr/>
          </p:nvCxnSpPr>
          <p:spPr>
            <a:xfrm>
              <a:off x="4290745" y="3729519"/>
              <a:ext cx="419100" cy="0"/>
            </a:xfrm>
            <a:prstGeom prst="straightConnector1">
              <a:avLst/>
            </a:prstGeom>
            <a:ln w="508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699945" y="3498686"/>
              <a:ext cx="8675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R = </a:t>
              </a:r>
              <a:r>
                <a:rPr lang="en-US" sz="2400" dirty="0" smtClean="0">
                  <a:sym typeface="Symbol"/>
                </a:rPr>
                <a:t></a:t>
              </a:r>
              <a:r>
                <a:rPr lang="en-US" sz="2400" dirty="0" smtClean="0"/>
                <a:t> </a:t>
              </a:r>
              <a:endParaRPr lang="en-US" sz="24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066800" y="3124200"/>
              <a:ext cx="7262545" cy="1143000"/>
            </a:xfrm>
            <a:prstGeom prst="round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066800" y="3124200"/>
            <a:ext cx="7262545" cy="1143000"/>
            <a:chOff x="1066800" y="4495800"/>
            <a:chExt cx="7262545" cy="1143000"/>
          </a:xfrm>
        </p:grpSpPr>
        <p:sp>
          <p:nvSpPr>
            <p:cNvPr id="19" name="Oval 18"/>
            <p:cNvSpPr/>
            <p:nvPr/>
          </p:nvSpPr>
          <p:spPr>
            <a:xfrm>
              <a:off x="4709845" y="4758219"/>
              <a:ext cx="685800" cy="685800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Arrow Connector 19"/>
            <p:cNvCxnSpPr>
              <a:endCxn id="19" idx="2"/>
            </p:cNvCxnSpPr>
            <p:nvPr/>
          </p:nvCxnSpPr>
          <p:spPr>
            <a:xfrm>
              <a:off x="4290745" y="5101119"/>
              <a:ext cx="419100" cy="0"/>
            </a:xfrm>
            <a:prstGeom prst="straightConnector1">
              <a:avLst/>
            </a:prstGeom>
            <a:ln w="508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699945" y="4870286"/>
              <a:ext cx="8675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R = </a:t>
              </a:r>
              <a:r>
                <a:rPr lang="en-US" sz="2400" dirty="0" smtClean="0">
                  <a:sym typeface="Symbol"/>
                </a:rPr>
                <a:t>a</a:t>
              </a:r>
              <a:r>
                <a:rPr lang="en-US" sz="2400" dirty="0" smtClean="0"/>
                <a:t> </a:t>
              </a:r>
              <a:endParaRPr lang="en-US" sz="2400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066800" y="4495800"/>
              <a:ext cx="7262545" cy="1143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271945" y="4758219"/>
              <a:ext cx="685800" cy="685800"/>
            </a:xfrm>
            <a:prstGeom prst="ellipse">
              <a:avLst/>
            </a:prstGeom>
            <a:noFill/>
            <a:ln w="50800" cmpd="dbl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>
              <a:stCxn id="19" idx="6"/>
              <a:endCxn id="23" idx="2"/>
            </p:cNvCxnSpPr>
            <p:nvPr/>
          </p:nvCxnSpPr>
          <p:spPr>
            <a:xfrm>
              <a:off x="5395645" y="5101119"/>
              <a:ext cx="876300" cy="0"/>
            </a:xfrm>
            <a:prstGeom prst="straightConnector1">
              <a:avLst/>
            </a:prstGeom>
            <a:ln w="508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586145" y="4641502"/>
              <a:ext cx="3962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ym typeface="Symbol"/>
                </a:rPr>
                <a:t>a</a:t>
              </a:r>
              <a:r>
                <a:rPr lang="en-US" sz="2400" dirty="0" smtClean="0"/>
                <a:t> 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5762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143000" y="1898486"/>
            <a:ext cx="1560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 = </a:t>
            </a:r>
            <a:r>
              <a:rPr lang="en-US" sz="2400" dirty="0" smtClean="0">
                <a:sym typeface="Symbol" pitchFamily="18" charset="2"/>
              </a:rPr>
              <a:t>R1 | R2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Rounded Rectangle 12"/>
          <p:cNvSpPr/>
          <p:nvPr/>
        </p:nvSpPr>
        <p:spPr>
          <a:xfrm>
            <a:off x="1066800" y="1524000"/>
            <a:ext cx="7262545" cy="228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009900" y="2324100"/>
            <a:ext cx="685800" cy="685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endCxn id="25" idx="2"/>
          </p:cNvCxnSpPr>
          <p:nvPr/>
        </p:nvCxnSpPr>
        <p:spPr>
          <a:xfrm>
            <a:off x="2590800" y="2667000"/>
            <a:ext cx="419100" cy="0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5" idx="6"/>
            <a:endCxn id="32" idx="2"/>
          </p:cNvCxnSpPr>
          <p:nvPr/>
        </p:nvCxnSpPr>
        <p:spPr>
          <a:xfrm>
            <a:off x="3695700" y="2667000"/>
            <a:ext cx="632438" cy="571500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615657" y="2058803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1" name="Oval 30"/>
          <p:cNvSpPr/>
          <p:nvPr/>
        </p:nvSpPr>
        <p:spPr>
          <a:xfrm>
            <a:off x="4328138" y="1864483"/>
            <a:ext cx="1562100" cy="685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M1</a:t>
            </a:r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4328138" y="2895600"/>
            <a:ext cx="1562100" cy="685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M2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5" idx="6"/>
            <a:endCxn id="31" idx="2"/>
          </p:cNvCxnSpPr>
          <p:nvPr/>
        </p:nvCxnSpPr>
        <p:spPr>
          <a:xfrm flipV="1">
            <a:off x="3695700" y="2207383"/>
            <a:ext cx="632438" cy="459617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615657" y="2891961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5" name="Oval 34"/>
          <p:cNvSpPr/>
          <p:nvPr/>
        </p:nvSpPr>
        <p:spPr>
          <a:xfrm>
            <a:off x="6477000" y="2322697"/>
            <a:ext cx="685800" cy="685800"/>
          </a:xfrm>
          <a:prstGeom prst="ellipse">
            <a:avLst/>
          </a:prstGeom>
          <a:noFill/>
          <a:ln w="508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stCxn id="32" idx="6"/>
            <a:endCxn id="35" idx="2"/>
          </p:cNvCxnSpPr>
          <p:nvPr/>
        </p:nvCxnSpPr>
        <p:spPr>
          <a:xfrm flipV="1">
            <a:off x="5890238" y="2665597"/>
            <a:ext cx="586762" cy="572903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096000" y="1981200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38" name="Straight Arrow Connector 37"/>
          <p:cNvCxnSpPr>
            <a:stCxn id="31" idx="6"/>
            <a:endCxn id="35" idx="2"/>
          </p:cNvCxnSpPr>
          <p:nvPr/>
        </p:nvCxnSpPr>
        <p:spPr>
          <a:xfrm>
            <a:off x="5890238" y="2207383"/>
            <a:ext cx="586762" cy="458214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96000" y="2890558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1143000" y="4413086"/>
            <a:ext cx="1367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 = </a:t>
            </a:r>
            <a:r>
              <a:rPr lang="en-US" sz="2400" dirty="0" smtClean="0">
                <a:sym typeface="Symbol" pitchFamily="18" charset="2"/>
              </a:rPr>
              <a:t>R1R2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2" name="Rounded Rectangle 41"/>
          <p:cNvSpPr/>
          <p:nvPr/>
        </p:nvSpPr>
        <p:spPr>
          <a:xfrm>
            <a:off x="1066800" y="4038600"/>
            <a:ext cx="7262545" cy="228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1790700" y="5052561"/>
            <a:ext cx="685800" cy="685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>
            <a:endCxn id="43" idx="2"/>
          </p:cNvCxnSpPr>
          <p:nvPr/>
        </p:nvCxnSpPr>
        <p:spPr>
          <a:xfrm flipV="1">
            <a:off x="1371600" y="5395461"/>
            <a:ext cx="419100" cy="13913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7" idx="6"/>
            <a:endCxn id="48" idx="2"/>
          </p:cNvCxnSpPr>
          <p:nvPr/>
        </p:nvCxnSpPr>
        <p:spPr>
          <a:xfrm>
            <a:off x="4610100" y="5395461"/>
            <a:ext cx="571500" cy="0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572134" y="4947219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7" name="Oval 46"/>
          <p:cNvSpPr/>
          <p:nvPr/>
        </p:nvSpPr>
        <p:spPr>
          <a:xfrm>
            <a:off x="3048000" y="5052561"/>
            <a:ext cx="1562100" cy="685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M1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5181600" y="5052561"/>
            <a:ext cx="1562100" cy="685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M2</a:t>
            </a:r>
            <a:endParaRPr lang="en-US" dirty="0"/>
          </a:p>
        </p:txBody>
      </p:sp>
      <p:cxnSp>
        <p:nvCxnSpPr>
          <p:cNvPr id="49" name="Straight Arrow Connector 48"/>
          <p:cNvCxnSpPr>
            <a:stCxn id="43" idx="6"/>
            <a:endCxn id="47" idx="2"/>
          </p:cNvCxnSpPr>
          <p:nvPr/>
        </p:nvCxnSpPr>
        <p:spPr>
          <a:xfrm>
            <a:off x="2476500" y="5395461"/>
            <a:ext cx="571500" cy="0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613525" y="4947219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1" name="Oval 50"/>
          <p:cNvSpPr/>
          <p:nvPr/>
        </p:nvSpPr>
        <p:spPr>
          <a:xfrm>
            <a:off x="7315200" y="5052561"/>
            <a:ext cx="685800" cy="685800"/>
          </a:xfrm>
          <a:prstGeom prst="ellipse">
            <a:avLst/>
          </a:prstGeom>
          <a:noFill/>
          <a:ln w="508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>
            <a:stCxn id="48" idx="6"/>
            <a:endCxn id="51" idx="2"/>
          </p:cNvCxnSpPr>
          <p:nvPr/>
        </p:nvCxnSpPr>
        <p:spPr>
          <a:xfrm>
            <a:off x="6743700" y="5395461"/>
            <a:ext cx="571500" cy="0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749051" y="4947219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436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Repetition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584286"/>
            <a:ext cx="1132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 = </a:t>
            </a:r>
            <a:r>
              <a:rPr lang="en-US" sz="2400" dirty="0" smtClean="0">
                <a:sym typeface="Symbol" pitchFamily="18" charset="2"/>
              </a:rPr>
              <a:t>R1*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1066800" y="2209800"/>
            <a:ext cx="7262545" cy="2819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14600" y="3223761"/>
            <a:ext cx="685800" cy="685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endCxn id="7" idx="2"/>
          </p:cNvCxnSpPr>
          <p:nvPr/>
        </p:nvCxnSpPr>
        <p:spPr>
          <a:xfrm flipV="1">
            <a:off x="2095500" y="3566661"/>
            <a:ext cx="419100" cy="13913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1" idx="6"/>
            <a:endCxn id="15" idx="2"/>
          </p:cNvCxnSpPr>
          <p:nvPr/>
        </p:nvCxnSpPr>
        <p:spPr>
          <a:xfrm>
            <a:off x="5524500" y="3566661"/>
            <a:ext cx="876300" cy="0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352800" y="3118419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Oval 10"/>
          <p:cNvSpPr/>
          <p:nvPr/>
        </p:nvSpPr>
        <p:spPr>
          <a:xfrm>
            <a:off x="3962400" y="3223761"/>
            <a:ext cx="1562100" cy="685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M1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7" idx="6"/>
            <a:endCxn id="11" idx="2"/>
          </p:cNvCxnSpPr>
          <p:nvPr/>
        </p:nvCxnSpPr>
        <p:spPr>
          <a:xfrm>
            <a:off x="3200400" y="3566661"/>
            <a:ext cx="762000" cy="0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15768" y="3118419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6400800" y="3223761"/>
            <a:ext cx="685800" cy="685800"/>
          </a:xfrm>
          <a:prstGeom prst="ellipse">
            <a:avLst/>
          </a:prstGeom>
          <a:noFill/>
          <a:ln w="508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553334" y="4191000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19" name="Curved Connector 18"/>
          <p:cNvCxnSpPr>
            <a:stCxn id="7" idx="4"/>
            <a:endCxn id="15" idx="4"/>
          </p:cNvCxnSpPr>
          <p:nvPr/>
        </p:nvCxnSpPr>
        <p:spPr>
          <a:xfrm rot="16200000" flipH="1">
            <a:off x="4800600" y="1966461"/>
            <a:ext cx="12700" cy="3886200"/>
          </a:xfrm>
          <a:prstGeom prst="curvedConnector3">
            <a:avLst>
              <a:gd name="adj1" fmla="val 1800000"/>
            </a:avLst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11" idx="7"/>
            <a:endCxn id="11" idx="1"/>
          </p:cNvCxnSpPr>
          <p:nvPr/>
        </p:nvCxnSpPr>
        <p:spPr>
          <a:xfrm rot="16200000" flipV="1">
            <a:off x="4743450" y="2771908"/>
            <a:ext cx="12700" cy="1104572"/>
          </a:xfrm>
          <a:prstGeom prst="curvedConnector3">
            <a:avLst>
              <a:gd name="adj1" fmla="val 2590811"/>
            </a:avLst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53334" y="2545422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230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now?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Naïve approach: try each automaton separately</a:t>
            </a:r>
          </a:p>
          <a:p>
            <a:r>
              <a:rPr lang="en-US" dirty="0" smtClean="0"/>
              <a:t>Given a word w:</a:t>
            </a:r>
          </a:p>
          <a:p>
            <a:pPr lvl="1"/>
            <a:r>
              <a:rPr lang="en-US" dirty="0" smtClean="0"/>
              <a:t>Try M1(w)</a:t>
            </a:r>
          </a:p>
          <a:p>
            <a:pPr lvl="1"/>
            <a:r>
              <a:rPr lang="en-US" dirty="0" smtClean="0"/>
              <a:t>Try M2(w)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Try </a:t>
            </a:r>
            <a:r>
              <a:rPr lang="en-US" dirty="0" err="1" smtClean="0"/>
              <a:t>Mn</a:t>
            </a:r>
            <a:r>
              <a:rPr lang="en-US" dirty="0" smtClean="0"/>
              <a:t>(w)</a:t>
            </a:r>
          </a:p>
          <a:p>
            <a:endParaRPr lang="en-US" dirty="0"/>
          </a:p>
          <a:p>
            <a:r>
              <a:rPr lang="en-US" dirty="0" smtClean="0"/>
              <a:t>Requires resetting after every attempt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 automata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42497" y="6416675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522697" y="2066044"/>
            <a:ext cx="667512" cy="6675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" name="Oval 6"/>
          <p:cNvSpPr/>
          <p:nvPr/>
        </p:nvSpPr>
        <p:spPr>
          <a:xfrm>
            <a:off x="3828394" y="2066044"/>
            <a:ext cx="667512" cy="667512"/>
          </a:xfrm>
          <a:prstGeom prst="ellipse">
            <a:avLst/>
          </a:prstGeom>
          <a:noFill/>
          <a:ln w="381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6"/>
            <a:endCxn id="7" idx="2"/>
          </p:cNvCxnSpPr>
          <p:nvPr/>
        </p:nvCxnSpPr>
        <p:spPr>
          <a:xfrm>
            <a:off x="3190209" y="2399800"/>
            <a:ext cx="638185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319637" y="2066044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95906" y="1828800"/>
            <a:ext cx="298480" cy="3693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522697" y="3136154"/>
            <a:ext cx="667512" cy="6675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</a:t>
            </a:r>
            <a:endParaRPr lang="en-US" sz="1600" dirty="0"/>
          </a:p>
        </p:txBody>
      </p:sp>
      <p:cxnSp>
        <p:nvCxnSpPr>
          <p:cNvPr id="14" name="Straight Arrow Connector 13"/>
          <p:cNvCxnSpPr>
            <a:stCxn id="13" idx="6"/>
            <a:endCxn id="16" idx="2"/>
          </p:cNvCxnSpPr>
          <p:nvPr/>
        </p:nvCxnSpPr>
        <p:spPr>
          <a:xfrm>
            <a:off x="3190209" y="3469910"/>
            <a:ext cx="638185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19637" y="3103888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828394" y="3136154"/>
            <a:ext cx="667512" cy="6675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</a:t>
            </a:r>
            <a:endParaRPr lang="en-US" sz="1600" dirty="0"/>
          </a:p>
        </p:txBody>
      </p:sp>
      <p:cxnSp>
        <p:nvCxnSpPr>
          <p:cNvPr id="17" name="Straight Arrow Connector 16"/>
          <p:cNvCxnSpPr>
            <a:stCxn id="16" idx="6"/>
            <a:endCxn id="19" idx="2"/>
          </p:cNvCxnSpPr>
          <p:nvPr/>
        </p:nvCxnSpPr>
        <p:spPr>
          <a:xfrm>
            <a:off x="4495906" y="3469910"/>
            <a:ext cx="672061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59210" y="311555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5167967" y="3136154"/>
            <a:ext cx="667512" cy="6675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5</a:t>
            </a:r>
            <a:endParaRPr lang="en-US" sz="1600" dirty="0"/>
          </a:p>
        </p:txBody>
      </p:sp>
      <p:cxnSp>
        <p:nvCxnSpPr>
          <p:cNvPr id="21" name="Straight Arrow Connector 20"/>
          <p:cNvCxnSpPr>
            <a:stCxn id="19" idx="6"/>
          </p:cNvCxnSpPr>
          <p:nvPr/>
        </p:nvCxnSpPr>
        <p:spPr>
          <a:xfrm flipV="1">
            <a:off x="5835479" y="3466600"/>
            <a:ext cx="704088" cy="331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030810" y="313284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6539567" y="3136154"/>
            <a:ext cx="667512" cy="667512"/>
          </a:xfrm>
          <a:prstGeom prst="ellipse">
            <a:avLst/>
          </a:prstGeom>
          <a:noFill/>
          <a:ln w="381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73323" y="2781800"/>
            <a:ext cx="545342" cy="3693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abb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2522697" y="4352044"/>
            <a:ext cx="667512" cy="6675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9" name="Oval 28"/>
          <p:cNvSpPr/>
          <p:nvPr/>
        </p:nvSpPr>
        <p:spPr>
          <a:xfrm>
            <a:off x="3828394" y="4352044"/>
            <a:ext cx="667512" cy="667512"/>
          </a:xfrm>
          <a:prstGeom prst="ellipse">
            <a:avLst/>
          </a:prstGeom>
          <a:noFill/>
          <a:ln w="381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cxnSp>
        <p:nvCxnSpPr>
          <p:cNvPr id="30" name="Straight Arrow Connector 29"/>
          <p:cNvCxnSpPr>
            <a:stCxn id="28" idx="6"/>
            <a:endCxn id="29" idx="2"/>
          </p:cNvCxnSpPr>
          <p:nvPr/>
        </p:nvCxnSpPr>
        <p:spPr>
          <a:xfrm>
            <a:off x="3190209" y="4685800"/>
            <a:ext cx="638185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319637" y="435204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495906" y="4114800"/>
            <a:ext cx="663964" cy="3693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a*b+</a:t>
            </a:r>
            <a:endParaRPr lang="en-US" dirty="0"/>
          </a:p>
        </p:txBody>
      </p:sp>
      <p:cxnSp>
        <p:nvCxnSpPr>
          <p:cNvPr id="34" name="Curved Connector 33"/>
          <p:cNvCxnSpPr>
            <a:stCxn id="28" idx="7"/>
            <a:endCxn id="28" idx="1"/>
          </p:cNvCxnSpPr>
          <p:nvPr/>
        </p:nvCxnSpPr>
        <p:spPr>
          <a:xfrm rot="16200000" flipV="1">
            <a:off x="2856453" y="4213798"/>
            <a:ext cx="12700" cy="472002"/>
          </a:xfrm>
          <a:prstGeom prst="curvedConnector3">
            <a:avLst>
              <a:gd name="adj1" fmla="val 2569724"/>
            </a:avLst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29" idx="7"/>
            <a:endCxn id="29" idx="1"/>
          </p:cNvCxnSpPr>
          <p:nvPr/>
        </p:nvCxnSpPr>
        <p:spPr>
          <a:xfrm rot="16200000" flipV="1">
            <a:off x="4162150" y="4213798"/>
            <a:ext cx="12700" cy="472002"/>
          </a:xfrm>
          <a:prstGeom prst="curvedConnector3">
            <a:avLst>
              <a:gd name="adj1" fmla="val 2569724"/>
            </a:avLst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39224" y="393013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044737" y="393013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2514600" y="5342644"/>
            <a:ext cx="667512" cy="6675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9</a:t>
            </a:r>
            <a:endParaRPr lang="en-US" sz="1600" dirty="0"/>
          </a:p>
        </p:txBody>
      </p:sp>
      <p:cxnSp>
        <p:nvCxnSpPr>
          <p:cNvPr id="41" name="Straight Arrow Connector 40"/>
          <p:cNvCxnSpPr>
            <a:stCxn id="40" idx="6"/>
            <a:endCxn id="43" idx="2"/>
          </p:cNvCxnSpPr>
          <p:nvPr/>
        </p:nvCxnSpPr>
        <p:spPr>
          <a:xfrm>
            <a:off x="3182112" y="5676400"/>
            <a:ext cx="638185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311540" y="5310378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3820297" y="5342644"/>
            <a:ext cx="667512" cy="6675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10</a:t>
            </a:r>
            <a:endParaRPr lang="en-US" sz="1600" dirty="0"/>
          </a:p>
        </p:txBody>
      </p:sp>
      <p:cxnSp>
        <p:nvCxnSpPr>
          <p:cNvPr id="44" name="Straight Arrow Connector 43"/>
          <p:cNvCxnSpPr>
            <a:stCxn id="43" idx="6"/>
            <a:endCxn id="46" idx="2"/>
          </p:cNvCxnSpPr>
          <p:nvPr/>
        </p:nvCxnSpPr>
        <p:spPr>
          <a:xfrm>
            <a:off x="4487809" y="5676400"/>
            <a:ext cx="672061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51113" y="532204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5159870" y="5342644"/>
            <a:ext cx="667512" cy="6675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11</a:t>
            </a:r>
            <a:endParaRPr lang="en-US" sz="1600" dirty="0"/>
          </a:p>
        </p:txBody>
      </p:sp>
      <p:cxnSp>
        <p:nvCxnSpPr>
          <p:cNvPr id="47" name="Straight Arrow Connector 46"/>
          <p:cNvCxnSpPr>
            <a:stCxn id="46" idx="6"/>
            <a:endCxn id="49" idx="2"/>
          </p:cNvCxnSpPr>
          <p:nvPr/>
        </p:nvCxnSpPr>
        <p:spPr>
          <a:xfrm>
            <a:off x="5827382" y="5676400"/>
            <a:ext cx="673754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992379" y="532204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6501136" y="5342644"/>
            <a:ext cx="667512" cy="6675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12</a:t>
            </a:r>
            <a:endParaRPr lang="en-US" sz="1600" dirty="0"/>
          </a:p>
        </p:txBody>
      </p:sp>
      <p:cxnSp>
        <p:nvCxnSpPr>
          <p:cNvPr id="52" name="Straight Arrow Connector 51"/>
          <p:cNvCxnSpPr>
            <a:stCxn id="49" idx="6"/>
          </p:cNvCxnSpPr>
          <p:nvPr/>
        </p:nvCxnSpPr>
        <p:spPr>
          <a:xfrm flipV="1">
            <a:off x="7168648" y="5673090"/>
            <a:ext cx="697910" cy="331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357801" y="533933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7866558" y="5342644"/>
            <a:ext cx="667512" cy="667512"/>
          </a:xfrm>
          <a:prstGeom prst="ellipse">
            <a:avLst/>
          </a:prstGeom>
          <a:noFill/>
          <a:ln w="381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8200314" y="4988290"/>
            <a:ext cx="659155" cy="3693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abab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914400" y="3684532"/>
            <a:ext cx="667512" cy="6675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cxnSp>
        <p:nvCxnSpPr>
          <p:cNvPr id="59" name="Straight Arrow Connector 58"/>
          <p:cNvCxnSpPr>
            <a:stCxn id="58" idx="7"/>
            <a:endCxn id="6" idx="2"/>
          </p:cNvCxnSpPr>
          <p:nvPr/>
        </p:nvCxnSpPr>
        <p:spPr>
          <a:xfrm flipV="1">
            <a:off x="1484157" y="2399800"/>
            <a:ext cx="1038540" cy="1382487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8" idx="6"/>
            <a:endCxn id="13" idx="2"/>
          </p:cNvCxnSpPr>
          <p:nvPr/>
        </p:nvCxnSpPr>
        <p:spPr>
          <a:xfrm flipV="1">
            <a:off x="1581912" y="3469910"/>
            <a:ext cx="940785" cy="548378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8" idx="6"/>
            <a:endCxn id="28" idx="2"/>
          </p:cNvCxnSpPr>
          <p:nvPr/>
        </p:nvCxnSpPr>
        <p:spPr>
          <a:xfrm>
            <a:off x="1581912" y="4018288"/>
            <a:ext cx="940785" cy="667512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8" idx="5"/>
            <a:endCxn id="40" idx="2"/>
          </p:cNvCxnSpPr>
          <p:nvPr/>
        </p:nvCxnSpPr>
        <p:spPr>
          <a:xfrm>
            <a:off x="1484157" y="4254289"/>
            <a:ext cx="1030443" cy="1422111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1712624" y="2746224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Symbol" pitchFamily="18" charset="2"/>
              </a:rPr>
              <a:t>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1909476" y="3412955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Symbol" pitchFamily="18" charset="2"/>
              </a:rPr>
              <a:t>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1860599" y="4319516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Symbol" pitchFamily="18" charset="2"/>
              </a:rPr>
              <a:t>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1623820" y="4834890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Symbol" pitchFamily="18" charset="2"/>
              </a:rPr>
              <a:t>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81000" y="1513811"/>
            <a:ext cx="663964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</a:p>
          <a:p>
            <a:r>
              <a:rPr lang="en-US" dirty="0" err="1" smtClean="0"/>
              <a:t>abb</a:t>
            </a:r>
            <a:endParaRPr lang="en-US" dirty="0" smtClean="0"/>
          </a:p>
          <a:p>
            <a:r>
              <a:rPr lang="en-US" dirty="0" smtClean="0"/>
              <a:t>a*b+</a:t>
            </a:r>
          </a:p>
          <a:p>
            <a:r>
              <a:rPr lang="en-US" dirty="0" err="1" smtClean="0"/>
              <a:t>abab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13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Recall…</a:t>
            </a:r>
          </a:p>
          <a:p>
            <a:r>
              <a:rPr lang="en-US" dirty="0" smtClean="0"/>
              <a:t>Longest word</a:t>
            </a:r>
          </a:p>
          <a:p>
            <a:r>
              <a:rPr lang="en-US" dirty="0" smtClean="0"/>
              <a:t>Tie-breaker based on order of rules when words have same length</a:t>
            </a:r>
          </a:p>
          <a:p>
            <a:endParaRPr lang="en-US" dirty="0" smtClean="0"/>
          </a:p>
          <a:p>
            <a:r>
              <a:rPr lang="en-US" dirty="0" smtClean="0"/>
              <a:t>Recipe</a:t>
            </a:r>
          </a:p>
          <a:p>
            <a:pPr lvl="1"/>
            <a:r>
              <a:rPr lang="en-US" dirty="0" smtClean="0"/>
              <a:t>Turn NFA to DFA</a:t>
            </a:r>
          </a:p>
          <a:p>
            <a:pPr lvl="1"/>
            <a:r>
              <a:rPr lang="en-US" dirty="0" smtClean="0"/>
              <a:t>Run until stuck, remember last accepting state, this is the token to be returned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0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Corresponding DFA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60045" y="3653589"/>
            <a:ext cx="1219200" cy="6675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0 1 3 7 9 </a:t>
            </a:r>
            <a:endParaRPr lang="en-US" sz="1600" dirty="0"/>
          </a:p>
        </p:txBody>
      </p:sp>
      <p:sp>
        <p:nvSpPr>
          <p:cNvPr id="7" name="Oval 6"/>
          <p:cNvSpPr/>
          <p:nvPr/>
        </p:nvSpPr>
        <p:spPr>
          <a:xfrm>
            <a:off x="2697655" y="2281853"/>
            <a:ext cx="667512" cy="667512"/>
          </a:xfrm>
          <a:prstGeom prst="ellipse">
            <a:avLst/>
          </a:prstGeom>
          <a:noFill/>
          <a:ln w="381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701742" y="3666244"/>
            <a:ext cx="667512" cy="6675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7</a:t>
            </a:r>
            <a:endParaRPr lang="en-US" sz="1600" dirty="0"/>
          </a:p>
        </p:txBody>
      </p:sp>
      <p:cxnSp>
        <p:nvCxnSpPr>
          <p:cNvPr id="9" name="Curved Connector 8"/>
          <p:cNvCxnSpPr>
            <a:stCxn id="8" idx="6"/>
            <a:endCxn id="8" idx="7"/>
          </p:cNvCxnSpPr>
          <p:nvPr/>
        </p:nvCxnSpPr>
        <p:spPr>
          <a:xfrm flipH="1" flipV="1">
            <a:off x="3271499" y="3763999"/>
            <a:ext cx="97755" cy="236001"/>
          </a:xfrm>
          <a:prstGeom prst="curvedConnector4">
            <a:avLst>
              <a:gd name="adj1" fmla="val -233850"/>
              <a:gd name="adj2" fmla="val 238285"/>
            </a:avLst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stCxn id="7" idx="7"/>
            <a:endCxn id="7" idx="1"/>
          </p:cNvCxnSpPr>
          <p:nvPr/>
        </p:nvCxnSpPr>
        <p:spPr>
          <a:xfrm rot="16200000" flipV="1">
            <a:off x="3031411" y="2143607"/>
            <a:ext cx="12700" cy="472002"/>
          </a:xfrm>
          <a:prstGeom prst="curvedConnector3">
            <a:avLst>
              <a:gd name="adj1" fmla="val 2569724"/>
            </a:avLst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59561" y="183618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175340" y="319638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21" idx="7"/>
            <a:endCxn id="8" idx="4"/>
          </p:cNvCxnSpPr>
          <p:nvPr/>
        </p:nvCxnSpPr>
        <p:spPr>
          <a:xfrm flipV="1">
            <a:off x="2850635" y="4333756"/>
            <a:ext cx="184863" cy="548028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51201" y="4425011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703045" y="4784029"/>
            <a:ext cx="1344485" cy="667512"/>
          </a:xfrm>
          <a:prstGeom prst="ellipse">
            <a:avLst/>
          </a:prstGeom>
          <a:noFill/>
          <a:ln w="381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2 4 7 10</a:t>
            </a:r>
          </a:p>
        </p:txBody>
      </p:sp>
      <p:cxnSp>
        <p:nvCxnSpPr>
          <p:cNvPr id="22" name="Straight Arrow Connector 21"/>
          <p:cNvCxnSpPr>
            <a:stCxn id="6" idx="4"/>
            <a:endCxn id="21" idx="1"/>
          </p:cNvCxnSpPr>
          <p:nvPr/>
        </p:nvCxnSpPr>
        <p:spPr>
          <a:xfrm>
            <a:off x="1169645" y="4321101"/>
            <a:ext cx="730295" cy="560683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480765" y="4321101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8" idx="0"/>
            <a:endCxn id="7" idx="4"/>
          </p:cNvCxnSpPr>
          <p:nvPr/>
        </p:nvCxnSpPr>
        <p:spPr>
          <a:xfrm flipH="1" flipV="1">
            <a:off x="3031411" y="2949365"/>
            <a:ext cx="4087" cy="716879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957551" y="301509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6" idx="0"/>
            <a:endCxn id="7" idx="3"/>
          </p:cNvCxnSpPr>
          <p:nvPr/>
        </p:nvCxnSpPr>
        <p:spPr>
          <a:xfrm flipV="1">
            <a:off x="1169645" y="2851610"/>
            <a:ext cx="1625765" cy="801979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942422" y="282416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4540733" y="2281853"/>
            <a:ext cx="667512" cy="667512"/>
          </a:xfrm>
          <a:prstGeom prst="ellipse">
            <a:avLst/>
          </a:prstGeom>
          <a:noFill/>
          <a:ln w="381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6 8</a:t>
            </a: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4217645" y="4784029"/>
            <a:ext cx="1344485" cy="667512"/>
          </a:xfrm>
          <a:prstGeom prst="ellipse">
            <a:avLst/>
          </a:prstGeom>
          <a:noFill/>
          <a:ln w="381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5 8 11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21" idx="6"/>
            <a:endCxn id="43" idx="2"/>
          </p:cNvCxnSpPr>
          <p:nvPr/>
        </p:nvCxnSpPr>
        <p:spPr>
          <a:xfrm>
            <a:off x="3047530" y="5117785"/>
            <a:ext cx="1170115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478538" y="479148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6049052" y="4784029"/>
            <a:ext cx="667512" cy="6675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12</a:t>
            </a:r>
            <a:endParaRPr lang="en-US" sz="1600" dirty="0"/>
          </a:p>
        </p:txBody>
      </p:sp>
      <p:sp>
        <p:nvSpPr>
          <p:cNvPr id="52" name="Oval 51"/>
          <p:cNvSpPr/>
          <p:nvPr/>
        </p:nvSpPr>
        <p:spPr>
          <a:xfrm>
            <a:off x="7341845" y="4784029"/>
            <a:ext cx="667512" cy="667512"/>
          </a:xfrm>
          <a:prstGeom prst="ellipse">
            <a:avLst/>
          </a:prstGeom>
          <a:noFill/>
          <a:ln w="381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cxnSp>
        <p:nvCxnSpPr>
          <p:cNvPr id="53" name="Straight Arrow Connector 52"/>
          <p:cNvCxnSpPr>
            <a:stCxn id="43" idx="6"/>
            <a:endCxn id="51" idx="2"/>
          </p:cNvCxnSpPr>
          <p:nvPr/>
        </p:nvCxnSpPr>
        <p:spPr>
          <a:xfrm>
            <a:off x="5562130" y="5117785"/>
            <a:ext cx="486922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651542" y="479148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57" name="Straight Arrow Connector 56"/>
          <p:cNvCxnSpPr>
            <a:stCxn id="51" idx="6"/>
            <a:endCxn id="52" idx="2"/>
          </p:cNvCxnSpPr>
          <p:nvPr/>
        </p:nvCxnSpPr>
        <p:spPr>
          <a:xfrm>
            <a:off x="6716564" y="5117785"/>
            <a:ext cx="625281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875155" y="479434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61" name="Straight Arrow Connector 60"/>
          <p:cNvCxnSpPr>
            <a:stCxn id="43" idx="0"/>
            <a:endCxn id="40" idx="4"/>
          </p:cNvCxnSpPr>
          <p:nvPr/>
        </p:nvCxnSpPr>
        <p:spPr>
          <a:xfrm flipH="1" flipV="1">
            <a:off x="4874489" y="2949365"/>
            <a:ext cx="15399" cy="1834664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874489" y="356572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65" name="Straight Arrow Connector 64"/>
          <p:cNvCxnSpPr>
            <a:stCxn id="40" idx="2"/>
            <a:endCxn id="7" idx="6"/>
          </p:cNvCxnSpPr>
          <p:nvPr/>
        </p:nvCxnSpPr>
        <p:spPr>
          <a:xfrm flipH="1">
            <a:off x="3365167" y="2615609"/>
            <a:ext cx="1175566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230081" y="1752600"/>
            <a:ext cx="663964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abb</a:t>
            </a:r>
            <a:endParaRPr lang="en-US" dirty="0" smtClean="0"/>
          </a:p>
          <a:p>
            <a:r>
              <a:rPr lang="en-US" dirty="0"/>
              <a:t>a*b+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329389" y="2033428"/>
            <a:ext cx="663964" cy="369332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a*b+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58236" y="5447076"/>
            <a:ext cx="663964" cy="369332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a*b+</a:t>
            </a:r>
          </a:p>
        </p:txBody>
      </p:sp>
      <p:sp>
        <p:nvSpPr>
          <p:cNvPr id="72" name="Rectangle 71"/>
          <p:cNvSpPr/>
          <p:nvPr/>
        </p:nvSpPr>
        <p:spPr>
          <a:xfrm>
            <a:off x="7799045" y="4422151"/>
            <a:ext cx="659155" cy="369332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abab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2776165" y="5440291"/>
            <a:ext cx="298480" cy="369332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22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You are here…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7727493" y="4931242"/>
            <a:ext cx="1067087" cy="954088"/>
            <a:chOff x="4566" y="1503"/>
            <a:chExt cx="964" cy="601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4566" y="1503"/>
              <a:ext cx="964" cy="60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1400" dirty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Tahoma" pitchFamily="34" charset="0"/>
                </a:rPr>
                <a:t>Executable </a:t>
              </a:r>
            </a:p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Tahoma" pitchFamily="34" charset="0"/>
                </a:rPr>
                <a:t>code</a:t>
              </a: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5070" y="1514"/>
              <a:ext cx="460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exe</a:t>
              </a: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152400" y="1761565"/>
            <a:ext cx="990600" cy="1046163"/>
            <a:chOff x="149" y="1503"/>
            <a:chExt cx="877" cy="659"/>
          </a:xfrm>
        </p:grpSpPr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659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1400" dirty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Tahoma" pitchFamily="34" charset="0"/>
                </a:rPr>
                <a:t>Source</a:t>
              </a:r>
            </a:p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Tahoma" pitchFamily="34" charset="0"/>
                </a:rPr>
                <a:t>text </a:t>
              </a: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cxnSp>
        <p:nvCxnSpPr>
          <p:cNvPr id="11" name="AutoShape 9"/>
          <p:cNvCxnSpPr>
            <a:cxnSpLocks noChangeShapeType="1"/>
            <a:stCxn id="9" idx="3"/>
            <a:endCxn id="25" idx="1"/>
          </p:cNvCxnSpPr>
          <p:nvPr/>
        </p:nvCxnSpPr>
        <p:spPr bwMode="auto">
          <a:xfrm flipV="1">
            <a:off x="1143000" y="2284646"/>
            <a:ext cx="542365" cy="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AutoShape 10"/>
          <p:cNvCxnSpPr>
            <a:cxnSpLocks noChangeShapeType="1"/>
            <a:stCxn id="94" idx="3"/>
            <a:endCxn id="6" idx="1"/>
          </p:cNvCxnSpPr>
          <p:nvPr/>
        </p:nvCxnSpPr>
        <p:spPr bwMode="auto">
          <a:xfrm>
            <a:off x="6925255" y="5404598"/>
            <a:ext cx="802238" cy="36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12"/>
          <p:cNvCxnSpPr>
            <a:cxnSpLocks noChangeShapeType="1"/>
            <a:stCxn id="15" idx="1"/>
            <a:endCxn id="15" idx="1"/>
          </p:cNvCxnSpPr>
          <p:nvPr/>
        </p:nvCxnSpPr>
        <p:spPr bwMode="auto">
          <a:xfrm>
            <a:off x="1349191" y="3835773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349191" y="1602440"/>
            <a:ext cx="6073594" cy="446666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3296898" y="1922696"/>
            <a:ext cx="762000" cy="7239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rgbClr val="FFFF00"/>
                </a:solidFill>
                <a:latin typeface="Tahoma" pitchFamily="34" charset="0"/>
              </a:rPr>
              <a:t>Lexical</a:t>
            </a:r>
            <a:br>
              <a:rPr lang="en-US" sz="1200" dirty="0">
                <a:solidFill>
                  <a:srgbClr val="FFFF00"/>
                </a:solidFill>
                <a:latin typeface="Tahoma" pitchFamily="34" charset="0"/>
              </a:rPr>
            </a:br>
            <a:r>
              <a:rPr lang="en-US" sz="1200" dirty="0">
                <a:solidFill>
                  <a:srgbClr val="FFFF00"/>
                </a:solidFill>
                <a:latin typeface="Tahoma" pitchFamily="34" charset="0"/>
              </a:rPr>
              <a:t>Analysis</a:t>
            </a: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6202023" y="1922696"/>
            <a:ext cx="828675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Sem.</a:t>
            </a:r>
            <a:br>
              <a:rPr lang="en-US" sz="1200" dirty="0" smtClean="0">
                <a:latin typeface="Tahoma" pitchFamily="34" charset="0"/>
              </a:rPr>
            </a:br>
            <a:r>
              <a:rPr lang="en-US" sz="1200" dirty="0" smtClean="0">
                <a:latin typeface="Tahoma" pitchFamily="34" charset="0"/>
              </a:rPr>
              <a:t>Analysis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1685365" y="1922696"/>
            <a:ext cx="762000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solidFill>
                  <a:srgbClr val="FFFF00"/>
                </a:solidFill>
                <a:latin typeface="Tahoma" pitchFamily="34" charset="0"/>
              </a:rPr>
              <a:t>Process text input</a:t>
            </a:r>
            <a:endParaRPr lang="en-US" sz="1200" dirty="0">
              <a:solidFill>
                <a:srgbClr val="FFFF00"/>
              </a:solidFill>
              <a:latin typeface="Tahoma" pitchFamily="34" charset="0"/>
            </a:endParaRPr>
          </a:p>
        </p:txBody>
      </p:sp>
      <p:cxnSp>
        <p:nvCxnSpPr>
          <p:cNvPr id="26" name="AutoShape 9"/>
          <p:cNvCxnSpPr>
            <a:cxnSpLocks noChangeShapeType="1"/>
            <a:stCxn id="25" idx="3"/>
            <a:endCxn id="16" idx="1"/>
          </p:cNvCxnSpPr>
          <p:nvPr/>
        </p:nvCxnSpPr>
        <p:spPr bwMode="auto">
          <a:xfrm>
            <a:off x="2447365" y="2284646"/>
            <a:ext cx="849533" cy="0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2382498" y="1991669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characters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4744698" y="1922696"/>
            <a:ext cx="762000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Syntax</a:t>
            </a:r>
            <a:r>
              <a:rPr lang="en-US" sz="1200" dirty="0">
                <a:latin typeface="Tahoma" pitchFamily="34" charset="0"/>
              </a:rPr>
              <a:t/>
            </a:r>
            <a:br>
              <a:rPr lang="en-US" sz="1200" dirty="0">
                <a:latin typeface="Tahoma" pitchFamily="34" charset="0"/>
              </a:rPr>
            </a:br>
            <a:r>
              <a:rPr lang="en-US" sz="1200" dirty="0">
                <a:latin typeface="Tahoma" pitchFamily="34" charset="0"/>
              </a:rPr>
              <a:t>Analysis</a:t>
            </a:r>
          </a:p>
        </p:txBody>
      </p:sp>
      <p:cxnSp>
        <p:nvCxnSpPr>
          <p:cNvPr id="33" name="AutoShape 9"/>
          <p:cNvCxnSpPr>
            <a:cxnSpLocks noChangeShapeType="1"/>
            <a:stCxn id="16" idx="3"/>
            <a:endCxn id="32" idx="1"/>
          </p:cNvCxnSpPr>
          <p:nvPr/>
        </p:nvCxnSpPr>
        <p:spPr bwMode="auto">
          <a:xfrm>
            <a:off x="4058898" y="2284646"/>
            <a:ext cx="685800" cy="0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33"/>
          <p:cNvSpPr txBox="1"/>
          <p:nvPr/>
        </p:nvSpPr>
        <p:spPr>
          <a:xfrm>
            <a:off x="4067863" y="1989428"/>
            <a:ext cx="684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tokens</a:t>
            </a:r>
            <a:endParaRPr lang="en-US" sz="1400" dirty="0">
              <a:solidFill>
                <a:srgbClr val="FFFF00"/>
              </a:solidFill>
            </a:endParaRPr>
          </a:p>
        </p:txBody>
      </p:sp>
      <p:cxnSp>
        <p:nvCxnSpPr>
          <p:cNvPr id="44" name="AutoShape 9"/>
          <p:cNvCxnSpPr>
            <a:cxnSpLocks noChangeShapeType="1"/>
            <a:stCxn id="32" idx="3"/>
            <a:endCxn id="18" idx="1"/>
          </p:cNvCxnSpPr>
          <p:nvPr/>
        </p:nvCxnSpPr>
        <p:spPr bwMode="auto">
          <a:xfrm>
            <a:off x="5506698" y="2284646"/>
            <a:ext cx="69532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5619046" y="1994646"/>
            <a:ext cx="497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AST</a:t>
            </a:r>
            <a:endParaRPr lang="en-US" sz="1400" dirty="0"/>
          </a:p>
        </p:txBody>
      </p:sp>
      <p:sp>
        <p:nvSpPr>
          <p:cNvPr id="61" name="Text Box 25"/>
          <p:cNvSpPr txBox="1">
            <a:spLocks noChangeArrowheads="1"/>
          </p:cNvSpPr>
          <p:nvPr/>
        </p:nvSpPr>
        <p:spPr bwMode="auto">
          <a:xfrm>
            <a:off x="2196360" y="3440206"/>
            <a:ext cx="1120595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Intermediate code generation</a:t>
            </a:r>
            <a:endParaRPr lang="en-US" sz="1200" dirty="0">
              <a:latin typeface="Tahoma" pitchFamily="34" charset="0"/>
            </a:endParaRPr>
          </a:p>
        </p:txBody>
      </p:sp>
      <p:cxnSp>
        <p:nvCxnSpPr>
          <p:cNvPr id="63" name="Curved Connector 62"/>
          <p:cNvCxnSpPr>
            <a:stCxn id="18" idx="3"/>
            <a:endCxn id="61" idx="1"/>
          </p:cNvCxnSpPr>
          <p:nvPr/>
        </p:nvCxnSpPr>
        <p:spPr>
          <a:xfrm flipH="1">
            <a:off x="2196360" y="2284646"/>
            <a:ext cx="4834338" cy="1517510"/>
          </a:xfrm>
          <a:prstGeom prst="curvedConnector5">
            <a:avLst>
              <a:gd name="adj1" fmla="val -4729"/>
              <a:gd name="adj2" fmla="val 50000"/>
              <a:gd name="adj3" fmla="val 104729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872760" y="2741727"/>
            <a:ext cx="1322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Annotated AST</a:t>
            </a:r>
            <a:endParaRPr lang="en-US" sz="1400" dirty="0"/>
          </a:p>
        </p:txBody>
      </p:sp>
      <p:sp>
        <p:nvSpPr>
          <p:cNvPr id="68" name="Text Box 25"/>
          <p:cNvSpPr txBox="1">
            <a:spLocks noChangeArrowheads="1"/>
          </p:cNvSpPr>
          <p:nvPr/>
        </p:nvSpPr>
        <p:spPr bwMode="auto">
          <a:xfrm>
            <a:off x="3926555" y="3437966"/>
            <a:ext cx="1120595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Intermediate code optimization</a:t>
            </a:r>
            <a:endParaRPr lang="en-US" sz="1200" dirty="0">
              <a:latin typeface="Tahoma" pitchFamily="34" charset="0"/>
            </a:endParaRPr>
          </a:p>
        </p:txBody>
      </p:sp>
      <p:cxnSp>
        <p:nvCxnSpPr>
          <p:cNvPr id="69" name="AutoShape 9"/>
          <p:cNvCxnSpPr>
            <a:cxnSpLocks noChangeShapeType="1"/>
            <a:stCxn id="61" idx="3"/>
            <a:endCxn id="68" idx="1"/>
          </p:cNvCxnSpPr>
          <p:nvPr/>
        </p:nvCxnSpPr>
        <p:spPr bwMode="auto">
          <a:xfrm flipV="1">
            <a:off x="3316955" y="3799916"/>
            <a:ext cx="609600" cy="224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Box 69"/>
          <p:cNvSpPr txBox="1"/>
          <p:nvPr/>
        </p:nvSpPr>
        <p:spPr>
          <a:xfrm>
            <a:off x="3469355" y="3508947"/>
            <a:ext cx="335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IR</a:t>
            </a:r>
            <a:endParaRPr lang="en-US" sz="1400" dirty="0"/>
          </a:p>
        </p:txBody>
      </p:sp>
      <p:sp>
        <p:nvSpPr>
          <p:cNvPr id="74" name="Text Box 25"/>
          <p:cNvSpPr txBox="1">
            <a:spLocks noChangeArrowheads="1"/>
          </p:cNvSpPr>
          <p:nvPr/>
        </p:nvSpPr>
        <p:spPr bwMode="auto">
          <a:xfrm>
            <a:off x="5549160" y="3435725"/>
            <a:ext cx="1120595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Code</a:t>
            </a:r>
            <a:br>
              <a:rPr lang="en-US" sz="1200" dirty="0" smtClean="0">
                <a:latin typeface="Tahoma" pitchFamily="34" charset="0"/>
              </a:rPr>
            </a:br>
            <a:r>
              <a:rPr lang="en-US" sz="1200" dirty="0" smtClean="0">
                <a:latin typeface="Tahoma" pitchFamily="34" charset="0"/>
              </a:rPr>
              <a:t>generation</a:t>
            </a:r>
          </a:p>
        </p:txBody>
      </p:sp>
      <p:cxnSp>
        <p:nvCxnSpPr>
          <p:cNvPr id="75" name="AutoShape 9"/>
          <p:cNvCxnSpPr>
            <a:cxnSpLocks noChangeShapeType="1"/>
            <a:stCxn id="68" idx="3"/>
            <a:endCxn id="74" idx="1"/>
          </p:cNvCxnSpPr>
          <p:nvPr/>
        </p:nvCxnSpPr>
        <p:spPr bwMode="auto">
          <a:xfrm flipV="1">
            <a:off x="5047150" y="3797675"/>
            <a:ext cx="502010" cy="224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Box 75"/>
          <p:cNvSpPr txBox="1"/>
          <p:nvPr/>
        </p:nvSpPr>
        <p:spPr>
          <a:xfrm>
            <a:off x="5114380" y="3508947"/>
            <a:ext cx="335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IR</a:t>
            </a:r>
            <a:endParaRPr lang="en-US" sz="1400" dirty="0"/>
          </a:p>
        </p:txBody>
      </p:sp>
      <p:sp>
        <p:nvSpPr>
          <p:cNvPr id="81" name="Text Box 25"/>
          <p:cNvSpPr txBox="1">
            <a:spLocks noChangeArrowheads="1"/>
          </p:cNvSpPr>
          <p:nvPr/>
        </p:nvSpPr>
        <p:spPr bwMode="auto">
          <a:xfrm>
            <a:off x="2176303" y="5042648"/>
            <a:ext cx="1120595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Target code optimization</a:t>
            </a:r>
            <a:endParaRPr lang="en-US" sz="1200" dirty="0">
              <a:latin typeface="Tahoma" pitchFamily="34" charset="0"/>
            </a:endParaRPr>
          </a:p>
        </p:txBody>
      </p:sp>
      <p:cxnSp>
        <p:nvCxnSpPr>
          <p:cNvPr id="82" name="Curved Connector 81"/>
          <p:cNvCxnSpPr>
            <a:stCxn id="74" idx="3"/>
            <a:endCxn id="81" idx="1"/>
          </p:cNvCxnSpPr>
          <p:nvPr/>
        </p:nvCxnSpPr>
        <p:spPr>
          <a:xfrm flipH="1">
            <a:off x="2176303" y="3797675"/>
            <a:ext cx="4493452" cy="1606923"/>
          </a:xfrm>
          <a:prstGeom prst="curvedConnector5">
            <a:avLst>
              <a:gd name="adj1" fmla="val -5087"/>
              <a:gd name="adj2" fmla="val 50000"/>
              <a:gd name="adj3" fmla="val 10508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720360" y="4304564"/>
            <a:ext cx="1782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Symbolic Instructions</a:t>
            </a:r>
            <a:endParaRPr lang="en-US" sz="1400" dirty="0"/>
          </a:p>
        </p:txBody>
      </p:sp>
      <p:cxnSp>
        <p:nvCxnSpPr>
          <p:cNvPr id="88" name="AutoShape 9"/>
          <p:cNvCxnSpPr>
            <a:cxnSpLocks noChangeShapeType="1"/>
            <a:stCxn id="81" idx="3"/>
            <a:endCxn id="93" idx="1"/>
          </p:cNvCxnSpPr>
          <p:nvPr/>
        </p:nvCxnSpPr>
        <p:spPr bwMode="auto">
          <a:xfrm>
            <a:off x="3296898" y="5404598"/>
            <a:ext cx="678962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Box 88"/>
          <p:cNvSpPr txBox="1"/>
          <p:nvPr/>
        </p:nvSpPr>
        <p:spPr>
          <a:xfrm>
            <a:off x="3469355" y="5078506"/>
            <a:ext cx="328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</a:t>
            </a:r>
            <a:endParaRPr lang="en-US" sz="1400" dirty="0"/>
          </a:p>
        </p:txBody>
      </p:sp>
      <p:sp>
        <p:nvSpPr>
          <p:cNvPr id="93" name="Text Box 25"/>
          <p:cNvSpPr txBox="1">
            <a:spLocks noChangeArrowheads="1"/>
          </p:cNvSpPr>
          <p:nvPr/>
        </p:nvSpPr>
        <p:spPr bwMode="auto">
          <a:xfrm>
            <a:off x="3975860" y="5042648"/>
            <a:ext cx="1120595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Machine code generation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94" name="Text Box 25"/>
          <p:cNvSpPr txBox="1">
            <a:spLocks noChangeArrowheads="1"/>
          </p:cNvSpPr>
          <p:nvPr/>
        </p:nvSpPr>
        <p:spPr bwMode="auto">
          <a:xfrm>
            <a:off x="5804660" y="5042648"/>
            <a:ext cx="1120595" cy="723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latin typeface="Tahoma" pitchFamily="34" charset="0"/>
              </a:rPr>
              <a:t>Write executable output</a:t>
            </a:r>
            <a:endParaRPr lang="en-US" sz="1200" dirty="0">
              <a:latin typeface="Tahoma" pitchFamily="34" charset="0"/>
            </a:endParaRPr>
          </a:p>
        </p:txBody>
      </p:sp>
      <p:cxnSp>
        <p:nvCxnSpPr>
          <p:cNvPr id="99" name="AutoShape 9"/>
          <p:cNvCxnSpPr>
            <a:cxnSpLocks noChangeShapeType="1"/>
            <a:stCxn id="93" idx="3"/>
            <a:endCxn id="94" idx="1"/>
          </p:cNvCxnSpPr>
          <p:nvPr/>
        </p:nvCxnSpPr>
        <p:spPr bwMode="auto">
          <a:xfrm>
            <a:off x="5096455" y="5404598"/>
            <a:ext cx="70820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Box 99"/>
          <p:cNvSpPr txBox="1"/>
          <p:nvPr/>
        </p:nvSpPr>
        <p:spPr>
          <a:xfrm>
            <a:off x="5275234" y="5078506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</a:t>
            </a: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1402342" y="3200400"/>
            <a:ext cx="5977183" cy="2684930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/>
              <a:t>Back End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93072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60045" y="3653589"/>
            <a:ext cx="1219200" cy="6675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0 1 3 7 9 </a:t>
            </a:r>
            <a:endParaRPr lang="en-US" sz="1600" dirty="0"/>
          </a:p>
        </p:txBody>
      </p:sp>
      <p:sp>
        <p:nvSpPr>
          <p:cNvPr id="7" name="Oval 6"/>
          <p:cNvSpPr/>
          <p:nvPr/>
        </p:nvSpPr>
        <p:spPr>
          <a:xfrm>
            <a:off x="2697655" y="2281853"/>
            <a:ext cx="667512" cy="667512"/>
          </a:xfrm>
          <a:prstGeom prst="ellipse">
            <a:avLst/>
          </a:prstGeom>
          <a:noFill/>
          <a:ln w="381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701742" y="3666244"/>
            <a:ext cx="667512" cy="6675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7</a:t>
            </a:r>
            <a:endParaRPr lang="en-US" sz="1600" dirty="0"/>
          </a:p>
        </p:txBody>
      </p:sp>
      <p:cxnSp>
        <p:nvCxnSpPr>
          <p:cNvPr id="9" name="Curved Connector 8"/>
          <p:cNvCxnSpPr>
            <a:stCxn id="8" idx="6"/>
            <a:endCxn id="8" idx="7"/>
          </p:cNvCxnSpPr>
          <p:nvPr/>
        </p:nvCxnSpPr>
        <p:spPr>
          <a:xfrm flipH="1" flipV="1">
            <a:off x="3271499" y="3763999"/>
            <a:ext cx="97755" cy="236001"/>
          </a:xfrm>
          <a:prstGeom prst="curvedConnector4">
            <a:avLst>
              <a:gd name="adj1" fmla="val -233850"/>
              <a:gd name="adj2" fmla="val 238285"/>
            </a:avLst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stCxn id="7" idx="7"/>
            <a:endCxn id="7" idx="1"/>
          </p:cNvCxnSpPr>
          <p:nvPr/>
        </p:nvCxnSpPr>
        <p:spPr>
          <a:xfrm rot="16200000" flipV="1">
            <a:off x="3031411" y="2143607"/>
            <a:ext cx="12700" cy="472002"/>
          </a:xfrm>
          <a:prstGeom prst="curvedConnector3">
            <a:avLst>
              <a:gd name="adj1" fmla="val 2569724"/>
            </a:avLst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59561" y="183618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175340" y="319638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21" idx="7"/>
            <a:endCxn id="8" idx="4"/>
          </p:cNvCxnSpPr>
          <p:nvPr/>
        </p:nvCxnSpPr>
        <p:spPr>
          <a:xfrm flipV="1">
            <a:off x="2850635" y="4333756"/>
            <a:ext cx="184863" cy="548028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51201" y="4425011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703045" y="4784029"/>
            <a:ext cx="1344485" cy="667512"/>
          </a:xfrm>
          <a:prstGeom prst="ellipse">
            <a:avLst/>
          </a:prstGeom>
          <a:noFill/>
          <a:ln w="381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2 4 7 10</a:t>
            </a:r>
          </a:p>
        </p:txBody>
      </p:sp>
      <p:cxnSp>
        <p:nvCxnSpPr>
          <p:cNvPr id="22" name="Straight Arrow Connector 21"/>
          <p:cNvCxnSpPr>
            <a:stCxn id="6" idx="4"/>
            <a:endCxn id="21" idx="1"/>
          </p:cNvCxnSpPr>
          <p:nvPr/>
        </p:nvCxnSpPr>
        <p:spPr>
          <a:xfrm>
            <a:off x="1169645" y="4321101"/>
            <a:ext cx="730295" cy="560683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480765" y="4321101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8" idx="0"/>
            <a:endCxn id="7" idx="4"/>
          </p:cNvCxnSpPr>
          <p:nvPr/>
        </p:nvCxnSpPr>
        <p:spPr>
          <a:xfrm flipH="1" flipV="1">
            <a:off x="3031411" y="2949365"/>
            <a:ext cx="4087" cy="716879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957551" y="301509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6" idx="0"/>
            <a:endCxn id="7" idx="3"/>
          </p:cNvCxnSpPr>
          <p:nvPr/>
        </p:nvCxnSpPr>
        <p:spPr>
          <a:xfrm flipV="1">
            <a:off x="1169645" y="2851610"/>
            <a:ext cx="1625765" cy="801979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942422" y="282416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4540733" y="2281853"/>
            <a:ext cx="667512" cy="667512"/>
          </a:xfrm>
          <a:prstGeom prst="ellipse">
            <a:avLst/>
          </a:prstGeom>
          <a:noFill/>
          <a:ln w="381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6 8</a:t>
            </a: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4217645" y="4784029"/>
            <a:ext cx="1344485" cy="667512"/>
          </a:xfrm>
          <a:prstGeom prst="ellipse">
            <a:avLst/>
          </a:prstGeom>
          <a:noFill/>
          <a:ln w="381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5 8 11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21" idx="6"/>
            <a:endCxn id="43" idx="2"/>
          </p:cNvCxnSpPr>
          <p:nvPr/>
        </p:nvCxnSpPr>
        <p:spPr>
          <a:xfrm>
            <a:off x="3047530" y="5117785"/>
            <a:ext cx="1170115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478538" y="479148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6049052" y="4784029"/>
            <a:ext cx="667512" cy="6675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12</a:t>
            </a:r>
            <a:endParaRPr lang="en-US" sz="1600" dirty="0"/>
          </a:p>
        </p:txBody>
      </p:sp>
      <p:sp>
        <p:nvSpPr>
          <p:cNvPr id="52" name="Oval 51"/>
          <p:cNvSpPr/>
          <p:nvPr/>
        </p:nvSpPr>
        <p:spPr>
          <a:xfrm>
            <a:off x="7341845" y="4784029"/>
            <a:ext cx="667512" cy="667512"/>
          </a:xfrm>
          <a:prstGeom prst="ellipse">
            <a:avLst/>
          </a:prstGeom>
          <a:noFill/>
          <a:ln w="3810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cxnSp>
        <p:nvCxnSpPr>
          <p:cNvPr id="53" name="Straight Arrow Connector 52"/>
          <p:cNvCxnSpPr>
            <a:stCxn id="43" idx="6"/>
            <a:endCxn id="51" idx="2"/>
          </p:cNvCxnSpPr>
          <p:nvPr/>
        </p:nvCxnSpPr>
        <p:spPr>
          <a:xfrm>
            <a:off x="5562130" y="5117785"/>
            <a:ext cx="486922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651542" y="479148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57" name="Straight Arrow Connector 56"/>
          <p:cNvCxnSpPr>
            <a:stCxn id="51" idx="6"/>
            <a:endCxn id="52" idx="2"/>
          </p:cNvCxnSpPr>
          <p:nvPr/>
        </p:nvCxnSpPr>
        <p:spPr>
          <a:xfrm>
            <a:off x="6716564" y="5117785"/>
            <a:ext cx="625281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875155" y="479434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61" name="Straight Arrow Connector 60"/>
          <p:cNvCxnSpPr>
            <a:stCxn id="43" idx="0"/>
            <a:endCxn id="40" idx="4"/>
          </p:cNvCxnSpPr>
          <p:nvPr/>
        </p:nvCxnSpPr>
        <p:spPr>
          <a:xfrm flipH="1" flipV="1">
            <a:off x="4874489" y="2949365"/>
            <a:ext cx="15399" cy="1834664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874489" y="356572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65" name="Straight Arrow Connector 64"/>
          <p:cNvCxnSpPr>
            <a:stCxn id="40" idx="2"/>
            <a:endCxn id="7" idx="6"/>
          </p:cNvCxnSpPr>
          <p:nvPr/>
        </p:nvCxnSpPr>
        <p:spPr>
          <a:xfrm flipH="1">
            <a:off x="3365167" y="2615609"/>
            <a:ext cx="1175566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230081" y="1752600"/>
            <a:ext cx="663964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abb</a:t>
            </a:r>
            <a:endParaRPr lang="en-US" dirty="0" smtClean="0"/>
          </a:p>
          <a:p>
            <a:r>
              <a:rPr lang="en-US" dirty="0"/>
              <a:t>a*b+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329389" y="2033428"/>
            <a:ext cx="663964" cy="369332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a*b+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58236" y="5447076"/>
            <a:ext cx="663964" cy="369332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a*b+</a:t>
            </a:r>
          </a:p>
        </p:txBody>
      </p:sp>
      <p:sp>
        <p:nvSpPr>
          <p:cNvPr id="72" name="Rectangle 71"/>
          <p:cNvSpPr/>
          <p:nvPr/>
        </p:nvSpPr>
        <p:spPr>
          <a:xfrm>
            <a:off x="7799045" y="4422151"/>
            <a:ext cx="659155" cy="369332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abab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2776165" y="5440291"/>
            <a:ext cx="298480" cy="369332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6019800"/>
            <a:ext cx="8684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abaa</a:t>
            </a:r>
            <a:r>
              <a:rPr lang="en-US" dirty="0" smtClean="0"/>
              <a:t>: gets stuck after aba in state 12, backs up to state (5 8 11) pattern is a*b+, token is </a:t>
            </a:r>
            <a:r>
              <a:rPr lang="en-US" dirty="0" err="1" smtClean="0"/>
              <a:t>ab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6200" y="6361734"/>
            <a:ext cx="7427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abba</a:t>
            </a:r>
            <a:r>
              <a:rPr lang="en-US" dirty="0" smtClean="0"/>
              <a:t>: stops after second b in (6 8), token is </a:t>
            </a:r>
            <a:r>
              <a:rPr lang="en-US" dirty="0" err="1" smtClean="0"/>
              <a:t>abb</a:t>
            </a:r>
            <a:r>
              <a:rPr lang="en-US" dirty="0" smtClean="0"/>
              <a:t> because it comes first in spec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59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3124200"/>
          </a:xfrm>
        </p:spPr>
        <p:txBody>
          <a:bodyPr/>
          <a:lstStyle/>
          <a:p>
            <a:r>
              <a:rPr lang="en-US" dirty="0" smtClean="0"/>
              <a:t>All of this construction is done automatically for you by common tools </a:t>
            </a:r>
          </a:p>
          <a:p>
            <a:endParaRPr lang="en-US" dirty="0" smtClean="0"/>
          </a:p>
          <a:p>
            <a:r>
              <a:rPr lang="en-US" dirty="0" err="1" smtClean="0"/>
              <a:t>lex</a:t>
            </a:r>
            <a:r>
              <a:rPr lang="en-US" dirty="0" smtClean="0"/>
              <a:t> is your friend</a:t>
            </a:r>
          </a:p>
          <a:p>
            <a:pPr lvl="1"/>
            <a:r>
              <a:rPr lang="en-US" dirty="0" smtClean="0"/>
              <a:t>Automatically generates a lexical analyzer from declaration file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810000" y="4845840"/>
            <a:ext cx="12192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lex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295400" y="4655340"/>
            <a:ext cx="19050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Declaration file</a:t>
            </a:r>
          </a:p>
        </p:txBody>
      </p:sp>
      <p:cxnSp>
        <p:nvCxnSpPr>
          <p:cNvPr id="9" name="Straight Arrow Connector 8"/>
          <p:cNvCxnSpPr>
            <a:stCxn id="7" idx="6"/>
            <a:endCxn id="5" idx="1"/>
          </p:cNvCxnSpPr>
          <p:nvPr/>
        </p:nvCxnSpPr>
        <p:spPr>
          <a:xfrm>
            <a:off x="3200400" y="5112540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16" idx="0"/>
          </p:cNvCxnSpPr>
          <p:nvPr/>
        </p:nvCxnSpPr>
        <p:spPr>
          <a:xfrm>
            <a:off x="4419600" y="5379240"/>
            <a:ext cx="0" cy="6024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4038600" y="5981700"/>
            <a:ext cx="762000" cy="7239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rgbClr val="FFFF00"/>
                </a:solidFill>
                <a:latin typeface="Tahoma" pitchFamily="34" charset="0"/>
              </a:rPr>
              <a:t>Lexical</a:t>
            </a:r>
            <a:br>
              <a:rPr lang="en-US" sz="1200" dirty="0">
                <a:solidFill>
                  <a:srgbClr val="FFFF00"/>
                </a:solidFill>
                <a:latin typeface="Tahoma" pitchFamily="34" charset="0"/>
              </a:rPr>
            </a:br>
            <a:r>
              <a:rPr lang="en-US" sz="1200" dirty="0">
                <a:solidFill>
                  <a:srgbClr val="FFFF00"/>
                </a:solidFill>
                <a:latin typeface="Tahoma" pitchFamily="34" charset="0"/>
              </a:rPr>
              <a:t>Analysis</a:t>
            </a:r>
          </a:p>
        </p:txBody>
      </p:sp>
      <p:cxnSp>
        <p:nvCxnSpPr>
          <p:cNvPr id="17" name="AutoShape 9"/>
          <p:cNvCxnSpPr>
            <a:cxnSpLocks noChangeShapeType="1"/>
            <a:endCxn id="16" idx="1"/>
          </p:cNvCxnSpPr>
          <p:nvPr/>
        </p:nvCxnSpPr>
        <p:spPr bwMode="auto">
          <a:xfrm>
            <a:off x="3189067" y="6343650"/>
            <a:ext cx="849533" cy="0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3124200" y="6050673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characters</a:t>
            </a:r>
            <a:endParaRPr lang="en-US" sz="1400" dirty="0">
              <a:solidFill>
                <a:srgbClr val="FFFF00"/>
              </a:solidFill>
            </a:endParaRPr>
          </a:p>
        </p:txBody>
      </p:sp>
      <p:cxnSp>
        <p:nvCxnSpPr>
          <p:cNvPr id="19" name="AutoShape 9"/>
          <p:cNvCxnSpPr>
            <a:cxnSpLocks noChangeShapeType="1"/>
            <a:stCxn id="16" idx="3"/>
          </p:cNvCxnSpPr>
          <p:nvPr/>
        </p:nvCxnSpPr>
        <p:spPr bwMode="auto">
          <a:xfrm>
            <a:off x="4800600" y="6343650"/>
            <a:ext cx="685800" cy="0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4809565" y="6048432"/>
            <a:ext cx="684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tokens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87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Lex</a:t>
            </a:r>
            <a:r>
              <a:rPr lang="en-US" dirty="0" smtClean="0"/>
              <a:t> declarations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%{</a:t>
            </a: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#include “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lex.h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”</a:t>
            </a:r>
          </a:p>
          <a:p>
            <a:pPr marL="6858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Token_Type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Token;</a:t>
            </a:r>
          </a:p>
          <a:p>
            <a:pPr marL="6858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line_number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=1</a:t>
            </a: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%}</a:t>
            </a: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whitespace [ \t]</a:t>
            </a: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letter [a-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zA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-Z]</a:t>
            </a: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digit [0-9]</a:t>
            </a: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%%</a:t>
            </a: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{digit}+ {return INTEGER;}</a:t>
            </a: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{identifier}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{return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IDENTIFIER;}</a:t>
            </a: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{whitespace} { /* ignore whitespace */ }</a:t>
            </a: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\n           {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line_number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++;}</a:t>
            </a: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.            { return ERROR; }</a:t>
            </a: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%%</a:t>
            </a: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start_lex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(void){}</a:t>
            </a: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get_next_token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(void) {…}  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8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Lexical analyzer</a:t>
            </a:r>
          </a:p>
          <a:p>
            <a:pPr lvl="1"/>
            <a:r>
              <a:rPr lang="en-US" dirty="0" smtClean="0"/>
              <a:t>Turns character stream into token stream</a:t>
            </a:r>
          </a:p>
          <a:p>
            <a:pPr lvl="1"/>
            <a:r>
              <a:rPr lang="en-US" dirty="0" smtClean="0"/>
              <a:t>Tokens defined using regular expressions</a:t>
            </a:r>
          </a:p>
          <a:p>
            <a:pPr lvl="1"/>
            <a:r>
              <a:rPr lang="en-US" dirty="0" smtClean="0"/>
              <a:t>Regular expressions -&gt; NFA -&gt; DFA construction for identifying tokens</a:t>
            </a:r>
          </a:p>
          <a:p>
            <a:pPr lvl="1"/>
            <a:r>
              <a:rPr lang="en-US" dirty="0" smtClean="0"/>
              <a:t>Automated constructions of lexical analyzer using </a:t>
            </a:r>
            <a:r>
              <a:rPr lang="en-US" dirty="0" err="1" smtClean="0"/>
              <a:t>lex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3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up 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NFA vs. DFA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267200"/>
            <a:ext cx="7772400" cy="208836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(</a:t>
            </a:r>
            <a:r>
              <a:rPr lang="en-US" dirty="0" err="1" smtClean="0"/>
              <a:t>a|b</a:t>
            </a:r>
            <a:r>
              <a:rPr lang="en-US" dirty="0" smtClean="0"/>
              <a:t>)*a(</a:t>
            </a:r>
            <a:r>
              <a:rPr lang="en-US" dirty="0" err="1" smtClean="0"/>
              <a:t>a|b</a:t>
            </a:r>
            <a:r>
              <a:rPr lang="en-US" dirty="0" smtClean="0"/>
              <a:t>)(</a:t>
            </a:r>
            <a:r>
              <a:rPr lang="en-US" dirty="0" err="1"/>
              <a:t>a|b</a:t>
            </a:r>
            <a:r>
              <a:rPr lang="en-US" dirty="0" smtClean="0"/>
              <a:t>)…(</a:t>
            </a:r>
            <a:r>
              <a:rPr lang="en-US" dirty="0" err="1"/>
              <a:t>a|b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 rot="5400000">
            <a:off x="3558729" y="4861686"/>
            <a:ext cx="266700" cy="22932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94830" y="6148436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times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628320"/>
              </p:ext>
            </p:extLst>
          </p:nvPr>
        </p:nvGraphicFramePr>
        <p:xfrm>
          <a:off x="1447800" y="2362200"/>
          <a:ext cx="60960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Automaton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NFA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O(|r|)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O(|r|*|w|)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DFA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O(2^|r|)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O(|w|)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15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From characters to tokens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token?</a:t>
            </a:r>
          </a:p>
          <a:p>
            <a:pPr lvl="1"/>
            <a:r>
              <a:rPr lang="en-US" dirty="0" smtClean="0"/>
              <a:t>Roughly – a “word” in the source language</a:t>
            </a:r>
          </a:p>
          <a:p>
            <a:pPr lvl="1"/>
            <a:r>
              <a:rPr lang="en-US" dirty="0" smtClean="0"/>
              <a:t>Identifiers</a:t>
            </a:r>
          </a:p>
          <a:p>
            <a:pPr lvl="1"/>
            <a:r>
              <a:rPr lang="en-US" dirty="0" smtClean="0"/>
              <a:t>Values</a:t>
            </a:r>
          </a:p>
          <a:p>
            <a:pPr lvl="1"/>
            <a:r>
              <a:rPr lang="en-US" dirty="0" smtClean="0"/>
              <a:t>Language keywords</a:t>
            </a:r>
          </a:p>
          <a:p>
            <a:pPr lvl="1"/>
            <a:r>
              <a:rPr lang="en-US" dirty="0" smtClean="0"/>
              <a:t>Really - anything that should appear in the input to syntax analysis</a:t>
            </a:r>
          </a:p>
          <a:p>
            <a:r>
              <a:rPr lang="en-US" dirty="0" smtClean="0"/>
              <a:t>Technically</a:t>
            </a:r>
          </a:p>
          <a:p>
            <a:pPr lvl="1"/>
            <a:r>
              <a:rPr lang="en-US" dirty="0" smtClean="0"/>
              <a:t>Usually a pair of (</a:t>
            </a:r>
            <a:r>
              <a:rPr lang="en-US" dirty="0" err="1" smtClean="0"/>
              <a:t>kind,value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0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Tokens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470547"/>
              </p:ext>
            </p:extLst>
          </p:nvPr>
        </p:nvGraphicFramePr>
        <p:xfrm>
          <a:off x="990600" y="1676400"/>
          <a:ext cx="7391400" cy="44577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5105400"/>
              </a:tblGrid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Type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Examples</a:t>
                      </a:r>
                      <a:endParaRPr lang="en-US" sz="20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Identifier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x, y, z, foo, bar</a:t>
                      </a:r>
                      <a:endParaRPr lang="en-US" sz="20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42</a:t>
                      </a:r>
                      <a:endParaRPr lang="en-US" sz="20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FLOATNUM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3.141592654</a:t>
                      </a:r>
                      <a:endParaRPr lang="en-US" sz="20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STRING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“so long,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and thanks for all the fish”</a:t>
                      </a:r>
                      <a:endParaRPr lang="en-US" sz="20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LPAREN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(</a:t>
                      </a:r>
                      <a:endParaRPr lang="en-US" sz="20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RPAREN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IF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if</a:t>
                      </a:r>
                      <a:endParaRPr lang="en-US" sz="20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57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Strings with special handling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72200" y="1752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055392"/>
              </p:ext>
            </p:extLst>
          </p:nvPr>
        </p:nvGraphicFramePr>
        <p:xfrm>
          <a:off x="685800" y="1828800"/>
          <a:ext cx="8077200" cy="24765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38600"/>
                <a:gridCol w="4038600"/>
              </a:tblGrid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Type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Examples</a:t>
                      </a:r>
                      <a:endParaRPr lang="en-US" sz="20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Comments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/* </a:t>
                      </a:r>
                      <a:r>
                        <a:rPr lang="en-US" sz="2000" dirty="0" err="1" smtClean="0"/>
                        <a:t>Ceci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n'est</a:t>
                      </a:r>
                      <a:r>
                        <a:rPr lang="en-US" sz="2000" dirty="0" smtClean="0"/>
                        <a:t> pas un </a:t>
                      </a:r>
                      <a:r>
                        <a:rPr lang="en-US" sz="2000" dirty="0" err="1" smtClean="0"/>
                        <a:t>commentaire</a:t>
                      </a:r>
                      <a:r>
                        <a:rPr lang="en-US" sz="2000" dirty="0" smtClean="0"/>
                        <a:t> */</a:t>
                      </a:r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Preprocessor directives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#include&lt;</a:t>
                      </a:r>
                      <a:r>
                        <a:rPr lang="en-US" sz="2000" dirty="0" err="1" smtClean="0"/>
                        <a:t>foo.h</a:t>
                      </a:r>
                      <a:r>
                        <a:rPr lang="en-US" sz="2000" dirty="0" smtClean="0"/>
                        <a:t>&gt;</a:t>
                      </a:r>
                      <a:endParaRPr lang="en-US" sz="20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Macros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#define THE_ANSWER</a:t>
                      </a:r>
                      <a:r>
                        <a:rPr lang="en-US" sz="2000" baseline="0" dirty="0" smtClean="0"/>
                        <a:t> 42</a:t>
                      </a:r>
                      <a:endParaRPr lang="en-US" sz="20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White spaces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\t</a:t>
                      </a:r>
                      <a:r>
                        <a:rPr lang="en-US" sz="2000" baseline="0" dirty="0" smtClean="0"/>
                        <a:t> \n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62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characters to tokens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12" name="Group 21"/>
          <p:cNvGrpSpPr>
            <a:grpSpLocks/>
          </p:cNvGrpSpPr>
          <p:nvPr/>
        </p:nvGrpSpPr>
        <p:grpSpPr bwMode="auto">
          <a:xfrm>
            <a:off x="3516312" y="1952628"/>
            <a:ext cx="1806575" cy="1023939"/>
            <a:chOff x="149" y="1503"/>
            <a:chExt cx="877" cy="645"/>
          </a:xfrm>
        </p:grpSpPr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64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US" dirty="0" smtClean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 dirty="0" smtClean="0"/>
                <a:t>x = b*b – 4*a*c</a:t>
              </a:r>
            </a:p>
            <a:p>
              <a:pPr algn="ctr">
                <a:spcBef>
                  <a:spcPct val="50000"/>
                </a:spcBef>
              </a:pPr>
              <a:endParaRPr lang="en-US" sz="2000" dirty="0">
                <a:latin typeface="Tahoma" pitchFamily="34" charset="0"/>
              </a:endParaRPr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sp>
        <p:nvSpPr>
          <p:cNvPr id="15" name="Right Arrow 14"/>
          <p:cNvSpPr/>
          <p:nvPr/>
        </p:nvSpPr>
        <p:spPr>
          <a:xfrm rot="5400000">
            <a:off x="4190999" y="3355184"/>
            <a:ext cx="457200" cy="300033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52400" y="4737656"/>
            <a:ext cx="8839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&lt;</a:t>
            </a:r>
            <a:r>
              <a:rPr lang="en-US" sz="1600" dirty="0" err="1" smtClean="0"/>
              <a:t>ID,”x</a:t>
            </a:r>
            <a:r>
              <a:rPr lang="en-US" sz="1600" dirty="0" smtClean="0"/>
              <a:t>”&gt; &lt;EQ&gt; &lt;</a:t>
            </a:r>
            <a:r>
              <a:rPr lang="en-US" sz="1600" dirty="0" err="1" smtClean="0"/>
              <a:t>ID,”b</a:t>
            </a:r>
            <a:r>
              <a:rPr lang="en-US" sz="1600" dirty="0" smtClean="0"/>
              <a:t>”&gt; &lt;MULT&gt; &lt;</a:t>
            </a:r>
            <a:r>
              <a:rPr lang="en-US" sz="1600" dirty="0" err="1" smtClean="0"/>
              <a:t>ID,”</a:t>
            </a:r>
            <a:r>
              <a:rPr lang="en-US" sz="1600" dirty="0" err="1"/>
              <a:t>b</a:t>
            </a:r>
            <a:r>
              <a:rPr lang="en-US" sz="1600" dirty="0"/>
              <a:t>”&gt; </a:t>
            </a:r>
            <a:r>
              <a:rPr lang="en-US" sz="1600" dirty="0" smtClean="0"/>
              <a:t>&lt;MINUS&gt; &lt;INT,4&gt; &lt;MULT&gt; </a:t>
            </a:r>
            <a:r>
              <a:rPr lang="en-US" sz="1600" dirty="0"/>
              <a:t>&lt;</a:t>
            </a:r>
            <a:r>
              <a:rPr lang="en-US" sz="1600" dirty="0" err="1"/>
              <a:t>ID</a:t>
            </a:r>
            <a:r>
              <a:rPr lang="en-US" sz="1600" dirty="0" err="1" smtClean="0"/>
              <a:t>,”a</a:t>
            </a:r>
            <a:r>
              <a:rPr lang="en-US" sz="1600" dirty="0" smtClean="0"/>
              <a:t>”&gt; </a:t>
            </a:r>
            <a:r>
              <a:rPr lang="en-US" sz="1600" dirty="0"/>
              <a:t>&lt;MULT&gt; </a:t>
            </a:r>
            <a:r>
              <a:rPr lang="en-US" sz="1600" dirty="0" smtClean="0"/>
              <a:t>&lt;</a:t>
            </a:r>
            <a:r>
              <a:rPr lang="en-US" sz="1600" dirty="0" err="1"/>
              <a:t>ID</a:t>
            </a:r>
            <a:r>
              <a:rPr lang="en-US" sz="1600" dirty="0" err="1" smtClean="0"/>
              <a:t>,”c</a:t>
            </a:r>
            <a:r>
              <a:rPr lang="en-US" sz="1600" dirty="0" smtClean="0"/>
              <a:t>”&gt;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8098078" y="3948834"/>
            <a:ext cx="888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Token</a:t>
            </a:r>
            <a:br>
              <a:rPr lang="en-US" dirty="0" smtClean="0"/>
            </a:br>
            <a:r>
              <a:rPr lang="en-US" dirty="0" smtClean="0"/>
              <a:t>Stream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152400" y="3962400"/>
            <a:ext cx="88392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8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 in lexical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981200" y="1947861"/>
            <a:ext cx="2213339" cy="1023939"/>
            <a:chOff x="149" y="1503"/>
            <a:chExt cx="877" cy="645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64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US" dirty="0" smtClean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 dirty="0" smtClean="0"/>
                <a:t>pi = 3.141.562</a:t>
              </a:r>
            </a:p>
            <a:p>
              <a:pPr algn="ctr">
                <a:spcBef>
                  <a:spcPct val="50000"/>
                </a:spcBef>
              </a:pPr>
              <a:endParaRPr lang="en-US" sz="2000" dirty="0">
                <a:latin typeface="Tahoma" pitchFamily="34" charset="0"/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sp>
        <p:nvSpPr>
          <p:cNvPr id="8" name="Right Arrow 7"/>
          <p:cNvSpPr/>
          <p:nvPr/>
        </p:nvSpPr>
        <p:spPr>
          <a:xfrm>
            <a:off x="4397376" y="2290767"/>
            <a:ext cx="457200" cy="300033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35576" y="2275164"/>
            <a:ext cx="14748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Illegal token</a:t>
            </a:r>
            <a:endParaRPr lang="en-US" sz="2000" dirty="0"/>
          </a:p>
        </p:txBody>
      </p:sp>
      <p:grpSp>
        <p:nvGrpSpPr>
          <p:cNvPr id="10" name="Group 21"/>
          <p:cNvGrpSpPr>
            <a:grpSpLocks/>
          </p:cNvGrpSpPr>
          <p:nvPr/>
        </p:nvGrpSpPr>
        <p:grpSpPr bwMode="auto">
          <a:xfrm>
            <a:off x="1981200" y="3395661"/>
            <a:ext cx="2213339" cy="1023939"/>
            <a:chOff x="149" y="1503"/>
            <a:chExt cx="877" cy="645"/>
          </a:xfrm>
        </p:grpSpPr>
        <p:sp>
          <p:nvSpPr>
            <p:cNvPr id="11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64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US" dirty="0" smtClean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 dirty="0" smtClean="0"/>
                <a:t>pi = 3oranges</a:t>
              </a:r>
            </a:p>
            <a:p>
              <a:pPr algn="ctr">
                <a:spcBef>
                  <a:spcPct val="50000"/>
                </a:spcBef>
              </a:pPr>
              <a:endParaRPr lang="en-US" sz="2000" dirty="0">
                <a:latin typeface="Tahoma" pitchFamily="34" charset="0"/>
              </a:endParaRPr>
            </a:p>
          </p:txBody>
        </p:sp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sp>
        <p:nvSpPr>
          <p:cNvPr id="13" name="Right Arrow 12"/>
          <p:cNvSpPr/>
          <p:nvPr/>
        </p:nvSpPr>
        <p:spPr>
          <a:xfrm>
            <a:off x="4397376" y="3738567"/>
            <a:ext cx="457200" cy="300033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235576" y="3722964"/>
            <a:ext cx="14748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Illegal token</a:t>
            </a:r>
            <a:endParaRPr lang="en-US" sz="2000" dirty="0"/>
          </a:p>
        </p:txBody>
      </p:sp>
      <p:grpSp>
        <p:nvGrpSpPr>
          <p:cNvPr id="15" name="Group 21"/>
          <p:cNvGrpSpPr>
            <a:grpSpLocks/>
          </p:cNvGrpSpPr>
          <p:nvPr/>
        </p:nvGrpSpPr>
        <p:grpSpPr bwMode="auto">
          <a:xfrm>
            <a:off x="1981200" y="4843461"/>
            <a:ext cx="2213339" cy="1023939"/>
            <a:chOff x="149" y="1503"/>
            <a:chExt cx="877" cy="645"/>
          </a:xfrm>
        </p:grpSpPr>
        <p:sp>
          <p:nvSpPr>
            <p:cNvPr id="16" name="Text Box 5"/>
            <p:cNvSpPr txBox="1">
              <a:spLocks noChangeArrowheads="1"/>
            </p:cNvSpPr>
            <p:nvPr/>
          </p:nvSpPr>
          <p:spPr bwMode="auto">
            <a:xfrm>
              <a:off x="149" y="1503"/>
              <a:ext cx="877" cy="64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US" dirty="0" smtClean="0">
                <a:latin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2000" dirty="0" smtClean="0"/>
                <a:t>pi = oranges3</a:t>
              </a:r>
            </a:p>
            <a:p>
              <a:pPr algn="ctr">
                <a:spcBef>
                  <a:spcPct val="50000"/>
                </a:spcBef>
              </a:pPr>
              <a:endParaRPr lang="en-US" sz="2000" dirty="0">
                <a:latin typeface="Tahoma" pitchFamily="34" charset="0"/>
              </a:endParaRPr>
            </a:p>
          </p:txBody>
        </p:sp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4" y="1503"/>
              <a:ext cx="458" cy="2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txt</a:t>
              </a:r>
            </a:p>
          </p:txBody>
        </p:sp>
      </p:grpSp>
      <p:sp>
        <p:nvSpPr>
          <p:cNvPr id="18" name="Right Arrow 17"/>
          <p:cNvSpPr/>
          <p:nvPr/>
        </p:nvSpPr>
        <p:spPr>
          <a:xfrm>
            <a:off x="4397376" y="5186367"/>
            <a:ext cx="457200" cy="300033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235576" y="5170764"/>
            <a:ext cx="36849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&lt;</a:t>
            </a:r>
            <a:r>
              <a:rPr lang="en-US" sz="2000" dirty="0" err="1" smtClean="0"/>
              <a:t>ID,”pi</a:t>
            </a:r>
            <a:r>
              <a:rPr lang="en-US" sz="2000" dirty="0" smtClean="0"/>
              <a:t>”&gt;, &lt;EQ&gt;, &lt;ID,”oranges3”&gt;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3608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we define tokens?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Keywords – easy!</a:t>
            </a:r>
          </a:p>
          <a:p>
            <a:pPr lvl="1"/>
            <a:r>
              <a:rPr lang="en-US" dirty="0" smtClean="0"/>
              <a:t>if, then, else, for, while, … </a:t>
            </a:r>
          </a:p>
          <a:p>
            <a:endParaRPr lang="en-US" dirty="0" smtClean="0"/>
          </a:p>
          <a:p>
            <a:r>
              <a:rPr lang="en-US" dirty="0" smtClean="0"/>
              <a:t>Identifiers? </a:t>
            </a:r>
          </a:p>
          <a:p>
            <a:r>
              <a:rPr lang="en-US" dirty="0" smtClean="0"/>
              <a:t>Numerical Values?</a:t>
            </a:r>
          </a:p>
          <a:p>
            <a:r>
              <a:rPr lang="en-US" dirty="0" smtClean="0"/>
              <a:t>Strings?</a:t>
            </a:r>
          </a:p>
          <a:p>
            <a:endParaRPr lang="en-US" dirty="0"/>
          </a:p>
          <a:p>
            <a:r>
              <a:rPr lang="en-US" dirty="0" smtClean="0"/>
              <a:t>Characterize unbounded sets of values using a bounded description?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3531</TotalTime>
  <Words>1465</Words>
  <Application>Microsoft Office PowerPoint</Application>
  <PresentationFormat>On-screen Show (4:3)</PresentationFormat>
  <Paragraphs>454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Metro</vt:lpstr>
      <vt:lpstr>Theory of Compilation</vt:lpstr>
      <vt:lpstr>You are here</vt:lpstr>
      <vt:lpstr>You are here…</vt:lpstr>
      <vt:lpstr>From characters to tokens</vt:lpstr>
      <vt:lpstr>Example Tokens</vt:lpstr>
      <vt:lpstr>Strings with special handling</vt:lpstr>
      <vt:lpstr>From characters to tokens</vt:lpstr>
      <vt:lpstr>Errors in lexical analysis</vt:lpstr>
      <vt:lpstr>How can we define tokens?</vt:lpstr>
      <vt:lpstr>Regular Expressions</vt:lpstr>
      <vt:lpstr>Examples</vt:lpstr>
      <vt:lpstr>Escape characters</vt:lpstr>
      <vt:lpstr>Shorthands</vt:lpstr>
      <vt:lpstr>Examples</vt:lpstr>
      <vt:lpstr>Ambiguity</vt:lpstr>
      <vt:lpstr>Creating a lexical analyzer</vt:lpstr>
      <vt:lpstr>Character classification</vt:lpstr>
      <vt:lpstr>Main reading routine</vt:lpstr>
      <vt:lpstr>But we have a much better way!</vt:lpstr>
      <vt:lpstr>Reminder: Finite-State Automaton</vt:lpstr>
      <vt:lpstr>Reminder: Finite-State Automaton</vt:lpstr>
      <vt:lpstr>From regular expressions to NFA</vt:lpstr>
      <vt:lpstr>Basic constructs</vt:lpstr>
      <vt:lpstr>Composition</vt:lpstr>
      <vt:lpstr>Repetition</vt:lpstr>
      <vt:lpstr>What now? </vt:lpstr>
      <vt:lpstr>Combine automata</vt:lpstr>
      <vt:lpstr>Ambiguity resolution</vt:lpstr>
      <vt:lpstr>Corresponding DFA</vt:lpstr>
      <vt:lpstr>Examples</vt:lpstr>
      <vt:lpstr>Good News</vt:lpstr>
      <vt:lpstr>Lex declarations file</vt:lpstr>
      <vt:lpstr>Summary</vt:lpstr>
      <vt:lpstr>Coming up next time</vt:lpstr>
      <vt:lpstr>NFA vs. DFA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Analysis</dc:title>
  <dc:creator>yahave</dc:creator>
  <cp:lastModifiedBy>yahave</cp:lastModifiedBy>
  <cp:revision>318</cp:revision>
  <dcterms:created xsi:type="dcterms:W3CDTF">2006-08-16T00:00:00Z</dcterms:created>
  <dcterms:modified xsi:type="dcterms:W3CDTF">2011-02-28T17:59:28Z</dcterms:modified>
</cp:coreProperties>
</file>