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365" r:id="rId3"/>
    <p:sldId id="359" r:id="rId4"/>
    <p:sldId id="366" r:id="rId5"/>
    <p:sldId id="367" r:id="rId6"/>
    <p:sldId id="368" r:id="rId7"/>
    <p:sldId id="348" r:id="rId8"/>
    <p:sldId id="360" r:id="rId9"/>
    <p:sldId id="369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91" r:id="rId29"/>
    <p:sldId id="389" r:id="rId30"/>
    <p:sldId id="390" r:id="rId31"/>
    <p:sldId id="392" r:id="rId32"/>
    <p:sldId id="393" r:id="rId33"/>
    <p:sldId id="364" r:id="rId34"/>
    <p:sldId id="345" r:id="rId35"/>
    <p:sldId id="3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484" autoAdjust="0"/>
    <p:restoredTop sz="94647" autoAdjust="0"/>
  </p:normalViewPr>
  <p:slideViewPr>
    <p:cSldViewPr>
      <p:cViewPr varScale="1"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EE0EC-20E1-4232-84DF-7F0CA6009623}" type="datetimeFigureOut">
              <a:rPr lang="en-US" smtClean="0"/>
              <a:pPr/>
              <a:t>28-Feb-11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DD64E-B62D-4E8A-BEF6-9E83B2F08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2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0E0E7-3801-4353-9ECC-7B8F2F8818CB}" type="datetime1">
              <a:rPr lang="en-US" smtClean="0"/>
              <a:t>28-Feb-11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6474F-3B03-4A5A-864E-15F88C7E98B5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3ECC8-98E4-477C-9BD4-565D39657DCF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88E75-6CCE-4E6D-8CEC-EB539942CC0C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96A5D-CA62-46AE-A913-97C82BC260BF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8B5B6-F2D5-4FE9-818C-0646B8C3481B}" type="datetime1">
              <a:rPr lang="en-US" smtClean="0"/>
              <a:t>28-Feb-11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3ECF7-1EE5-4B8B-A263-C1618101BFA9}" type="datetime1">
              <a:rPr lang="en-US" smtClean="0"/>
              <a:t>28-Feb-11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BF88A-C7A0-440B-AEDD-1495488E3759}" type="datetime1">
              <a:rPr lang="en-US" smtClean="0"/>
              <a:t>28-Feb-11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CF5A-4FC2-432F-8DEE-AF712CB92D67}" type="datetime1">
              <a:rPr lang="en-US" smtClean="0"/>
              <a:t>28-Feb-11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5202-F61C-4CDD-A295-B82E0CC16717}" type="datetime1">
              <a:rPr lang="en-US" smtClean="0"/>
              <a:t>28-Feb-11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49C632-144F-4479-8969-365C29238F74}" type="datetime1">
              <a:rPr lang="en-US" smtClean="0"/>
              <a:t>28-Feb-11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D19561-F42A-4613-9330-519B136A2723}" type="datetime1">
              <a:rPr lang="en-US" smtClean="0"/>
              <a:t>28-Feb-11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of Compilation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02 – Lexical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1225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Yahav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04386"/>
              </p:ext>
            </p:extLst>
          </p:nvPr>
        </p:nvGraphicFramePr>
        <p:xfrm>
          <a:off x="1219200" y="1447800"/>
          <a:ext cx="6934200" cy="48209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90926"/>
                <a:gridCol w="44432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Patterns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character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character, usually except a new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[xyz]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of the characters </a:t>
                      </a:r>
                      <a:r>
                        <a:rPr lang="en-US" dirty="0" err="1" smtClean="0"/>
                        <a:t>x,y,z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Repetition Operators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n R or nothing (=optionally an 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</a:t>
                      </a:r>
                      <a:r>
                        <a:rPr lang="en-US" baseline="0" dirty="0" smtClean="0"/>
                        <a:t> or more occurrences of 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or more occurrences of 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Composition Operators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R1</a:t>
                      </a:r>
                      <a:r>
                        <a:rPr lang="en-US" baseline="0" dirty="0" smtClean="0"/>
                        <a:t> followed by R2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R1|R2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Either</a:t>
                      </a:r>
                      <a:r>
                        <a:rPr lang="en-US" baseline="0" dirty="0" smtClean="0"/>
                        <a:t> an R1 or R2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itself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7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</a:t>
            </a:r>
            <a:r>
              <a:rPr lang="en-US" dirty="0" smtClean="0"/>
              <a:t>*|cd? =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a|b</a:t>
            </a:r>
            <a:r>
              <a:rPr lang="en-US" dirty="0" smtClean="0"/>
              <a:t>)* =</a:t>
            </a:r>
          </a:p>
          <a:p>
            <a:r>
              <a:rPr lang="en-US" dirty="0" smtClean="0"/>
              <a:t>(0 | 1 | 2 | 3 | 4 | 5 | 6 | 7 | 8 | 9)* =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expression for one or more + symbols?</a:t>
            </a:r>
          </a:p>
          <a:p>
            <a:pPr lvl="1"/>
            <a:r>
              <a:rPr lang="en-US" dirty="0" smtClean="0"/>
              <a:t>(+)+ won’t work</a:t>
            </a:r>
          </a:p>
          <a:p>
            <a:pPr lvl="1"/>
            <a:r>
              <a:rPr lang="en-US" dirty="0" smtClean="0"/>
              <a:t>(\+)+ will</a:t>
            </a:r>
          </a:p>
          <a:p>
            <a:r>
              <a:rPr lang="en-US" dirty="0" smtClean="0"/>
              <a:t>backslash \ before an operator turns it to standard character</a:t>
            </a:r>
          </a:p>
          <a:p>
            <a:r>
              <a:rPr lang="en-US" dirty="0" smtClean="0"/>
              <a:t>\*, \?, \+,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Shorthands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names for expressions</a:t>
            </a:r>
          </a:p>
          <a:p>
            <a:pPr lvl="1"/>
            <a:r>
              <a:rPr lang="en-US" dirty="0" smtClean="0"/>
              <a:t>letter = a | b | … | z | A | B | … | Z</a:t>
            </a:r>
          </a:p>
          <a:p>
            <a:pPr lvl="1"/>
            <a:r>
              <a:rPr lang="en-US" dirty="0" smtClean="0"/>
              <a:t>letter_ = letter | _</a:t>
            </a:r>
          </a:p>
          <a:p>
            <a:pPr lvl="1"/>
            <a:r>
              <a:rPr lang="en-US" dirty="0" smtClean="0"/>
              <a:t>digit = 0 | 1 | 2 | … | 9</a:t>
            </a:r>
          </a:p>
          <a:p>
            <a:pPr lvl="1"/>
            <a:r>
              <a:rPr lang="en-US" dirty="0" smtClean="0"/>
              <a:t>id = letter_ (letter_ | digit)*</a:t>
            </a:r>
          </a:p>
          <a:p>
            <a:r>
              <a:rPr lang="en-US" dirty="0" smtClean="0"/>
              <a:t>Use hyphen to denote a range</a:t>
            </a:r>
          </a:p>
          <a:p>
            <a:pPr lvl="1"/>
            <a:r>
              <a:rPr lang="en-US" dirty="0" smtClean="0"/>
              <a:t>letter = a-z | A-Z</a:t>
            </a:r>
          </a:p>
          <a:p>
            <a:pPr lvl="1"/>
            <a:r>
              <a:rPr lang="en-US" dirty="0" smtClean="0"/>
              <a:t>digit = 0-9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 = 0-9</a:t>
            </a:r>
          </a:p>
          <a:p>
            <a:r>
              <a:rPr lang="en-US" dirty="0"/>
              <a:t>digits = digit+ </a:t>
            </a:r>
          </a:p>
          <a:p>
            <a:r>
              <a:rPr lang="en-US" dirty="0"/>
              <a:t>number = digits (</a:t>
            </a:r>
            <a:r>
              <a:rPr lang="az-Cyrl-AZ" dirty="0"/>
              <a:t>Є | .</a:t>
            </a:r>
            <a:r>
              <a:rPr lang="en-US" dirty="0"/>
              <a:t>digits (</a:t>
            </a:r>
            <a:r>
              <a:rPr lang="az-Cyrl-AZ" dirty="0"/>
              <a:t>Є | </a:t>
            </a:r>
            <a:r>
              <a:rPr lang="en-US" dirty="0"/>
              <a:t>e (</a:t>
            </a:r>
            <a:r>
              <a:rPr lang="az-Cyrl-AZ" dirty="0"/>
              <a:t>Є|+|-) </a:t>
            </a:r>
            <a:r>
              <a:rPr lang="en-US" dirty="0"/>
              <a:t>digits 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= if</a:t>
            </a:r>
          </a:p>
          <a:p>
            <a:r>
              <a:rPr lang="en-US" dirty="0"/>
              <a:t>then = then</a:t>
            </a:r>
          </a:p>
          <a:p>
            <a:r>
              <a:rPr lang="en-US" dirty="0" err="1" smtClean="0"/>
              <a:t>relop</a:t>
            </a:r>
            <a:r>
              <a:rPr lang="en-US" dirty="0" smtClean="0"/>
              <a:t> </a:t>
            </a:r>
            <a:r>
              <a:rPr lang="en-US" dirty="0"/>
              <a:t>= &lt; | &gt; | &lt;= | &gt;= | = | &lt;&gt;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= if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id = </a:t>
            </a:r>
            <a:r>
              <a:rPr lang="en-US" dirty="0"/>
              <a:t>letter_ (letter_ | digit)*</a:t>
            </a:r>
          </a:p>
          <a:p>
            <a:endParaRPr lang="en-US" dirty="0" smtClean="0"/>
          </a:p>
          <a:p>
            <a:r>
              <a:rPr lang="en-US" dirty="0" smtClean="0"/>
              <a:t>“if” is a valid word in the language of identifiers… so what should it be?</a:t>
            </a:r>
          </a:p>
          <a:p>
            <a:r>
              <a:rPr lang="en-US" dirty="0" smtClean="0"/>
              <a:t>How about the identifier “iffy”?</a:t>
            </a:r>
          </a:p>
          <a:p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Always find longest matching token</a:t>
            </a:r>
          </a:p>
          <a:p>
            <a:pPr lvl="1"/>
            <a:r>
              <a:rPr lang="en-US" dirty="0" smtClean="0"/>
              <a:t>Break ties using order of definitions… first definition wins (=&gt; list rules for keywords before identifiers)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lexical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List of token definitions (pattern name, regex)</a:t>
            </a:r>
          </a:p>
          <a:p>
            <a:pPr lvl="1"/>
            <a:r>
              <a:rPr lang="en-US" dirty="0" smtClean="0"/>
              <a:t>String to be analyzed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List of tokens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How do we build an analyzer?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/>
              <a:t>#define </a:t>
            </a:r>
            <a:r>
              <a:rPr lang="en-US" sz="2400" dirty="0" err="1" smtClean="0"/>
              <a:t>is_end_of_input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 smtClean="0"/>
              <a:t>) ((</a:t>
            </a:r>
            <a:r>
              <a:rPr lang="en-US" sz="2400" dirty="0" err="1" smtClean="0"/>
              <a:t>ch</a:t>
            </a:r>
            <a:r>
              <a:rPr lang="en-US" sz="2400" dirty="0" smtClean="0"/>
              <a:t>) == ‘\0’);</a:t>
            </a:r>
          </a:p>
          <a:p>
            <a:pPr marL="68580" indent="0">
              <a:buNone/>
            </a:pPr>
            <a:r>
              <a:rPr lang="en-US" sz="2400" dirty="0" smtClean="0"/>
              <a:t>#define </a:t>
            </a:r>
            <a:r>
              <a:rPr lang="en-US" sz="2400" dirty="0" err="1" smtClean="0"/>
              <a:t>is_uc_letter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 smtClean="0"/>
              <a:t>) (‘A’&lt;= (</a:t>
            </a:r>
            <a:r>
              <a:rPr lang="en-US" sz="2400" dirty="0" err="1" smtClean="0"/>
              <a:t>ch</a:t>
            </a:r>
            <a:r>
              <a:rPr lang="en-US" sz="2400" dirty="0" smtClean="0"/>
              <a:t>) &amp;&amp; (</a:t>
            </a:r>
            <a:r>
              <a:rPr lang="en-US" sz="2400" dirty="0" err="1" smtClean="0"/>
              <a:t>ch</a:t>
            </a:r>
            <a:r>
              <a:rPr lang="en-US" sz="2400" dirty="0" smtClean="0"/>
              <a:t>) &lt;= ‘Z’)</a:t>
            </a:r>
          </a:p>
          <a:p>
            <a:pPr marL="68580" indent="0">
              <a:buNone/>
            </a:pPr>
            <a:r>
              <a:rPr lang="en-US" sz="2400" dirty="0"/>
              <a:t>#define </a:t>
            </a:r>
            <a:r>
              <a:rPr lang="en-US" sz="2400" dirty="0" err="1" smtClean="0"/>
              <a:t>is_lc_letter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/>
              <a:t>) </a:t>
            </a:r>
            <a:r>
              <a:rPr lang="en-US" sz="2400" dirty="0" smtClean="0"/>
              <a:t>(‘a’&lt;= </a:t>
            </a:r>
            <a:r>
              <a:rPr lang="en-US" sz="2400" dirty="0"/>
              <a:t>(</a:t>
            </a:r>
            <a:r>
              <a:rPr lang="en-US" sz="2400" dirty="0" err="1"/>
              <a:t>ch</a:t>
            </a:r>
            <a:r>
              <a:rPr lang="en-US" sz="2400" dirty="0"/>
              <a:t>) &amp;&amp; (</a:t>
            </a:r>
            <a:r>
              <a:rPr lang="en-US" sz="2400" dirty="0" err="1"/>
              <a:t>ch</a:t>
            </a:r>
            <a:r>
              <a:rPr lang="en-US" sz="2400" dirty="0"/>
              <a:t>) &lt;= ‘z</a:t>
            </a:r>
            <a:r>
              <a:rPr lang="en-US" sz="2400" dirty="0" smtClean="0"/>
              <a:t>’)</a:t>
            </a:r>
          </a:p>
          <a:p>
            <a:pPr marL="68580" indent="0">
              <a:buNone/>
            </a:pPr>
            <a:r>
              <a:rPr lang="en-US" sz="2400" dirty="0"/>
              <a:t>#define </a:t>
            </a:r>
            <a:r>
              <a:rPr lang="en-US" sz="2400" dirty="0" err="1" smtClean="0"/>
              <a:t>is_letter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/>
              <a:t>) </a:t>
            </a:r>
            <a:r>
              <a:rPr lang="en-US" sz="2400" dirty="0" smtClean="0"/>
              <a:t>(</a:t>
            </a:r>
            <a:r>
              <a:rPr lang="en-US" sz="2400" dirty="0" err="1" smtClean="0"/>
              <a:t>is_uc_letter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 smtClean="0"/>
              <a:t>) || </a:t>
            </a:r>
            <a:r>
              <a:rPr lang="en-US" sz="2400" dirty="0" err="1" smtClean="0"/>
              <a:t>is_lc_letter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 smtClean="0"/>
              <a:t>))</a:t>
            </a:r>
          </a:p>
          <a:p>
            <a:pPr marL="68580" indent="0">
              <a:buNone/>
            </a:pPr>
            <a:r>
              <a:rPr lang="en-US" sz="2400" dirty="0"/>
              <a:t>#define </a:t>
            </a:r>
            <a:r>
              <a:rPr lang="en-US" sz="2400" dirty="0" err="1" smtClean="0"/>
              <a:t>is_digit</a:t>
            </a:r>
            <a:r>
              <a:rPr lang="en-US" sz="2400" dirty="0" smtClean="0"/>
              <a:t>(</a:t>
            </a:r>
            <a:r>
              <a:rPr lang="en-US" sz="2400" dirty="0" err="1" smtClean="0"/>
              <a:t>ch</a:t>
            </a:r>
            <a:r>
              <a:rPr lang="en-US" sz="2400" dirty="0"/>
              <a:t>) </a:t>
            </a:r>
            <a:r>
              <a:rPr lang="en-US" sz="2400" dirty="0" smtClean="0"/>
              <a:t>(‘0’&lt;= </a:t>
            </a:r>
            <a:r>
              <a:rPr lang="en-US" sz="2400" dirty="0"/>
              <a:t>(</a:t>
            </a:r>
            <a:r>
              <a:rPr lang="en-US" sz="2400" dirty="0" err="1"/>
              <a:t>ch</a:t>
            </a:r>
            <a:r>
              <a:rPr lang="en-US" sz="2400" dirty="0"/>
              <a:t>) &amp;&amp; (</a:t>
            </a:r>
            <a:r>
              <a:rPr lang="en-US" sz="2400" dirty="0" err="1"/>
              <a:t>ch</a:t>
            </a:r>
            <a:r>
              <a:rPr lang="en-US" sz="2400" dirty="0"/>
              <a:t>) &lt;= </a:t>
            </a:r>
            <a:r>
              <a:rPr lang="en-US" sz="2400" dirty="0" smtClean="0"/>
              <a:t>‘9’)</a:t>
            </a:r>
          </a:p>
          <a:p>
            <a:pPr marL="68580" indent="0">
              <a:buNone/>
            </a:pPr>
            <a:r>
              <a:rPr lang="en-US" sz="2400" dirty="0" smtClean="0"/>
              <a:t>…</a:t>
            </a:r>
          </a:p>
          <a:p>
            <a:pPr marL="68580" indent="0">
              <a:buNone/>
            </a:pPr>
            <a:endParaRPr lang="en-US" sz="2400" dirty="0"/>
          </a:p>
          <a:p>
            <a:pPr marL="68580" indent="0">
              <a:buNone/>
            </a:pPr>
            <a:endParaRPr lang="en-US" sz="2400" dirty="0" smtClean="0"/>
          </a:p>
          <a:p>
            <a:pPr marL="68580" indent="0">
              <a:buNone/>
            </a:pPr>
            <a:endParaRPr lang="en-US" sz="2400" dirty="0"/>
          </a:p>
          <a:p>
            <a:pPr marL="68580" indent="0">
              <a:buNone/>
            </a:pPr>
            <a:endParaRPr lang="en-US" sz="2400" dirty="0"/>
          </a:p>
          <a:p>
            <a:pPr marL="6858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reading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/>
              <a:t>v</a:t>
            </a:r>
            <a:r>
              <a:rPr lang="en-US" sz="2800" dirty="0" smtClean="0"/>
              <a:t>oid </a:t>
            </a:r>
            <a:r>
              <a:rPr lang="en-US" sz="2800" dirty="0" err="1" smtClean="0"/>
              <a:t>get_next_token</a:t>
            </a:r>
            <a:r>
              <a:rPr lang="en-US" sz="2800" dirty="0" smtClean="0"/>
              <a:t>() {</a:t>
            </a:r>
          </a:p>
          <a:p>
            <a:pPr marL="68580" indent="0">
              <a:buNone/>
            </a:pPr>
            <a:r>
              <a:rPr lang="en-US" sz="2800" dirty="0" smtClean="0"/>
              <a:t>do {</a:t>
            </a:r>
          </a:p>
          <a:p>
            <a:pPr marL="68580" indent="0">
              <a:buNone/>
            </a:pPr>
            <a:r>
              <a:rPr lang="en-US" sz="2800" dirty="0" smtClean="0"/>
              <a:t>  char c  = </a:t>
            </a:r>
            <a:r>
              <a:rPr lang="en-US" sz="2800" dirty="0" err="1" smtClean="0"/>
              <a:t>getchar</a:t>
            </a:r>
            <a:r>
              <a:rPr lang="en-US" sz="2800" dirty="0" smtClean="0"/>
              <a:t>();</a:t>
            </a:r>
          </a:p>
          <a:p>
            <a:pPr marL="68580" indent="0">
              <a:buNone/>
            </a:pPr>
            <a:r>
              <a:rPr lang="en-US" sz="2800" dirty="0" smtClean="0"/>
              <a:t>  switch(c) {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case </a:t>
            </a:r>
            <a:r>
              <a:rPr lang="en-US" sz="2800" dirty="0" err="1" smtClean="0"/>
              <a:t>is_letter</a:t>
            </a:r>
            <a:r>
              <a:rPr lang="en-US" sz="2800" dirty="0" smtClean="0"/>
              <a:t>(c) : return </a:t>
            </a:r>
            <a:r>
              <a:rPr lang="en-US" sz="2800" dirty="0" err="1" smtClean="0"/>
              <a:t>recognize_identifier</a:t>
            </a:r>
            <a:r>
              <a:rPr lang="en-US" sz="2800" dirty="0" smtClean="0"/>
              <a:t>(c);</a:t>
            </a:r>
          </a:p>
          <a:p>
            <a:pPr marL="68580" indent="0">
              <a:buNone/>
            </a:pPr>
            <a:r>
              <a:rPr lang="en-US" sz="2800" dirty="0" smtClean="0"/>
              <a:t>    case </a:t>
            </a:r>
            <a:r>
              <a:rPr lang="en-US" sz="2800" dirty="0" err="1" smtClean="0"/>
              <a:t>is_digit</a:t>
            </a:r>
            <a:r>
              <a:rPr lang="en-US" sz="2800" dirty="0" smtClean="0"/>
              <a:t>(c) : return </a:t>
            </a:r>
            <a:r>
              <a:rPr lang="en-US" sz="2800" dirty="0" err="1" smtClean="0"/>
              <a:t>recognize_number</a:t>
            </a:r>
            <a:r>
              <a:rPr lang="en-US" sz="2800" dirty="0" smtClean="0"/>
              <a:t>(c);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…</a:t>
            </a:r>
          </a:p>
          <a:p>
            <a:pPr marL="68580" indent="0">
              <a:buNone/>
            </a:pPr>
            <a:r>
              <a:rPr lang="en-US" sz="2800" dirty="0" smtClean="0"/>
              <a:t>} while (c != EOF);</a:t>
            </a:r>
          </a:p>
          <a:p>
            <a:pPr marL="6858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But we have a much better way!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lexical analyzer </a:t>
            </a:r>
            <a:r>
              <a:rPr lang="en-US" dirty="0" smtClean="0">
                <a:solidFill>
                  <a:srgbClr val="FFFF00"/>
                </a:solidFill>
              </a:rPr>
              <a:t>automatically</a:t>
            </a:r>
            <a:r>
              <a:rPr lang="en-US" dirty="0" smtClean="0"/>
              <a:t> from token definitions</a:t>
            </a:r>
          </a:p>
          <a:p>
            <a:endParaRPr lang="en-US" dirty="0" smtClean="0"/>
          </a:p>
          <a:p>
            <a:r>
              <a:rPr lang="en-US" dirty="0" smtClean="0"/>
              <a:t>Main idea</a:t>
            </a:r>
          </a:p>
          <a:p>
            <a:pPr lvl="1"/>
            <a:r>
              <a:rPr lang="en-US" dirty="0" smtClean="0"/>
              <a:t>Use finite-state automata to match regular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here</a:t>
            </a:r>
            <a:endParaRPr lang="en-US" dirty="0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7335838" y="2481263"/>
            <a:ext cx="1693862" cy="1409700"/>
            <a:chOff x="4621" y="1503"/>
            <a:chExt cx="1067" cy="888"/>
          </a:xfrm>
        </p:grpSpPr>
        <p:sp>
          <p:nvSpPr>
            <p:cNvPr id="408579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408580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2481263"/>
            <a:ext cx="1392238" cy="1409700"/>
            <a:chOff x="149" y="1503"/>
            <a:chExt cx="877" cy="888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408585" name="AutoShape 9"/>
          <p:cNvCxnSpPr>
            <a:cxnSpLocks noChangeShapeType="1"/>
            <a:stCxn id="408581" idx="3"/>
            <a:endCxn id="408589" idx="1"/>
          </p:cNvCxnSpPr>
          <p:nvPr/>
        </p:nvCxnSpPr>
        <p:spPr bwMode="auto">
          <a:xfrm flipV="1">
            <a:off x="1662113" y="31813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6" name="AutoShape 10"/>
          <p:cNvCxnSpPr>
            <a:cxnSpLocks noChangeShapeType="1"/>
            <a:stCxn id="408589" idx="3"/>
            <a:endCxn id="408579" idx="1"/>
          </p:cNvCxnSpPr>
          <p:nvPr/>
        </p:nvCxnSpPr>
        <p:spPr bwMode="auto">
          <a:xfrm>
            <a:off x="7088188" y="31813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431245" y="1837765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Compiler</a:t>
            </a:r>
          </a:p>
        </p:txBody>
      </p:sp>
      <p:cxnSp>
        <p:nvCxnSpPr>
          <p:cNvPr id="408588" name="AutoShape 12"/>
          <p:cNvCxnSpPr>
            <a:cxnSpLocks noChangeShapeType="1"/>
            <a:stCxn id="408589" idx="1"/>
            <a:endCxn id="408589" idx="1"/>
          </p:cNvCxnSpPr>
          <p:nvPr/>
        </p:nvCxnSpPr>
        <p:spPr bwMode="auto">
          <a:xfrm>
            <a:off x="1874838" y="31813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9" name="Rectangle 13"/>
          <p:cNvSpPr>
            <a:spLocks noChangeArrowheads="1"/>
          </p:cNvSpPr>
          <p:nvPr/>
        </p:nvSpPr>
        <p:spPr bwMode="auto">
          <a:xfrm>
            <a:off x="1893888" y="23241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057400" y="2438400"/>
            <a:ext cx="762000" cy="1447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Lexical</a:t>
            </a:r>
            <a:br>
              <a:rPr lang="en-US" sz="12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Analysis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2989781" y="2438400"/>
            <a:ext cx="779462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Syntax Analysis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Parsing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939623" y="2438400"/>
            <a:ext cx="805966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Semantic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915969" y="2438400"/>
            <a:ext cx="70485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Inter.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Rep.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(IR)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5791200" y="2438400"/>
            <a:ext cx="10668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Code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Gen.</a:t>
            </a:r>
          </a:p>
        </p:txBody>
      </p:sp>
    </p:spTree>
    <p:extLst>
      <p:ext uri="{BB962C8B-B14F-4D97-AF65-F5344CB8AC3E}">
        <p14:creationId xmlns:p14="http://schemas.microsoft.com/office/powerpoint/2010/main" val="34395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Reminder: Finite-State Automaton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Deterministic automaton</a:t>
            </a:r>
          </a:p>
          <a:p>
            <a:r>
              <a:rPr lang="en-US" dirty="0" smtClean="0"/>
              <a:t>M = (</a:t>
            </a:r>
            <a:r>
              <a:rPr lang="en-US" dirty="0" smtClean="0">
                <a:sym typeface="Symbol"/>
              </a:rPr>
              <a:t>,Q,,q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ym typeface="Symbol"/>
              </a:rPr>
              <a:t> - alphabet</a:t>
            </a:r>
          </a:p>
          <a:p>
            <a:pPr lvl="1"/>
            <a:r>
              <a:rPr lang="en-US" dirty="0" smtClean="0">
                <a:sym typeface="Symbol"/>
              </a:rPr>
              <a:t>Q – finite set of state</a:t>
            </a:r>
          </a:p>
          <a:p>
            <a:pPr lvl="1"/>
            <a:r>
              <a:rPr lang="en-US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 </a:t>
            </a:r>
            <a:r>
              <a:rPr lang="en-US" dirty="0" smtClean="0">
                <a:sym typeface="Symbol"/>
              </a:rPr>
              <a:t>Q – initial state</a:t>
            </a:r>
          </a:p>
          <a:p>
            <a:pPr lvl="1"/>
            <a:r>
              <a:rPr lang="en-US" dirty="0" smtClean="0">
                <a:sym typeface="Symbol"/>
              </a:rPr>
              <a:t>F  Q – final states</a:t>
            </a:r>
          </a:p>
          <a:p>
            <a:pPr lvl="1"/>
            <a:r>
              <a:rPr lang="el-GR" dirty="0">
                <a:sym typeface="Math A" pitchFamily="18" charset="2"/>
              </a:rPr>
              <a:t>δ </a:t>
            </a:r>
            <a:r>
              <a:rPr lang="en-US" dirty="0">
                <a:sym typeface="Math A" pitchFamily="18" charset="2"/>
              </a:rPr>
              <a:t>: </a:t>
            </a:r>
            <a:r>
              <a:rPr lang="en-US" dirty="0">
                <a:sym typeface="Math B" pitchFamily="2" charset="2"/>
              </a:rPr>
              <a:t>Q </a:t>
            </a:r>
            <a:r>
              <a:rPr lang="en-US" dirty="0">
                <a:sym typeface="Symbol" pitchFamily="18" charset="2"/>
              </a:rPr>
              <a:t> 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Q</a:t>
            </a:r>
            <a:r>
              <a:rPr lang="he-IL" dirty="0"/>
              <a:t> </a:t>
            </a:r>
            <a:r>
              <a:rPr lang="en-US" dirty="0" smtClean="0"/>
              <a:t> - transition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Reminder: Finite-State Automaton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Non-Deterministic automaton</a:t>
            </a:r>
          </a:p>
          <a:p>
            <a:r>
              <a:rPr lang="en-US" dirty="0" smtClean="0"/>
              <a:t>M = (</a:t>
            </a:r>
            <a:r>
              <a:rPr lang="en-US" dirty="0" smtClean="0">
                <a:sym typeface="Symbol"/>
              </a:rPr>
              <a:t>,Q,,q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ym typeface="Symbol"/>
              </a:rPr>
              <a:t> - alphabet</a:t>
            </a:r>
          </a:p>
          <a:p>
            <a:pPr lvl="1"/>
            <a:r>
              <a:rPr lang="en-US" dirty="0" smtClean="0">
                <a:sym typeface="Symbol"/>
              </a:rPr>
              <a:t>Q – finite set of state</a:t>
            </a:r>
          </a:p>
          <a:p>
            <a:pPr lvl="1"/>
            <a:r>
              <a:rPr lang="en-US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0 </a:t>
            </a:r>
            <a:r>
              <a:rPr lang="en-US" dirty="0" smtClean="0">
                <a:sym typeface="Symbol"/>
              </a:rPr>
              <a:t>Q – initial state</a:t>
            </a:r>
          </a:p>
          <a:p>
            <a:pPr lvl="1"/>
            <a:r>
              <a:rPr lang="en-US" dirty="0" smtClean="0">
                <a:sym typeface="Symbol"/>
              </a:rPr>
              <a:t>F  Q – final states</a:t>
            </a:r>
          </a:p>
          <a:p>
            <a:pPr lvl="1"/>
            <a:r>
              <a:rPr lang="el-GR" dirty="0">
                <a:solidFill>
                  <a:srgbClr val="FFFF00"/>
                </a:solidFill>
                <a:sym typeface="Math A" pitchFamily="18" charset="2"/>
              </a:rPr>
              <a:t>δ </a:t>
            </a:r>
            <a:r>
              <a:rPr lang="en-US" dirty="0">
                <a:solidFill>
                  <a:srgbClr val="FFFF00"/>
                </a:solidFill>
                <a:sym typeface="Math A" pitchFamily="18" charset="2"/>
              </a:rPr>
              <a:t>: </a:t>
            </a:r>
            <a:r>
              <a:rPr lang="en-US" dirty="0">
                <a:solidFill>
                  <a:srgbClr val="FFFF00"/>
                </a:solidFill>
              </a:rPr>
              <a:t>Q </a:t>
            </a:r>
            <a:r>
              <a:rPr lang="en-US" sz="3200" b="1" dirty="0">
                <a:solidFill>
                  <a:srgbClr val="FFFF00"/>
                </a:solidFill>
                <a:sym typeface="Symbol" pitchFamily="18" charset="2"/>
              </a:rPr>
              <a:t></a:t>
            </a:r>
            <a:r>
              <a:rPr lang="en-US" sz="3200" dirty="0">
                <a:solidFill>
                  <a:srgbClr val="FFFF00"/>
                </a:solidFill>
                <a:sym typeface="Math B" pitchFamily="2" charset="2"/>
              </a:rPr>
              <a:t> </a:t>
            </a:r>
            <a:r>
              <a:rPr lang="en-US" dirty="0">
                <a:solidFill>
                  <a:srgbClr val="FFFF00"/>
                </a:solidFill>
                <a:sym typeface="Math B" pitchFamily="2" charset="2"/>
              </a:rPr>
              <a:t>(</a:t>
            </a:r>
            <a:r>
              <a:rPr lang="en-US" dirty="0">
                <a:solidFill>
                  <a:srgbClr val="FFFF00"/>
                </a:solidFill>
                <a:sym typeface="Symbol" pitchFamily="18" charset="2"/>
              </a:rPr>
              <a:t> </a:t>
            </a:r>
            <a:r>
              <a:rPr lang="en-US" sz="3200" b="1" dirty="0">
                <a:solidFill>
                  <a:srgbClr val="FFFF00"/>
                </a:solidFill>
                <a:sym typeface="Symbol" pitchFamily="18" charset="2"/>
              </a:rPr>
              <a:t></a:t>
            </a:r>
            <a:r>
              <a:rPr lang="en-US" sz="32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FF00"/>
                </a:solidFill>
                <a:sym typeface="Symbol" pitchFamily="18" charset="2"/>
              </a:rPr>
              <a:t>{})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sym typeface="Math C" pitchFamily="2" charset="2"/>
              </a:rPr>
              <a:t>→</a:t>
            </a:r>
            <a:r>
              <a:rPr lang="en-US" sz="3200" dirty="0">
                <a:solidFill>
                  <a:srgbClr val="FFFF00"/>
                </a:solidFill>
                <a:sym typeface="Math C" pitchFamily="2" charset="2"/>
              </a:rPr>
              <a:t> </a:t>
            </a:r>
            <a:r>
              <a:rPr lang="en-US" dirty="0">
                <a:solidFill>
                  <a:srgbClr val="FFFF00"/>
                </a:solidFill>
                <a:sym typeface="Math C" pitchFamily="2" charset="2"/>
              </a:rPr>
              <a:t>2</a:t>
            </a:r>
            <a:r>
              <a:rPr lang="en-US" baseline="30000" dirty="0">
                <a:solidFill>
                  <a:srgbClr val="FFFF00"/>
                </a:solidFill>
                <a:sym typeface="Math C" pitchFamily="2" charset="2"/>
              </a:rPr>
              <a:t>Q</a:t>
            </a:r>
            <a:r>
              <a:rPr lang="he-IL" dirty="0">
                <a:solidFill>
                  <a:srgbClr val="FFFF00"/>
                </a:solidFill>
              </a:rPr>
              <a:t> </a:t>
            </a:r>
            <a:r>
              <a:rPr lang="en-US" dirty="0" smtClean="0"/>
              <a:t>- transition function</a:t>
            </a:r>
          </a:p>
          <a:p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 smtClean="0">
                <a:sym typeface="Symbol" pitchFamily="18" charset="2"/>
              </a:rPr>
              <a:t>-transitions</a:t>
            </a:r>
          </a:p>
          <a:p>
            <a:r>
              <a:rPr lang="en-US" dirty="0" smtClean="0">
                <a:sym typeface="Symbol" pitchFamily="18" charset="2"/>
              </a:rPr>
              <a:t>For a word w, M can reach a number of states or get stuck. If some state reached is final, M accepts 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From regular expressions to NFA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assign expression names and obtain pure regular expressions R1…</a:t>
            </a:r>
            <a:r>
              <a:rPr lang="en-US" dirty="0" err="1" smtClean="0"/>
              <a:t>Rm</a:t>
            </a:r>
            <a:endParaRPr lang="en-US" dirty="0" smtClean="0"/>
          </a:p>
          <a:p>
            <a:r>
              <a:rPr lang="en-US" dirty="0" smtClean="0"/>
              <a:t>Step 2: construct an NFA </a:t>
            </a:r>
            <a:r>
              <a:rPr lang="en-US" dirty="0" err="1" smtClean="0"/>
              <a:t>Mi</a:t>
            </a:r>
            <a:r>
              <a:rPr lang="en-US" dirty="0" smtClean="0"/>
              <a:t> for each regular expression </a:t>
            </a:r>
            <a:r>
              <a:rPr lang="en-US" dirty="0" err="1" smtClean="0"/>
              <a:t>Ri</a:t>
            </a:r>
            <a:endParaRPr lang="en-US" dirty="0" smtClean="0"/>
          </a:p>
          <a:p>
            <a:r>
              <a:rPr lang="en-US" dirty="0" smtClean="0"/>
              <a:t>Step 3: combine all </a:t>
            </a:r>
            <a:r>
              <a:rPr lang="en-US" dirty="0" err="1" smtClean="0"/>
              <a:t>Mi</a:t>
            </a:r>
            <a:r>
              <a:rPr lang="en-US" dirty="0" smtClean="0"/>
              <a:t> into a single NFA</a:t>
            </a:r>
          </a:p>
          <a:p>
            <a:endParaRPr lang="en-US" dirty="0"/>
          </a:p>
          <a:p>
            <a:r>
              <a:rPr lang="en-US" dirty="0" smtClean="0"/>
              <a:t>Ambiguity resolution: prefer longest accepting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6800" y="1752600"/>
            <a:ext cx="7262545" cy="1143000"/>
            <a:chOff x="1066800" y="1752600"/>
            <a:chExt cx="7262545" cy="1143000"/>
          </a:xfrm>
        </p:grpSpPr>
        <p:sp>
          <p:nvSpPr>
            <p:cNvPr id="7" name="Oval 6"/>
            <p:cNvSpPr/>
            <p:nvPr/>
          </p:nvSpPr>
          <p:spPr>
            <a:xfrm>
              <a:off x="4709845" y="2015019"/>
              <a:ext cx="685800" cy="685800"/>
            </a:xfrm>
            <a:prstGeom prst="ellipse">
              <a:avLst/>
            </a:prstGeom>
            <a:noFill/>
            <a:ln w="50800" cmpd="dbl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endCxn id="7" idx="2"/>
            </p:cNvCxnSpPr>
            <p:nvPr/>
          </p:nvCxnSpPr>
          <p:spPr>
            <a:xfrm>
              <a:off x="4366945" y="2357919"/>
              <a:ext cx="342900" cy="0"/>
            </a:xfrm>
            <a:prstGeom prst="straightConnector1">
              <a:avLst/>
            </a:prstGeom>
            <a:ln w="508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699945" y="2127086"/>
              <a:ext cx="8418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 = </a:t>
              </a:r>
              <a:r>
                <a:rPr lang="en-US" sz="2400" dirty="0">
                  <a:sym typeface="Symbol" pitchFamily="18" charset="2"/>
                </a:rPr>
                <a:t>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66800" y="1752600"/>
              <a:ext cx="7262545" cy="1143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66800" y="4495800"/>
            <a:ext cx="7262545" cy="1143000"/>
            <a:chOff x="1066800" y="3124200"/>
            <a:chExt cx="7262545" cy="1143000"/>
          </a:xfrm>
        </p:grpSpPr>
        <p:sp>
          <p:nvSpPr>
            <p:cNvPr id="5" name="Oval 4"/>
            <p:cNvSpPr/>
            <p:nvPr/>
          </p:nvSpPr>
          <p:spPr>
            <a:xfrm>
              <a:off x="4709845" y="3386619"/>
              <a:ext cx="685800" cy="6858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endCxn id="5" idx="2"/>
            </p:cNvCxnSpPr>
            <p:nvPr/>
          </p:nvCxnSpPr>
          <p:spPr>
            <a:xfrm>
              <a:off x="4290745" y="3729519"/>
              <a:ext cx="419100" cy="0"/>
            </a:xfrm>
            <a:prstGeom prst="straightConnector1">
              <a:avLst/>
            </a:prstGeom>
            <a:ln w="508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699945" y="3498686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 = </a:t>
              </a:r>
              <a:r>
                <a:rPr lang="en-US" sz="2400" dirty="0" smtClean="0">
                  <a:sym typeface="Symbol"/>
                </a:rPr>
                <a:t>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066800" y="3124200"/>
              <a:ext cx="7262545" cy="1143000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66800" y="3124200"/>
            <a:ext cx="7262545" cy="1143000"/>
            <a:chOff x="1066800" y="4495800"/>
            <a:chExt cx="7262545" cy="1143000"/>
          </a:xfrm>
        </p:grpSpPr>
        <p:sp>
          <p:nvSpPr>
            <p:cNvPr id="19" name="Oval 18"/>
            <p:cNvSpPr/>
            <p:nvPr/>
          </p:nvSpPr>
          <p:spPr>
            <a:xfrm>
              <a:off x="4709845" y="4758219"/>
              <a:ext cx="685800" cy="6858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endCxn id="19" idx="2"/>
            </p:cNvCxnSpPr>
            <p:nvPr/>
          </p:nvCxnSpPr>
          <p:spPr>
            <a:xfrm>
              <a:off x="4290745" y="5101119"/>
              <a:ext cx="419100" cy="0"/>
            </a:xfrm>
            <a:prstGeom prst="straightConnector1">
              <a:avLst/>
            </a:prstGeom>
            <a:ln w="508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99945" y="4870286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 = </a:t>
              </a:r>
              <a:r>
                <a:rPr lang="en-US" sz="2400" dirty="0" smtClean="0">
                  <a:sym typeface="Symbol"/>
                </a:rPr>
                <a:t>a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066800" y="4495800"/>
              <a:ext cx="7262545" cy="1143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271945" y="4758219"/>
              <a:ext cx="685800" cy="685800"/>
            </a:xfrm>
            <a:prstGeom prst="ellipse">
              <a:avLst/>
            </a:prstGeom>
            <a:noFill/>
            <a:ln w="50800" cmpd="dbl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9" idx="6"/>
              <a:endCxn id="23" idx="2"/>
            </p:cNvCxnSpPr>
            <p:nvPr/>
          </p:nvCxnSpPr>
          <p:spPr>
            <a:xfrm>
              <a:off x="5395645" y="5101119"/>
              <a:ext cx="876300" cy="0"/>
            </a:xfrm>
            <a:prstGeom prst="straightConnector1">
              <a:avLst/>
            </a:prstGeom>
            <a:ln w="508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586145" y="4641502"/>
              <a:ext cx="396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ym typeface="Symbol"/>
                </a:rPr>
                <a:t>a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76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1898486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 = </a:t>
            </a:r>
            <a:r>
              <a:rPr lang="en-US" sz="2400" dirty="0" smtClean="0">
                <a:sym typeface="Symbol" pitchFamily="18" charset="2"/>
              </a:rPr>
              <a:t>R1 | R2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1066800" y="1524000"/>
            <a:ext cx="7262545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09900" y="2324100"/>
            <a:ext cx="6858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5" idx="2"/>
          </p:cNvCxnSpPr>
          <p:nvPr/>
        </p:nvCxnSpPr>
        <p:spPr>
          <a:xfrm>
            <a:off x="2590800" y="2667000"/>
            <a:ext cx="41910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6"/>
            <a:endCxn id="32" idx="2"/>
          </p:cNvCxnSpPr>
          <p:nvPr/>
        </p:nvCxnSpPr>
        <p:spPr>
          <a:xfrm>
            <a:off x="3695700" y="2667000"/>
            <a:ext cx="632438" cy="57150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15657" y="205880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4328138" y="1864483"/>
            <a:ext cx="15621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328138" y="2895600"/>
            <a:ext cx="15621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5" idx="6"/>
            <a:endCxn id="31" idx="2"/>
          </p:cNvCxnSpPr>
          <p:nvPr/>
        </p:nvCxnSpPr>
        <p:spPr>
          <a:xfrm flipV="1">
            <a:off x="3695700" y="2207383"/>
            <a:ext cx="632438" cy="459617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15657" y="2891961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6477000" y="2322697"/>
            <a:ext cx="685800" cy="685800"/>
          </a:xfrm>
          <a:prstGeom prst="ellipse">
            <a:avLst/>
          </a:prstGeom>
          <a:noFill/>
          <a:ln w="508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 flipV="1">
            <a:off x="5890238" y="2665597"/>
            <a:ext cx="586762" cy="572903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6000" y="1981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38" name="Straight Arrow Connector 37"/>
          <p:cNvCxnSpPr>
            <a:stCxn id="31" idx="6"/>
            <a:endCxn id="35" idx="2"/>
          </p:cNvCxnSpPr>
          <p:nvPr/>
        </p:nvCxnSpPr>
        <p:spPr>
          <a:xfrm>
            <a:off x="5890238" y="2207383"/>
            <a:ext cx="586762" cy="458214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0" y="289055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143000" y="4413086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 = </a:t>
            </a:r>
            <a:r>
              <a:rPr lang="en-US" sz="2400" dirty="0" smtClean="0">
                <a:sym typeface="Symbol" pitchFamily="18" charset="2"/>
              </a:rPr>
              <a:t>R1R2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2" name="Rounded Rectangle 41"/>
          <p:cNvSpPr/>
          <p:nvPr/>
        </p:nvSpPr>
        <p:spPr>
          <a:xfrm>
            <a:off x="1066800" y="4038600"/>
            <a:ext cx="7262545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790700" y="5052561"/>
            <a:ext cx="6858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endCxn id="43" idx="2"/>
          </p:cNvCxnSpPr>
          <p:nvPr/>
        </p:nvCxnSpPr>
        <p:spPr>
          <a:xfrm flipV="1">
            <a:off x="1371600" y="5395461"/>
            <a:ext cx="419100" cy="13913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7" idx="6"/>
            <a:endCxn id="48" idx="2"/>
          </p:cNvCxnSpPr>
          <p:nvPr/>
        </p:nvCxnSpPr>
        <p:spPr>
          <a:xfrm>
            <a:off x="4610100" y="5395461"/>
            <a:ext cx="57150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72134" y="4947219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7" name="Oval 46"/>
          <p:cNvSpPr/>
          <p:nvPr/>
        </p:nvSpPr>
        <p:spPr>
          <a:xfrm>
            <a:off x="3048000" y="5052561"/>
            <a:ext cx="15621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5181600" y="5052561"/>
            <a:ext cx="15621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3" idx="6"/>
            <a:endCxn id="47" idx="2"/>
          </p:cNvCxnSpPr>
          <p:nvPr/>
        </p:nvCxnSpPr>
        <p:spPr>
          <a:xfrm>
            <a:off x="2476500" y="5395461"/>
            <a:ext cx="57150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13525" y="4947219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1" name="Oval 50"/>
          <p:cNvSpPr/>
          <p:nvPr/>
        </p:nvSpPr>
        <p:spPr>
          <a:xfrm>
            <a:off x="7315200" y="5052561"/>
            <a:ext cx="685800" cy="685800"/>
          </a:xfrm>
          <a:prstGeom prst="ellipse">
            <a:avLst/>
          </a:prstGeom>
          <a:noFill/>
          <a:ln w="508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48" idx="6"/>
            <a:endCxn id="51" idx="2"/>
          </p:cNvCxnSpPr>
          <p:nvPr/>
        </p:nvCxnSpPr>
        <p:spPr>
          <a:xfrm>
            <a:off x="6743700" y="5395461"/>
            <a:ext cx="57150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49051" y="4947219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43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584286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 = </a:t>
            </a:r>
            <a:r>
              <a:rPr lang="en-US" sz="2400" dirty="0" smtClean="0">
                <a:sym typeface="Symbol" pitchFamily="18" charset="2"/>
              </a:rPr>
              <a:t>R1*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066800" y="2209800"/>
            <a:ext cx="7262545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3223761"/>
            <a:ext cx="6858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>
          <a:xfrm flipV="1">
            <a:off x="2095500" y="3566661"/>
            <a:ext cx="419100" cy="13913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6"/>
            <a:endCxn id="15" idx="2"/>
          </p:cNvCxnSpPr>
          <p:nvPr/>
        </p:nvCxnSpPr>
        <p:spPr>
          <a:xfrm>
            <a:off x="5524500" y="3566661"/>
            <a:ext cx="87630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52800" y="3118419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3962400" y="3223761"/>
            <a:ext cx="15621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6"/>
            <a:endCxn id="11" idx="2"/>
          </p:cNvCxnSpPr>
          <p:nvPr/>
        </p:nvCxnSpPr>
        <p:spPr>
          <a:xfrm>
            <a:off x="3200400" y="3566661"/>
            <a:ext cx="76200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768" y="3118419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6400800" y="3223761"/>
            <a:ext cx="685800" cy="685800"/>
          </a:xfrm>
          <a:prstGeom prst="ellipse">
            <a:avLst/>
          </a:prstGeom>
          <a:noFill/>
          <a:ln w="508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53334" y="41910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19" name="Curved Connector 18"/>
          <p:cNvCxnSpPr>
            <a:stCxn id="7" idx="4"/>
            <a:endCxn id="15" idx="4"/>
          </p:cNvCxnSpPr>
          <p:nvPr/>
        </p:nvCxnSpPr>
        <p:spPr>
          <a:xfrm rot="16200000" flipH="1">
            <a:off x="4800600" y="1966461"/>
            <a:ext cx="12700" cy="3886200"/>
          </a:xfrm>
          <a:prstGeom prst="curvedConnector3">
            <a:avLst>
              <a:gd name="adj1" fmla="val 1800000"/>
            </a:avLst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1" idx="7"/>
            <a:endCxn id="11" idx="1"/>
          </p:cNvCxnSpPr>
          <p:nvPr/>
        </p:nvCxnSpPr>
        <p:spPr>
          <a:xfrm rot="16200000" flipV="1">
            <a:off x="4743450" y="2771908"/>
            <a:ext cx="12700" cy="1104572"/>
          </a:xfrm>
          <a:prstGeom prst="curvedConnector3">
            <a:avLst>
              <a:gd name="adj1" fmla="val 2590811"/>
            </a:avLst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53334" y="2545422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30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 approach: try each automaton separately</a:t>
            </a:r>
          </a:p>
          <a:p>
            <a:r>
              <a:rPr lang="en-US" dirty="0" smtClean="0"/>
              <a:t>Given a word w:</a:t>
            </a:r>
          </a:p>
          <a:p>
            <a:pPr lvl="1"/>
            <a:r>
              <a:rPr lang="en-US" dirty="0" smtClean="0"/>
              <a:t>Try M1(w)</a:t>
            </a:r>
          </a:p>
          <a:p>
            <a:pPr lvl="1"/>
            <a:r>
              <a:rPr lang="en-US" dirty="0" smtClean="0"/>
              <a:t>Try M2(w)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Try </a:t>
            </a:r>
            <a:r>
              <a:rPr lang="en-US" dirty="0" err="1" smtClean="0"/>
              <a:t>Mn</a:t>
            </a:r>
            <a:r>
              <a:rPr lang="en-US" dirty="0" smtClean="0"/>
              <a:t>(w)</a:t>
            </a:r>
          </a:p>
          <a:p>
            <a:endParaRPr lang="en-US" dirty="0"/>
          </a:p>
          <a:p>
            <a:r>
              <a:rPr lang="en-US" dirty="0" smtClean="0"/>
              <a:t>Requires resetting after every attempt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automata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2497" y="6416675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22697" y="20660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3828394" y="2066044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>
          <a:xfrm>
            <a:off x="3190209" y="2399800"/>
            <a:ext cx="638185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19637" y="206604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5906" y="1828800"/>
            <a:ext cx="298480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522697" y="313615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13" idx="6"/>
            <a:endCxn id="16" idx="2"/>
          </p:cNvCxnSpPr>
          <p:nvPr/>
        </p:nvCxnSpPr>
        <p:spPr>
          <a:xfrm>
            <a:off x="3190209" y="3469910"/>
            <a:ext cx="638185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19637" y="310388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28394" y="313615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stCxn id="16" idx="6"/>
            <a:endCxn id="19" idx="2"/>
          </p:cNvCxnSpPr>
          <p:nvPr/>
        </p:nvCxnSpPr>
        <p:spPr>
          <a:xfrm>
            <a:off x="4495906" y="3469910"/>
            <a:ext cx="672061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59210" y="31155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167967" y="313615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6"/>
          </p:cNvCxnSpPr>
          <p:nvPr/>
        </p:nvCxnSpPr>
        <p:spPr>
          <a:xfrm flipV="1">
            <a:off x="5835479" y="3466600"/>
            <a:ext cx="704088" cy="331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30810" y="31328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539567" y="3136154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3323" y="2781800"/>
            <a:ext cx="545342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abb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522697" y="43520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3828394" y="4352044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8" idx="6"/>
            <a:endCxn id="29" idx="2"/>
          </p:cNvCxnSpPr>
          <p:nvPr/>
        </p:nvCxnSpPr>
        <p:spPr>
          <a:xfrm>
            <a:off x="3190209" y="4685800"/>
            <a:ext cx="638185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19637" y="43520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95906" y="4114800"/>
            <a:ext cx="66396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a*b+</a:t>
            </a:r>
            <a:endParaRPr lang="en-US" dirty="0"/>
          </a:p>
        </p:txBody>
      </p:sp>
      <p:cxnSp>
        <p:nvCxnSpPr>
          <p:cNvPr id="34" name="Curved Connector 33"/>
          <p:cNvCxnSpPr>
            <a:stCxn id="28" idx="7"/>
            <a:endCxn id="28" idx="1"/>
          </p:cNvCxnSpPr>
          <p:nvPr/>
        </p:nvCxnSpPr>
        <p:spPr>
          <a:xfrm rot="16200000" flipV="1">
            <a:off x="2856453" y="4213798"/>
            <a:ext cx="12700" cy="472002"/>
          </a:xfrm>
          <a:prstGeom prst="curvedConnector3">
            <a:avLst>
              <a:gd name="adj1" fmla="val 2569724"/>
            </a:avLst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29" idx="7"/>
            <a:endCxn id="29" idx="1"/>
          </p:cNvCxnSpPr>
          <p:nvPr/>
        </p:nvCxnSpPr>
        <p:spPr>
          <a:xfrm rot="16200000" flipV="1">
            <a:off x="4162150" y="4213798"/>
            <a:ext cx="12700" cy="472002"/>
          </a:xfrm>
          <a:prstGeom prst="curvedConnector3">
            <a:avLst>
              <a:gd name="adj1" fmla="val 2569724"/>
            </a:avLst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39224" y="39301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4737" y="39301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514600" y="53426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9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40" idx="6"/>
            <a:endCxn id="43" idx="2"/>
          </p:cNvCxnSpPr>
          <p:nvPr/>
        </p:nvCxnSpPr>
        <p:spPr>
          <a:xfrm>
            <a:off x="3182112" y="5676400"/>
            <a:ext cx="638185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11540" y="531037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820297" y="53426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stCxn id="43" idx="6"/>
            <a:endCxn id="46" idx="2"/>
          </p:cNvCxnSpPr>
          <p:nvPr/>
        </p:nvCxnSpPr>
        <p:spPr>
          <a:xfrm>
            <a:off x="4487809" y="5676400"/>
            <a:ext cx="672061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51113" y="532204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159870" y="53426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11</a:t>
            </a:r>
            <a:endParaRPr lang="en-US" sz="1600" dirty="0"/>
          </a:p>
        </p:txBody>
      </p:sp>
      <p:cxnSp>
        <p:nvCxnSpPr>
          <p:cNvPr id="47" name="Straight Arrow Connector 46"/>
          <p:cNvCxnSpPr>
            <a:stCxn id="46" idx="6"/>
            <a:endCxn id="49" idx="2"/>
          </p:cNvCxnSpPr>
          <p:nvPr/>
        </p:nvCxnSpPr>
        <p:spPr>
          <a:xfrm>
            <a:off x="5827382" y="5676400"/>
            <a:ext cx="673754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92379" y="532204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501136" y="53426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</a:t>
            </a:r>
            <a:endParaRPr lang="en-US" sz="1600" dirty="0"/>
          </a:p>
        </p:txBody>
      </p:sp>
      <p:cxnSp>
        <p:nvCxnSpPr>
          <p:cNvPr id="52" name="Straight Arrow Connector 51"/>
          <p:cNvCxnSpPr>
            <a:stCxn id="49" idx="6"/>
          </p:cNvCxnSpPr>
          <p:nvPr/>
        </p:nvCxnSpPr>
        <p:spPr>
          <a:xfrm flipV="1">
            <a:off x="7168648" y="5673090"/>
            <a:ext cx="697910" cy="331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57801" y="53393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866558" y="5342644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200314" y="4988290"/>
            <a:ext cx="659155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abab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914400" y="3684532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cxnSp>
        <p:nvCxnSpPr>
          <p:cNvPr id="59" name="Straight Arrow Connector 58"/>
          <p:cNvCxnSpPr>
            <a:stCxn id="58" idx="7"/>
            <a:endCxn id="6" idx="2"/>
          </p:cNvCxnSpPr>
          <p:nvPr/>
        </p:nvCxnSpPr>
        <p:spPr>
          <a:xfrm flipV="1">
            <a:off x="1484157" y="2399800"/>
            <a:ext cx="1038540" cy="1382487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8" idx="6"/>
            <a:endCxn id="13" idx="2"/>
          </p:cNvCxnSpPr>
          <p:nvPr/>
        </p:nvCxnSpPr>
        <p:spPr>
          <a:xfrm flipV="1">
            <a:off x="1581912" y="3469910"/>
            <a:ext cx="940785" cy="54837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8" idx="6"/>
            <a:endCxn id="28" idx="2"/>
          </p:cNvCxnSpPr>
          <p:nvPr/>
        </p:nvCxnSpPr>
        <p:spPr>
          <a:xfrm>
            <a:off x="1581912" y="4018288"/>
            <a:ext cx="940785" cy="667512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8" idx="5"/>
            <a:endCxn id="40" idx="2"/>
          </p:cNvCxnSpPr>
          <p:nvPr/>
        </p:nvCxnSpPr>
        <p:spPr>
          <a:xfrm>
            <a:off x="1484157" y="4254289"/>
            <a:ext cx="1030443" cy="1422111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712624" y="274622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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909476" y="3412955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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860599" y="431951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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1623820" y="483489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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81000" y="1513811"/>
            <a:ext cx="663964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  <a:p>
            <a:r>
              <a:rPr lang="en-US" dirty="0" err="1" smtClean="0"/>
              <a:t>abb</a:t>
            </a:r>
            <a:endParaRPr lang="en-US" dirty="0" smtClean="0"/>
          </a:p>
          <a:p>
            <a:r>
              <a:rPr lang="en-US" dirty="0" smtClean="0"/>
              <a:t>a*b+</a:t>
            </a:r>
          </a:p>
          <a:p>
            <a:r>
              <a:rPr lang="en-US" dirty="0" err="1" smtClean="0"/>
              <a:t>abab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</a:p>
          <a:p>
            <a:r>
              <a:rPr lang="en-US" dirty="0" smtClean="0"/>
              <a:t>Longest word</a:t>
            </a:r>
          </a:p>
          <a:p>
            <a:r>
              <a:rPr lang="en-US" dirty="0" smtClean="0"/>
              <a:t>Tie-breaker based on order of rules when words have same length</a:t>
            </a:r>
          </a:p>
          <a:p>
            <a:endParaRPr lang="en-US" dirty="0" smtClean="0"/>
          </a:p>
          <a:p>
            <a:r>
              <a:rPr lang="en-US" dirty="0" smtClean="0"/>
              <a:t>Recipe</a:t>
            </a:r>
          </a:p>
          <a:p>
            <a:pPr lvl="1"/>
            <a:r>
              <a:rPr lang="en-US" dirty="0" smtClean="0"/>
              <a:t>Turn NFA to DFA</a:t>
            </a:r>
          </a:p>
          <a:p>
            <a:pPr lvl="1"/>
            <a:r>
              <a:rPr lang="en-US" dirty="0" smtClean="0"/>
              <a:t>Run until stuck, remember last accepting state, this is the token to be returned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DFA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045" y="3653589"/>
            <a:ext cx="1219200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0 1 3 7 9 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2697655" y="2281853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701742" y="36662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9" name="Curved Connector 8"/>
          <p:cNvCxnSpPr>
            <a:stCxn id="8" idx="6"/>
            <a:endCxn id="8" idx="7"/>
          </p:cNvCxnSpPr>
          <p:nvPr/>
        </p:nvCxnSpPr>
        <p:spPr>
          <a:xfrm flipH="1" flipV="1">
            <a:off x="3271499" y="3763999"/>
            <a:ext cx="97755" cy="236001"/>
          </a:xfrm>
          <a:prstGeom prst="curvedConnector4">
            <a:avLst>
              <a:gd name="adj1" fmla="val -233850"/>
              <a:gd name="adj2" fmla="val 238285"/>
            </a:avLst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7" idx="7"/>
            <a:endCxn id="7" idx="1"/>
          </p:cNvCxnSpPr>
          <p:nvPr/>
        </p:nvCxnSpPr>
        <p:spPr>
          <a:xfrm rot="16200000" flipV="1">
            <a:off x="3031411" y="2143607"/>
            <a:ext cx="12700" cy="472002"/>
          </a:xfrm>
          <a:prstGeom prst="curvedConnector3">
            <a:avLst>
              <a:gd name="adj1" fmla="val 2569724"/>
            </a:avLst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59561" y="183618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75340" y="319638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1" idx="7"/>
            <a:endCxn id="8" idx="4"/>
          </p:cNvCxnSpPr>
          <p:nvPr/>
        </p:nvCxnSpPr>
        <p:spPr>
          <a:xfrm flipV="1">
            <a:off x="2850635" y="4333756"/>
            <a:ext cx="184863" cy="54802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51201" y="442501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703045" y="4784029"/>
            <a:ext cx="1344485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2 4 7 10</a:t>
            </a:r>
          </a:p>
        </p:txBody>
      </p:sp>
      <p:cxnSp>
        <p:nvCxnSpPr>
          <p:cNvPr id="22" name="Straight Arrow Connector 21"/>
          <p:cNvCxnSpPr>
            <a:stCxn id="6" idx="4"/>
            <a:endCxn id="21" idx="1"/>
          </p:cNvCxnSpPr>
          <p:nvPr/>
        </p:nvCxnSpPr>
        <p:spPr>
          <a:xfrm>
            <a:off x="1169645" y="4321101"/>
            <a:ext cx="730295" cy="560683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80765" y="432110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8" idx="0"/>
            <a:endCxn id="7" idx="4"/>
          </p:cNvCxnSpPr>
          <p:nvPr/>
        </p:nvCxnSpPr>
        <p:spPr>
          <a:xfrm flipH="1" flipV="1">
            <a:off x="3031411" y="2949365"/>
            <a:ext cx="4087" cy="71687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57551" y="301509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6" idx="0"/>
            <a:endCxn id="7" idx="3"/>
          </p:cNvCxnSpPr>
          <p:nvPr/>
        </p:nvCxnSpPr>
        <p:spPr>
          <a:xfrm flipV="1">
            <a:off x="1169645" y="2851610"/>
            <a:ext cx="1625765" cy="80197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42422" y="28241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40733" y="2281853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6 8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217645" y="4784029"/>
            <a:ext cx="1344485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5 8 11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21" idx="6"/>
            <a:endCxn id="43" idx="2"/>
          </p:cNvCxnSpPr>
          <p:nvPr/>
        </p:nvCxnSpPr>
        <p:spPr>
          <a:xfrm>
            <a:off x="3047530" y="5117785"/>
            <a:ext cx="1170115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478538" y="47914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049052" y="4784029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7341845" y="4784029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53" name="Straight Arrow Connector 52"/>
          <p:cNvCxnSpPr>
            <a:stCxn id="43" idx="6"/>
            <a:endCxn id="51" idx="2"/>
          </p:cNvCxnSpPr>
          <p:nvPr/>
        </p:nvCxnSpPr>
        <p:spPr>
          <a:xfrm>
            <a:off x="5562130" y="5117785"/>
            <a:ext cx="486922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51542" y="47914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1" idx="6"/>
            <a:endCxn id="52" idx="2"/>
          </p:cNvCxnSpPr>
          <p:nvPr/>
        </p:nvCxnSpPr>
        <p:spPr>
          <a:xfrm>
            <a:off x="6716564" y="5117785"/>
            <a:ext cx="625281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75155" y="47943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43" idx="0"/>
            <a:endCxn id="40" idx="4"/>
          </p:cNvCxnSpPr>
          <p:nvPr/>
        </p:nvCxnSpPr>
        <p:spPr>
          <a:xfrm flipH="1" flipV="1">
            <a:off x="4874489" y="2949365"/>
            <a:ext cx="15399" cy="183466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874489" y="35657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40" idx="2"/>
            <a:endCxn id="7" idx="6"/>
          </p:cNvCxnSpPr>
          <p:nvPr/>
        </p:nvCxnSpPr>
        <p:spPr>
          <a:xfrm flipH="1">
            <a:off x="3365167" y="2615609"/>
            <a:ext cx="1175566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230081" y="1752600"/>
            <a:ext cx="663964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abb</a:t>
            </a:r>
            <a:endParaRPr lang="en-US" dirty="0" smtClean="0"/>
          </a:p>
          <a:p>
            <a:r>
              <a:rPr lang="en-US" dirty="0"/>
              <a:t>a*b+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329389" y="2033428"/>
            <a:ext cx="663964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a*b+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58236" y="5447076"/>
            <a:ext cx="663964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a*b+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799045" y="4422151"/>
            <a:ext cx="659155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abab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776165" y="5440291"/>
            <a:ext cx="298480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 are here…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Lexical</a:t>
            </a:r>
            <a:br>
              <a:rPr lang="en-US" sz="12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Sem.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rgbClr val="FFFF00"/>
                </a:solidFill>
                <a:latin typeface="Tahoma" pitchFamily="34" charset="0"/>
              </a:rPr>
              <a:t>Process text input</a:t>
            </a:r>
            <a:endParaRPr lang="en-US" sz="1200" dirty="0">
              <a:solidFill>
                <a:srgbClr val="FFFF00"/>
              </a:solidFill>
              <a:latin typeface="Tahoma" pitchFamily="34" charset="0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2498" y="1991669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characters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Syntax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67863" y="1989428"/>
            <a:ext cx="68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tokens</a:t>
            </a:r>
            <a:endParaRPr lang="en-US" sz="1400" dirty="0">
              <a:solidFill>
                <a:srgbClr val="FFFF00"/>
              </a:solidFill>
            </a:endParaRPr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9046" y="1994646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AST</a:t>
            </a:r>
            <a:endParaRPr lang="en-US" sz="1400" dirty="0"/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generation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Annotated AST</a:t>
            </a:r>
            <a:endParaRPr lang="en-US" sz="1400" dirty="0"/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Target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Symbolic Instructions</a:t>
            </a:r>
            <a:endParaRPr lang="en-US" sz="1400" dirty="0"/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69355" y="5078506"/>
            <a:ext cx="3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</a:t>
            </a:r>
            <a:endParaRPr lang="en-US" sz="1400" dirty="0"/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Machine code generation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Write executable output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5234" y="5078506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402342" y="3200400"/>
            <a:ext cx="5977183" cy="268493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Back End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9307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045" y="3653589"/>
            <a:ext cx="1219200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0 1 3 7 9 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2697655" y="2281853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701742" y="3666244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9" name="Curved Connector 8"/>
          <p:cNvCxnSpPr>
            <a:stCxn id="8" idx="6"/>
            <a:endCxn id="8" idx="7"/>
          </p:cNvCxnSpPr>
          <p:nvPr/>
        </p:nvCxnSpPr>
        <p:spPr>
          <a:xfrm flipH="1" flipV="1">
            <a:off x="3271499" y="3763999"/>
            <a:ext cx="97755" cy="236001"/>
          </a:xfrm>
          <a:prstGeom prst="curvedConnector4">
            <a:avLst>
              <a:gd name="adj1" fmla="val -233850"/>
              <a:gd name="adj2" fmla="val 238285"/>
            </a:avLst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7" idx="7"/>
            <a:endCxn id="7" idx="1"/>
          </p:cNvCxnSpPr>
          <p:nvPr/>
        </p:nvCxnSpPr>
        <p:spPr>
          <a:xfrm rot="16200000" flipV="1">
            <a:off x="3031411" y="2143607"/>
            <a:ext cx="12700" cy="472002"/>
          </a:xfrm>
          <a:prstGeom prst="curvedConnector3">
            <a:avLst>
              <a:gd name="adj1" fmla="val 2569724"/>
            </a:avLst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59561" y="183618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75340" y="319638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1" idx="7"/>
            <a:endCxn id="8" idx="4"/>
          </p:cNvCxnSpPr>
          <p:nvPr/>
        </p:nvCxnSpPr>
        <p:spPr>
          <a:xfrm flipV="1">
            <a:off x="2850635" y="4333756"/>
            <a:ext cx="184863" cy="54802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51201" y="442501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703045" y="4784029"/>
            <a:ext cx="1344485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2 4 7 10</a:t>
            </a:r>
          </a:p>
        </p:txBody>
      </p:sp>
      <p:cxnSp>
        <p:nvCxnSpPr>
          <p:cNvPr id="22" name="Straight Arrow Connector 21"/>
          <p:cNvCxnSpPr>
            <a:stCxn id="6" idx="4"/>
            <a:endCxn id="21" idx="1"/>
          </p:cNvCxnSpPr>
          <p:nvPr/>
        </p:nvCxnSpPr>
        <p:spPr>
          <a:xfrm>
            <a:off x="1169645" y="4321101"/>
            <a:ext cx="730295" cy="560683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80765" y="432110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8" idx="0"/>
            <a:endCxn id="7" idx="4"/>
          </p:cNvCxnSpPr>
          <p:nvPr/>
        </p:nvCxnSpPr>
        <p:spPr>
          <a:xfrm flipH="1" flipV="1">
            <a:off x="3031411" y="2949365"/>
            <a:ext cx="4087" cy="71687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57551" y="301509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6" idx="0"/>
            <a:endCxn id="7" idx="3"/>
          </p:cNvCxnSpPr>
          <p:nvPr/>
        </p:nvCxnSpPr>
        <p:spPr>
          <a:xfrm flipV="1">
            <a:off x="1169645" y="2851610"/>
            <a:ext cx="1625765" cy="801979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42422" y="28241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40733" y="2281853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6 8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217645" y="4784029"/>
            <a:ext cx="1344485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5 8 11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21" idx="6"/>
            <a:endCxn id="43" idx="2"/>
          </p:cNvCxnSpPr>
          <p:nvPr/>
        </p:nvCxnSpPr>
        <p:spPr>
          <a:xfrm>
            <a:off x="3047530" y="5117785"/>
            <a:ext cx="1170115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478538" y="47914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049052" y="4784029"/>
            <a:ext cx="667512" cy="66751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7341845" y="4784029"/>
            <a:ext cx="667512" cy="667512"/>
          </a:xfrm>
          <a:prstGeom prst="ellipse">
            <a:avLst/>
          </a:prstGeom>
          <a:noFill/>
          <a:ln w="38100" cmpd="dbl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53" name="Straight Arrow Connector 52"/>
          <p:cNvCxnSpPr>
            <a:stCxn id="43" idx="6"/>
            <a:endCxn id="51" idx="2"/>
          </p:cNvCxnSpPr>
          <p:nvPr/>
        </p:nvCxnSpPr>
        <p:spPr>
          <a:xfrm>
            <a:off x="5562130" y="5117785"/>
            <a:ext cx="486922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51542" y="47914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1" idx="6"/>
            <a:endCxn id="52" idx="2"/>
          </p:cNvCxnSpPr>
          <p:nvPr/>
        </p:nvCxnSpPr>
        <p:spPr>
          <a:xfrm>
            <a:off x="6716564" y="5117785"/>
            <a:ext cx="625281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75155" y="47943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43" idx="0"/>
            <a:endCxn id="40" idx="4"/>
          </p:cNvCxnSpPr>
          <p:nvPr/>
        </p:nvCxnSpPr>
        <p:spPr>
          <a:xfrm flipH="1" flipV="1">
            <a:off x="4874489" y="2949365"/>
            <a:ext cx="15399" cy="183466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874489" y="35657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40" idx="2"/>
            <a:endCxn id="7" idx="6"/>
          </p:cNvCxnSpPr>
          <p:nvPr/>
        </p:nvCxnSpPr>
        <p:spPr>
          <a:xfrm flipH="1">
            <a:off x="3365167" y="2615609"/>
            <a:ext cx="1175566" cy="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230081" y="1752600"/>
            <a:ext cx="663964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abb</a:t>
            </a:r>
            <a:endParaRPr lang="en-US" dirty="0" smtClean="0"/>
          </a:p>
          <a:p>
            <a:r>
              <a:rPr lang="en-US" dirty="0"/>
              <a:t>a*b+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329389" y="2033428"/>
            <a:ext cx="663964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a*b+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58236" y="5447076"/>
            <a:ext cx="663964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a*b+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799045" y="4422151"/>
            <a:ext cx="659155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abab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776165" y="5440291"/>
            <a:ext cx="298480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6019800"/>
            <a:ext cx="868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abaa</a:t>
            </a:r>
            <a:r>
              <a:rPr lang="en-US" dirty="0" smtClean="0"/>
              <a:t>: gets stuck after aba in state 12, backs up to state (5 8 11) pattern is a*b+, token is </a:t>
            </a:r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6200" y="6361734"/>
            <a:ext cx="742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abba</a:t>
            </a:r>
            <a:r>
              <a:rPr lang="en-US" dirty="0" smtClean="0"/>
              <a:t>: stops after second b in (6 8), token is </a:t>
            </a:r>
            <a:r>
              <a:rPr lang="en-US" dirty="0" err="1" smtClean="0"/>
              <a:t>abb</a:t>
            </a:r>
            <a:r>
              <a:rPr lang="en-US" dirty="0" smtClean="0"/>
              <a:t> because it comes first in spec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124200"/>
          </a:xfrm>
        </p:spPr>
        <p:txBody>
          <a:bodyPr/>
          <a:lstStyle/>
          <a:p>
            <a:r>
              <a:rPr lang="en-US" dirty="0" smtClean="0"/>
              <a:t>All of this construction is done automatically for you by common tools </a:t>
            </a:r>
          </a:p>
          <a:p>
            <a:endParaRPr lang="en-US" dirty="0" smtClean="0"/>
          </a:p>
          <a:p>
            <a:r>
              <a:rPr lang="en-US" dirty="0" err="1" smtClean="0"/>
              <a:t>lex</a:t>
            </a:r>
            <a:r>
              <a:rPr lang="en-US" dirty="0" smtClean="0"/>
              <a:t> is your friend</a:t>
            </a:r>
          </a:p>
          <a:p>
            <a:pPr lvl="1"/>
            <a:r>
              <a:rPr lang="en-US" dirty="0" smtClean="0"/>
              <a:t>Automatically generates a lexical analyzer from declaration file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0" y="4845840"/>
            <a:ext cx="1219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95400" y="4655340"/>
            <a:ext cx="19050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Declaration file</a:t>
            </a:r>
          </a:p>
        </p:txBody>
      </p:sp>
      <p:cxnSp>
        <p:nvCxnSpPr>
          <p:cNvPr id="9" name="Straight Arrow Connector 8"/>
          <p:cNvCxnSpPr>
            <a:stCxn id="7" idx="6"/>
            <a:endCxn id="5" idx="1"/>
          </p:cNvCxnSpPr>
          <p:nvPr/>
        </p:nvCxnSpPr>
        <p:spPr>
          <a:xfrm>
            <a:off x="3200400" y="511254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16" idx="0"/>
          </p:cNvCxnSpPr>
          <p:nvPr/>
        </p:nvCxnSpPr>
        <p:spPr>
          <a:xfrm>
            <a:off x="4419600" y="5379240"/>
            <a:ext cx="0" cy="6024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038600" y="5981700"/>
            <a:ext cx="762000" cy="7239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Lexical</a:t>
            </a:r>
            <a:br>
              <a:rPr lang="en-US" sz="12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Analysis</a:t>
            </a:r>
          </a:p>
        </p:txBody>
      </p:sp>
      <p:cxnSp>
        <p:nvCxnSpPr>
          <p:cNvPr id="17" name="AutoShape 9"/>
          <p:cNvCxnSpPr>
            <a:cxnSpLocks noChangeShapeType="1"/>
            <a:endCxn id="16" idx="1"/>
          </p:cNvCxnSpPr>
          <p:nvPr/>
        </p:nvCxnSpPr>
        <p:spPr bwMode="auto">
          <a:xfrm>
            <a:off x="3189067" y="6343650"/>
            <a:ext cx="849533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3124200" y="6050673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characters</a:t>
            </a:r>
            <a:endParaRPr lang="en-US" sz="1400" dirty="0">
              <a:solidFill>
                <a:srgbClr val="FFFF00"/>
              </a:solidFill>
            </a:endParaRPr>
          </a:p>
        </p:txBody>
      </p:sp>
      <p:cxnSp>
        <p:nvCxnSpPr>
          <p:cNvPr id="19" name="AutoShape 9"/>
          <p:cNvCxnSpPr>
            <a:cxnSpLocks noChangeShapeType="1"/>
            <a:stCxn id="16" idx="3"/>
          </p:cNvCxnSpPr>
          <p:nvPr/>
        </p:nvCxnSpPr>
        <p:spPr bwMode="auto">
          <a:xfrm>
            <a:off x="4800600" y="6343650"/>
            <a:ext cx="6858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809565" y="6048432"/>
            <a:ext cx="68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tokens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8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declarations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%{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lex.h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6858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Token_Type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Token;</a:t>
            </a:r>
          </a:p>
          <a:p>
            <a:pPr marL="6858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line_number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whitespace [ \t]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letter [a-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-Z]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digit [0-9]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{digit}+ {return INTEGER;}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{identifier}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{return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IDENTIFIER;}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{whitespace} { /* ignore whitespace */ 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\n           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line_number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++;}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           { return ERROR; 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start_lex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(void){}</a:t>
            </a:r>
          </a:p>
          <a:p>
            <a:pPr marL="6858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get_next_token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(void) {…} 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analyzer</a:t>
            </a:r>
          </a:p>
          <a:p>
            <a:pPr lvl="1"/>
            <a:r>
              <a:rPr lang="en-US" dirty="0" smtClean="0"/>
              <a:t>Turns character stream into token stream</a:t>
            </a:r>
          </a:p>
          <a:p>
            <a:pPr lvl="1"/>
            <a:r>
              <a:rPr lang="en-US" dirty="0" smtClean="0"/>
              <a:t>Tokens defined using regular expressions</a:t>
            </a:r>
          </a:p>
          <a:p>
            <a:pPr lvl="1"/>
            <a:r>
              <a:rPr lang="en-US" dirty="0" smtClean="0"/>
              <a:t>Regular expressions -&gt; NFA -&gt; DFA construction for identifying tokens</a:t>
            </a:r>
          </a:p>
          <a:p>
            <a:pPr lvl="1"/>
            <a:r>
              <a:rPr lang="en-US" dirty="0" smtClean="0"/>
              <a:t>Automated constructions of lexical analyzer using </a:t>
            </a:r>
            <a:r>
              <a:rPr lang="en-US" dirty="0" err="1" smtClean="0"/>
              <a:t>lex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 vs.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a|b</a:t>
            </a:r>
            <a:r>
              <a:rPr lang="en-US" dirty="0" smtClean="0"/>
              <a:t>)*a(</a:t>
            </a:r>
            <a:r>
              <a:rPr lang="en-US" dirty="0" err="1" smtClean="0"/>
              <a:t>a|b</a:t>
            </a:r>
            <a:r>
              <a:rPr lang="en-US" dirty="0" smtClean="0"/>
              <a:t>)(</a:t>
            </a:r>
            <a:r>
              <a:rPr lang="en-US" dirty="0" err="1"/>
              <a:t>a|b</a:t>
            </a:r>
            <a:r>
              <a:rPr lang="en-US" dirty="0" smtClean="0"/>
              <a:t>)…(</a:t>
            </a:r>
            <a:r>
              <a:rPr lang="en-US" dirty="0" err="1"/>
              <a:t>a|b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3558729" y="4861686"/>
            <a:ext cx="266700" cy="2293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4830" y="6148436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times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28320"/>
              </p:ext>
            </p:extLst>
          </p:nvPr>
        </p:nvGraphicFramePr>
        <p:xfrm>
          <a:off x="1447800" y="2362200"/>
          <a:ext cx="6096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Automaton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O(|r|)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O(|r|*|w|)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O(2^|r|)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O(|w|)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1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From characters to tokens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token?</a:t>
            </a:r>
          </a:p>
          <a:p>
            <a:pPr lvl="1"/>
            <a:r>
              <a:rPr lang="en-US" dirty="0" smtClean="0"/>
              <a:t>Roughly – a “word” in the source language</a:t>
            </a:r>
          </a:p>
          <a:p>
            <a:pPr lvl="1"/>
            <a:r>
              <a:rPr lang="en-US" dirty="0" smtClean="0"/>
              <a:t>Identifiers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Language keywords</a:t>
            </a:r>
          </a:p>
          <a:p>
            <a:pPr lvl="1"/>
            <a:r>
              <a:rPr lang="en-US" dirty="0" smtClean="0"/>
              <a:t>Really - anything that should appear in the input to syntax analysis</a:t>
            </a:r>
          </a:p>
          <a:p>
            <a:r>
              <a:rPr lang="en-US" dirty="0" smtClean="0"/>
              <a:t>Technically</a:t>
            </a:r>
          </a:p>
          <a:p>
            <a:pPr lvl="1"/>
            <a:r>
              <a:rPr lang="en-US" dirty="0" smtClean="0"/>
              <a:t>Usually a pair of (</a:t>
            </a:r>
            <a:r>
              <a:rPr lang="en-US" dirty="0" err="1" smtClean="0"/>
              <a:t>kind,value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Tokens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70547"/>
              </p:ext>
            </p:extLst>
          </p:nvPr>
        </p:nvGraphicFramePr>
        <p:xfrm>
          <a:off x="990600" y="1676400"/>
          <a:ext cx="7391400" cy="44577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51054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Identifier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x, y, z, foo, bar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42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FLOATNUM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3.141592654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“so long,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and thanks for all the fish”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LPAREN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RPAREN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5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Strings with special handling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175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55392"/>
              </p:ext>
            </p:extLst>
          </p:nvPr>
        </p:nvGraphicFramePr>
        <p:xfrm>
          <a:off x="685800" y="1828800"/>
          <a:ext cx="8077200" cy="24765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8600"/>
                <a:gridCol w="40386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/* </a:t>
                      </a:r>
                      <a:r>
                        <a:rPr lang="en-US" sz="2000" dirty="0" err="1" smtClean="0"/>
                        <a:t>Ceci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n'est</a:t>
                      </a:r>
                      <a:r>
                        <a:rPr lang="en-US" sz="2000" dirty="0" smtClean="0"/>
                        <a:t> pas un </a:t>
                      </a:r>
                      <a:r>
                        <a:rPr lang="en-US" sz="2000" dirty="0" err="1" smtClean="0"/>
                        <a:t>commentaire</a:t>
                      </a:r>
                      <a:r>
                        <a:rPr lang="en-US" sz="2000" dirty="0" smtClean="0"/>
                        <a:t> */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Preprocessor directives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#include&lt;</a:t>
                      </a:r>
                      <a:r>
                        <a:rPr lang="en-US" sz="2000" dirty="0" err="1" smtClean="0"/>
                        <a:t>foo.h</a:t>
                      </a:r>
                      <a:r>
                        <a:rPr lang="en-US" sz="2000" dirty="0" smtClean="0"/>
                        <a:t>&gt;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Macros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#define THE_ANSWER</a:t>
                      </a:r>
                      <a:r>
                        <a:rPr lang="en-US" sz="2000" baseline="0" dirty="0" smtClean="0"/>
                        <a:t> 42</a:t>
                      </a:r>
                      <a:endParaRPr lang="en-US" sz="20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 spaces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\t</a:t>
                      </a:r>
                      <a:r>
                        <a:rPr lang="en-US" sz="2000" baseline="0" dirty="0" smtClean="0"/>
                        <a:t> \n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characters to tokens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3516312" y="1952628"/>
            <a:ext cx="1806575" cy="1023939"/>
            <a:chOff x="149" y="1503"/>
            <a:chExt cx="877" cy="645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x = b*b – 4*a*c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5" name="Right Arrow 14"/>
          <p:cNvSpPr/>
          <p:nvPr/>
        </p:nvSpPr>
        <p:spPr>
          <a:xfrm rot="5400000">
            <a:off x="4190999" y="3355184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" y="4737656"/>
            <a:ext cx="883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&lt;</a:t>
            </a:r>
            <a:r>
              <a:rPr lang="en-US" sz="1600" dirty="0" err="1" smtClean="0"/>
              <a:t>ID,”x</a:t>
            </a:r>
            <a:r>
              <a:rPr lang="en-US" sz="1600" dirty="0" smtClean="0"/>
              <a:t>”&gt; &lt;EQ&gt; &lt;</a:t>
            </a:r>
            <a:r>
              <a:rPr lang="en-US" sz="1600" dirty="0" err="1" smtClean="0"/>
              <a:t>ID,”b</a:t>
            </a:r>
            <a:r>
              <a:rPr lang="en-US" sz="1600" dirty="0" smtClean="0"/>
              <a:t>”&gt; &lt;MULT&gt; &lt;</a:t>
            </a:r>
            <a:r>
              <a:rPr lang="en-US" sz="1600" dirty="0" err="1" smtClean="0"/>
              <a:t>ID,”</a:t>
            </a:r>
            <a:r>
              <a:rPr lang="en-US" sz="1600" dirty="0" err="1"/>
              <a:t>b</a:t>
            </a:r>
            <a:r>
              <a:rPr lang="en-US" sz="1600" dirty="0"/>
              <a:t>”&gt; </a:t>
            </a:r>
            <a:r>
              <a:rPr lang="en-US" sz="1600" dirty="0" smtClean="0"/>
              <a:t>&lt;MINUS&gt; &lt;INT,4&gt; &lt;MULT&gt; </a:t>
            </a:r>
            <a:r>
              <a:rPr lang="en-US" sz="1600" dirty="0"/>
              <a:t>&lt;</a:t>
            </a:r>
            <a:r>
              <a:rPr lang="en-US" sz="1600" dirty="0" err="1"/>
              <a:t>ID</a:t>
            </a:r>
            <a:r>
              <a:rPr lang="en-US" sz="1600" dirty="0" err="1" smtClean="0"/>
              <a:t>,”a</a:t>
            </a:r>
            <a:r>
              <a:rPr lang="en-US" sz="1600" dirty="0" smtClean="0"/>
              <a:t>”&gt; </a:t>
            </a:r>
            <a:r>
              <a:rPr lang="en-US" sz="1600" dirty="0"/>
              <a:t>&lt;MULT&gt; </a:t>
            </a:r>
            <a:r>
              <a:rPr lang="en-US" sz="1600" dirty="0" smtClean="0"/>
              <a:t>&lt;</a:t>
            </a:r>
            <a:r>
              <a:rPr lang="en-US" sz="1600" dirty="0" err="1"/>
              <a:t>ID</a:t>
            </a:r>
            <a:r>
              <a:rPr lang="en-US" sz="1600" dirty="0" err="1" smtClean="0"/>
              <a:t>,”c</a:t>
            </a:r>
            <a:r>
              <a:rPr lang="en-US" sz="1600" dirty="0" smtClean="0"/>
              <a:t>”&gt;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098078" y="3948834"/>
            <a:ext cx="888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Token</a:t>
            </a:r>
            <a:br>
              <a:rPr lang="en-US" dirty="0" smtClean="0"/>
            </a:br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3962400"/>
            <a:ext cx="88392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lexical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81200" y="1947861"/>
            <a:ext cx="2213339" cy="1023939"/>
            <a:chOff x="149" y="1503"/>
            <a:chExt cx="877" cy="64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pi = 3.141.562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4397376" y="22907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35576" y="2275164"/>
            <a:ext cx="1474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Illegal token</a:t>
            </a:r>
            <a:endParaRPr lang="en-US" sz="2000" dirty="0"/>
          </a:p>
        </p:txBody>
      </p: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981200" y="3395661"/>
            <a:ext cx="2213339" cy="1023939"/>
            <a:chOff x="149" y="1503"/>
            <a:chExt cx="877" cy="645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pi = 3oranges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4397376" y="37385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35576" y="3722964"/>
            <a:ext cx="1474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Illegal token</a:t>
            </a:r>
            <a:endParaRPr lang="en-US" sz="2000" dirty="0"/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981200" y="4843461"/>
            <a:ext cx="2213339" cy="1023939"/>
            <a:chOff x="149" y="1503"/>
            <a:chExt cx="877" cy="645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pi = oranges3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4397376" y="51863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235576" y="5170764"/>
            <a:ext cx="3684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</a:t>
            </a:r>
            <a:r>
              <a:rPr lang="en-US" sz="2000" dirty="0" err="1" smtClean="0"/>
              <a:t>ID,”pi</a:t>
            </a:r>
            <a:r>
              <a:rPr lang="en-US" sz="2000" dirty="0" smtClean="0"/>
              <a:t>”&gt;, &lt;EQ&gt;, &lt;ID,”oranges3”&gt;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60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define tokens?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Keywords – easy!</a:t>
            </a:r>
          </a:p>
          <a:p>
            <a:pPr lvl="1"/>
            <a:r>
              <a:rPr lang="en-US" dirty="0" smtClean="0"/>
              <a:t>if, then, else, for, while, … </a:t>
            </a:r>
          </a:p>
          <a:p>
            <a:endParaRPr lang="en-US" dirty="0" smtClean="0"/>
          </a:p>
          <a:p>
            <a:r>
              <a:rPr lang="en-US" dirty="0" smtClean="0"/>
              <a:t>Identifiers? </a:t>
            </a:r>
          </a:p>
          <a:p>
            <a:r>
              <a:rPr lang="en-US" dirty="0" smtClean="0"/>
              <a:t>Numerical Values?</a:t>
            </a:r>
          </a:p>
          <a:p>
            <a:r>
              <a:rPr lang="en-US" dirty="0" smtClean="0"/>
              <a:t>Strings?</a:t>
            </a:r>
          </a:p>
          <a:p>
            <a:endParaRPr lang="en-US" dirty="0"/>
          </a:p>
          <a:p>
            <a:r>
              <a:rPr lang="en-US" dirty="0" smtClean="0"/>
              <a:t>Characterize unbounded sets of values using a bounded description?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3531</TotalTime>
  <Words>1465</Words>
  <Application>Microsoft Office PowerPoint</Application>
  <PresentationFormat>On-screen Show (4:3)</PresentationFormat>
  <Paragraphs>454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Metro</vt:lpstr>
      <vt:lpstr>Theory of Compilation</vt:lpstr>
      <vt:lpstr>You are here</vt:lpstr>
      <vt:lpstr>You are here…</vt:lpstr>
      <vt:lpstr>From characters to tokens</vt:lpstr>
      <vt:lpstr>Example Tokens</vt:lpstr>
      <vt:lpstr>Strings with special handling</vt:lpstr>
      <vt:lpstr>From characters to tokens</vt:lpstr>
      <vt:lpstr>Errors in lexical analysis</vt:lpstr>
      <vt:lpstr>How can we define tokens?</vt:lpstr>
      <vt:lpstr>Regular Expressions</vt:lpstr>
      <vt:lpstr>Examples</vt:lpstr>
      <vt:lpstr>Escape characters</vt:lpstr>
      <vt:lpstr>Shorthands</vt:lpstr>
      <vt:lpstr>Examples</vt:lpstr>
      <vt:lpstr>Ambiguity</vt:lpstr>
      <vt:lpstr>Creating a lexical analyzer</vt:lpstr>
      <vt:lpstr>Character classification</vt:lpstr>
      <vt:lpstr>Main reading routine</vt:lpstr>
      <vt:lpstr>But we have a much better way!</vt:lpstr>
      <vt:lpstr>Reminder: Finite-State Automaton</vt:lpstr>
      <vt:lpstr>Reminder: Finite-State Automaton</vt:lpstr>
      <vt:lpstr>From regular expressions to NFA</vt:lpstr>
      <vt:lpstr>Basic constructs</vt:lpstr>
      <vt:lpstr>Composition</vt:lpstr>
      <vt:lpstr>Repetition</vt:lpstr>
      <vt:lpstr>What now? </vt:lpstr>
      <vt:lpstr>Combine automata</vt:lpstr>
      <vt:lpstr>Ambiguity resolution</vt:lpstr>
      <vt:lpstr>Corresponding DFA</vt:lpstr>
      <vt:lpstr>Examples</vt:lpstr>
      <vt:lpstr>Good News</vt:lpstr>
      <vt:lpstr>Lex declarations file</vt:lpstr>
      <vt:lpstr>Summary</vt:lpstr>
      <vt:lpstr>Coming up next time</vt:lpstr>
      <vt:lpstr>NFA vs. DFA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</dc:title>
  <dc:creator>yahave</dc:creator>
  <cp:lastModifiedBy>yahave</cp:lastModifiedBy>
  <cp:revision>318</cp:revision>
  <dcterms:created xsi:type="dcterms:W3CDTF">2006-08-16T00:00:00Z</dcterms:created>
  <dcterms:modified xsi:type="dcterms:W3CDTF">2011-02-28T17:59:28Z</dcterms:modified>
</cp:coreProperties>
</file>