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332" r:id="rId3"/>
    <p:sldId id="322" r:id="rId4"/>
    <p:sldId id="340" r:id="rId5"/>
    <p:sldId id="333" r:id="rId6"/>
    <p:sldId id="339" r:id="rId7"/>
    <p:sldId id="341" r:id="rId8"/>
    <p:sldId id="365" r:id="rId9"/>
    <p:sldId id="343" r:id="rId10"/>
    <p:sldId id="342" r:id="rId11"/>
    <p:sldId id="366" r:id="rId12"/>
    <p:sldId id="331" r:id="rId13"/>
    <p:sldId id="346" r:id="rId14"/>
    <p:sldId id="337" r:id="rId15"/>
    <p:sldId id="350" r:id="rId16"/>
    <p:sldId id="349" r:id="rId17"/>
    <p:sldId id="348" r:id="rId18"/>
    <p:sldId id="351" r:id="rId19"/>
    <p:sldId id="353" r:id="rId20"/>
    <p:sldId id="354" r:id="rId21"/>
    <p:sldId id="355" r:id="rId22"/>
    <p:sldId id="356" r:id="rId23"/>
    <p:sldId id="358" r:id="rId24"/>
    <p:sldId id="360" r:id="rId25"/>
    <p:sldId id="357" r:id="rId26"/>
    <p:sldId id="359" r:id="rId27"/>
    <p:sldId id="361" r:id="rId28"/>
    <p:sldId id="362" r:id="rId29"/>
    <p:sldId id="363" r:id="rId30"/>
    <p:sldId id="364" r:id="rId31"/>
    <p:sldId id="34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6484" autoAdjust="0"/>
    <p:restoredTop sz="94647" autoAdjust="0"/>
  </p:normalViewPr>
  <p:slideViewPr>
    <p:cSldViewPr>
      <p:cViewPr varScale="1">
        <p:scale>
          <a:sx n="80" d="100"/>
          <a:sy n="80" d="100"/>
        </p:scale>
        <p:origin x="-14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EE0EC-20E1-4232-84DF-7F0CA6009623}" type="datetimeFigureOut">
              <a:rPr lang="en-US" smtClean="0"/>
              <a:pPr/>
              <a:t>28-Feb-11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DD64E-B62D-4E8A-BEF6-9E83B2F08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2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49427-850A-4E6C-8193-0328EF802BD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DD64E-B62D-4E8A-BEF6-9E83B2F087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6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0E0E7-3801-4353-9ECC-7B8F2F8818CB}" type="datetime1">
              <a:rPr lang="en-US" smtClean="0"/>
              <a:t>28-Feb-11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6474F-3B03-4A5A-864E-15F88C7E98B5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3ECC8-98E4-477C-9BD4-565D39657DCF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088E75-6CCE-4E6D-8CEC-EB539942CC0C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C96A5D-CA62-46AE-A913-97C82BC260BF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8B5B6-F2D5-4FE9-818C-0646B8C3481B}" type="datetime1">
              <a:rPr lang="en-US" smtClean="0"/>
              <a:t>28-Feb-11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3ECF7-1EE5-4B8B-A263-C1618101BFA9}" type="datetime1">
              <a:rPr lang="en-US" smtClean="0"/>
              <a:t>28-Feb-11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BF88A-C7A0-440B-AEDD-1495488E3759}" type="datetime1">
              <a:rPr lang="en-US" smtClean="0"/>
              <a:t>28-Feb-11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4CF5A-4FC2-432F-8DEE-AF712CB92D67}" type="datetime1">
              <a:rPr lang="en-US" smtClean="0"/>
              <a:t>28-Feb-11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5202-F61C-4CDD-A295-B82E0CC16717}" type="datetime1">
              <a:rPr lang="en-US" smtClean="0"/>
              <a:t>28-Feb-11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D49C632-144F-4479-8969-365C29238F74}" type="datetime1">
              <a:rPr lang="en-US" smtClean="0"/>
              <a:t>28-Feb-11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D19561-F42A-4613-9330-519B136A2723}" type="datetime1">
              <a:rPr lang="en-US" smtClean="0"/>
              <a:t>28-Feb-11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Theory of Compilation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01 - Introduction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6019800"/>
            <a:ext cx="1225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 smtClean="0"/>
              <a:t>Yahav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</a:t>
            </a:r>
            <a:endParaRPr lang="en-US" dirty="0"/>
          </a:p>
        </p:txBody>
      </p: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3579019" y="2045732"/>
            <a:ext cx="2109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ahoma" pitchFamily="34" charset="0"/>
              </a:rPr>
              <a:t>Interpreter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3116" y="4724400"/>
            <a:ext cx="14135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a, b;</a:t>
            </a:r>
          </a:p>
          <a:p>
            <a:r>
              <a:rPr lang="en-US" dirty="0" smtClean="0"/>
              <a:t>a = 2;</a:t>
            </a:r>
          </a:p>
          <a:p>
            <a:r>
              <a:rPr lang="en-US" dirty="0" smtClean="0"/>
              <a:t>b = a*2 + 1;</a:t>
            </a:r>
            <a:endParaRPr lang="en-US" dirty="0"/>
          </a:p>
        </p:txBody>
      </p:sp>
      <p:grpSp>
        <p:nvGrpSpPr>
          <p:cNvPr id="32" name="Group 21"/>
          <p:cNvGrpSpPr>
            <a:grpSpLocks/>
          </p:cNvGrpSpPr>
          <p:nvPr/>
        </p:nvGrpSpPr>
        <p:grpSpPr bwMode="auto">
          <a:xfrm>
            <a:off x="403225" y="2633663"/>
            <a:ext cx="1392238" cy="1409700"/>
            <a:chOff x="149" y="1503"/>
            <a:chExt cx="877" cy="888"/>
          </a:xfrm>
        </p:grpSpPr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35" name="AutoShape 9"/>
          <p:cNvCxnSpPr>
            <a:cxnSpLocks noChangeShapeType="1"/>
            <a:stCxn id="33" idx="3"/>
            <a:endCxn id="37" idx="1"/>
          </p:cNvCxnSpPr>
          <p:nvPr/>
        </p:nvCxnSpPr>
        <p:spPr bwMode="auto">
          <a:xfrm flipV="1">
            <a:off x="1814513" y="33337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12"/>
          <p:cNvCxnSpPr>
            <a:cxnSpLocks noChangeShapeType="1"/>
            <a:stCxn id="37" idx="1"/>
            <a:endCxn id="37" idx="1"/>
          </p:cNvCxnSpPr>
          <p:nvPr/>
        </p:nvCxnSpPr>
        <p:spPr bwMode="auto">
          <a:xfrm>
            <a:off x="2027238" y="33337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2046288" y="24765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3937794" y="4648200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Input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42" name="AutoShape 9"/>
          <p:cNvCxnSpPr>
            <a:cxnSpLocks noChangeShapeType="1"/>
            <a:stCxn id="40" idx="0"/>
            <a:endCxn id="37" idx="2"/>
          </p:cNvCxnSpPr>
          <p:nvPr/>
        </p:nvCxnSpPr>
        <p:spPr bwMode="auto">
          <a:xfrm flipV="1">
            <a:off x="4633913" y="4191000"/>
            <a:ext cx="0" cy="457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7543800" y="3135110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Output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48" name="AutoShape 9"/>
          <p:cNvCxnSpPr>
            <a:cxnSpLocks noChangeShapeType="1"/>
            <a:stCxn id="37" idx="3"/>
            <a:endCxn id="47" idx="1"/>
          </p:cNvCxnSpPr>
          <p:nvPr/>
        </p:nvCxnSpPr>
        <p:spPr bwMode="auto">
          <a:xfrm>
            <a:off x="7221538" y="3333750"/>
            <a:ext cx="322262" cy="141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3566824" y="2973966"/>
            <a:ext cx="2093912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Representation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2152072" y="2973966"/>
            <a:ext cx="1349375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(analysis)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5716516" y="2973966"/>
            <a:ext cx="1436471" cy="817562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FF00"/>
                </a:solidFill>
                <a:latin typeface="Tahoma" pitchFamily="34" charset="0"/>
              </a:rPr>
              <a:t>Execution</a:t>
            </a:r>
            <a:endParaRPr lang="en-US" sz="1800" dirty="0">
              <a:solidFill>
                <a:srgbClr val="FFFF00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FF00"/>
                </a:solidFill>
                <a:latin typeface="Tahoma" pitchFamily="34" charset="0"/>
              </a:rPr>
              <a:t>Engine</a:t>
            </a:r>
            <a:endParaRPr lang="en-US" sz="18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1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vs. Interpreter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7335838" y="2138363"/>
            <a:ext cx="1693862" cy="1409700"/>
            <a:chOff x="4621" y="1503"/>
            <a:chExt cx="1067" cy="888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4621" y="1503"/>
              <a:ext cx="106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code</a:t>
              </a: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228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50825" y="2138363"/>
            <a:ext cx="1392238" cy="1409700"/>
            <a:chOff x="149" y="1503"/>
            <a:chExt cx="877" cy="888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443288" y="2420938"/>
            <a:ext cx="2093912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Representation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611813" y="2420938"/>
            <a:ext cx="1333500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Backend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(synthesis)</a:t>
            </a:r>
          </a:p>
        </p:txBody>
      </p:sp>
      <p:cxnSp>
        <p:nvCxnSpPr>
          <p:cNvPr id="13" name="AutoShape 9"/>
          <p:cNvCxnSpPr>
            <a:cxnSpLocks noChangeShapeType="1"/>
            <a:stCxn id="9" idx="3"/>
            <a:endCxn id="16" idx="1"/>
          </p:cNvCxnSpPr>
          <p:nvPr/>
        </p:nvCxnSpPr>
        <p:spPr bwMode="auto">
          <a:xfrm flipV="1">
            <a:off x="1662113" y="28384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0"/>
          <p:cNvCxnSpPr>
            <a:cxnSpLocks noChangeShapeType="1"/>
            <a:stCxn id="16" idx="3"/>
            <a:endCxn id="6" idx="1"/>
          </p:cNvCxnSpPr>
          <p:nvPr/>
        </p:nvCxnSpPr>
        <p:spPr bwMode="auto">
          <a:xfrm>
            <a:off x="7088188" y="2838450"/>
            <a:ext cx="228600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2"/>
          <p:cNvCxnSpPr>
            <a:cxnSpLocks noChangeShapeType="1"/>
            <a:stCxn id="16" idx="1"/>
            <a:endCxn id="16" idx="1"/>
          </p:cNvCxnSpPr>
          <p:nvPr/>
        </p:nvCxnSpPr>
        <p:spPr bwMode="auto">
          <a:xfrm>
            <a:off x="1874838" y="28384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893888" y="19812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019300" y="2420938"/>
            <a:ext cx="1349375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(analysis)</a:t>
            </a:r>
          </a:p>
        </p:txBody>
      </p: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245931" y="4367153"/>
            <a:ext cx="1392238" cy="1409700"/>
            <a:chOff x="149" y="1503"/>
            <a:chExt cx="877" cy="888"/>
          </a:xfrm>
        </p:grpSpPr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21" name="AutoShape 9"/>
          <p:cNvCxnSpPr>
            <a:cxnSpLocks noChangeShapeType="1"/>
            <a:stCxn id="19" idx="3"/>
            <a:endCxn id="23" idx="1"/>
          </p:cNvCxnSpPr>
          <p:nvPr/>
        </p:nvCxnSpPr>
        <p:spPr bwMode="auto">
          <a:xfrm flipV="1">
            <a:off x="1657219" y="506724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12"/>
          <p:cNvCxnSpPr>
            <a:cxnSpLocks noChangeShapeType="1"/>
            <a:stCxn id="23" idx="1"/>
            <a:endCxn id="23" idx="1"/>
          </p:cNvCxnSpPr>
          <p:nvPr/>
        </p:nvCxnSpPr>
        <p:spPr bwMode="auto">
          <a:xfrm>
            <a:off x="1869944" y="506724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1888994" y="420999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780500" y="6381690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Input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25" name="AutoShape 9"/>
          <p:cNvCxnSpPr>
            <a:cxnSpLocks noChangeShapeType="1"/>
            <a:stCxn id="24" idx="0"/>
            <a:endCxn id="23" idx="2"/>
          </p:cNvCxnSpPr>
          <p:nvPr/>
        </p:nvCxnSpPr>
        <p:spPr bwMode="auto">
          <a:xfrm flipV="1">
            <a:off x="4476619" y="5924490"/>
            <a:ext cx="0" cy="457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7386506" y="4868600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Output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27" name="AutoShape 9"/>
          <p:cNvCxnSpPr>
            <a:cxnSpLocks noChangeShapeType="1"/>
            <a:stCxn id="23" idx="3"/>
            <a:endCxn id="26" idx="1"/>
          </p:cNvCxnSpPr>
          <p:nvPr/>
        </p:nvCxnSpPr>
        <p:spPr bwMode="auto">
          <a:xfrm>
            <a:off x="7064244" y="5067240"/>
            <a:ext cx="322262" cy="141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409530" y="4707456"/>
            <a:ext cx="2093912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Representation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1994778" y="4707456"/>
            <a:ext cx="1349375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(analysis)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559222" y="4707456"/>
            <a:ext cx="1436471" cy="817562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FF00"/>
                </a:solidFill>
                <a:latin typeface="Tahoma" pitchFamily="34" charset="0"/>
              </a:rPr>
              <a:t>Execution</a:t>
            </a:r>
            <a:endParaRPr lang="en-US" sz="1800" dirty="0">
              <a:solidFill>
                <a:srgbClr val="FFFF00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FF00"/>
                </a:solidFill>
                <a:latin typeface="Tahoma" pitchFamily="34" charset="0"/>
              </a:rPr>
              <a:t>Engine</a:t>
            </a:r>
            <a:endParaRPr lang="en-US" sz="1800" dirty="0">
              <a:solidFill>
                <a:srgbClr val="FFFF00"/>
              </a:solidFill>
              <a:latin typeface="Tahoma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13040" y="3976884"/>
            <a:ext cx="8778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1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vs. Interpreter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443288" y="2420938"/>
            <a:ext cx="2093912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Representation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611813" y="2420938"/>
            <a:ext cx="1333500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Backend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(synthesis)</a:t>
            </a:r>
          </a:p>
        </p:txBody>
      </p:sp>
      <p:cxnSp>
        <p:nvCxnSpPr>
          <p:cNvPr id="13" name="AutoShape 9"/>
          <p:cNvCxnSpPr>
            <a:cxnSpLocks noChangeShapeType="1"/>
            <a:stCxn id="9" idx="3"/>
            <a:endCxn id="16" idx="1"/>
          </p:cNvCxnSpPr>
          <p:nvPr/>
        </p:nvCxnSpPr>
        <p:spPr bwMode="auto">
          <a:xfrm flipV="1">
            <a:off x="1662113" y="28384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0"/>
          <p:cNvCxnSpPr>
            <a:cxnSpLocks noChangeShapeType="1"/>
            <a:stCxn id="16" idx="3"/>
            <a:endCxn id="6" idx="1"/>
          </p:cNvCxnSpPr>
          <p:nvPr/>
        </p:nvCxnSpPr>
        <p:spPr bwMode="auto">
          <a:xfrm>
            <a:off x="7088188" y="2838450"/>
            <a:ext cx="228600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2"/>
          <p:cNvCxnSpPr>
            <a:cxnSpLocks noChangeShapeType="1"/>
            <a:stCxn id="16" idx="1"/>
            <a:endCxn id="16" idx="1"/>
          </p:cNvCxnSpPr>
          <p:nvPr/>
        </p:nvCxnSpPr>
        <p:spPr bwMode="auto">
          <a:xfrm>
            <a:off x="1874838" y="28384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893888" y="19812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019300" y="2420938"/>
            <a:ext cx="1349375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(analysis)</a:t>
            </a:r>
          </a:p>
        </p:txBody>
      </p:sp>
      <p:cxnSp>
        <p:nvCxnSpPr>
          <p:cNvPr id="21" name="AutoShape 9"/>
          <p:cNvCxnSpPr>
            <a:cxnSpLocks noChangeShapeType="1"/>
            <a:stCxn id="19" idx="3"/>
            <a:endCxn id="23" idx="1"/>
          </p:cNvCxnSpPr>
          <p:nvPr/>
        </p:nvCxnSpPr>
        <p:spPr bwMode="auto">
          <a:xfrm flipV="1">
            <a:off x="1657219" y="506724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12"/>
          <p:cNvCxnSpPr>
            <a:cxnSpLocks noChangeShapeType="1"/>
            <a:stCxn id="23" idx="1"/>
            <a:endCxn id="23" idx="1"/>
          </p:cNvCxnSpPr>
          <p:nvPr/>
        </p:nvCxnSpPr>
        <p:spPr bwMode="auto">
          <a:xfrm>
            <a:off x="1869944" y="506724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1888994" y="420999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780500" y="6381690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3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25" name="AutoShape 9"/>
          <p:cNvCxnSpPr>
            <a:cxnSpLocks noChangeShapeType="1"/>
            <a:stCxn id="24" idx="0"/>
            <a:endCxn id="23" idx="2"/>
          </p:cNvCxnSpPr>
          <p:nvPr/>
        </p:nvCxnSpPr>
        <p:spPr bwMode="auto">
          <a:xfrm flipV="1">
            <a:off x="4476619" y="5924490"/>
            <a:ext cx="0" cy="457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7386506" y="4868600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7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27" name="AutoShape 9"/>
          <p:cNvCxnSpPr>
            <a:cxnSpLocks noChangeShapeType="1"/>
            <a:stCxn id="23" idx="3"/>
            <a:endCxn id="26" idx="1"/>
          </p:cNvCxnSpPr>
          <p:nvPr/>
        </p:nvCxnSpPr>
        <p:spPr bwMode="auto">
          <a:xfrm>
            <a:off x="7064244" y="5067240"/>
            <a:ext cx="322262" cy="141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409530" y="4707456"/>
            <a:ext cx="2093912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Representation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1994778" y="4707456"/>
            <a:ext cx="1349375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(analysis)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559222" y="4707456"/>
            <a:ext cx="1436471" cy="817562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FF00"/>
                </a:solidFill>
                <a:latin typeface="Tahoma" pitchFamily="34" charset="0"/>
              </a:rPr>
              <a:t>Execution</a:t>
            </a:r>
            <a:endParaRPr lang="en-US" sz="1800" dirty="0">
              <a:solidFill>
                <a:srgbClr val="FFFF00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FF00"/>
                </a:solidFill>
                <a:latin typeface="Tahoma" pitchFamily="34" charset="0"/>
              </a:rPr>
              <a:t>Engine</a:t>
            </a:r>
            <a:endParaRPr lang="en-US" sz="1800" dirty="0">
              <a:solidFill>
                <a:srgbClr val="FFFF00"/>
              </a:solidFill>
              <a:latin typeface="Tahoma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13040" y="4090239"/>
            <a:ext cx="8778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23116" y="4888468"/>
            <a:ext cx="14135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 = a*2 + 1;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3116" y="2678668"/>
            <a:ext cx="14135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 = a*2 + 1;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316787" y="2286000"/>
            <a:ext cx="16751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/>
              <a:t>MOV R1,8(ebp)</a:t>
            </a:r>
            <a:endParaRPr lang="pt-BR" sz="1600" dirty="0"/>
          </a:p>
          <a:p>
            <a:r>
              <a:rPr lang="pt-BR" sz="1600" dirty="0" smtClean="0"/>
              <a:t>SAL R1</a:t>
            </a:r>
            <a:endParaRPr lang="pt-BR" sz="1600" dirty="0"/>
          </a:p>
          <a:p>
            <a:r>
              <a:rPr lang="pt-BR" sz="1600" dirty="0" smtClean="0"/>
              <a:t>INC R1</a:t>
            </a:r>
            <a:endParaRPr lang="pt-BR" sz="1600" dirty="0"/>
          </a:p>
          <a:p>
            <a:r>
              <a:rPr lang="pt-BR" sz="1600" dirty="0" smtClean="0"/>
              <a:t>MOV R2,R1</a:t>
            </a:r>
            <a:endParaRPr lang="pt-BR" sz="1600" dirty="0"/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7458231" y="1447800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3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36" name="AutoShape 9"/>
          <p:cNvCxnSpPr>
            <a:cxnSpLocks noChangeShapeType="1"/>
            <a:stCxn id="35" idx="2"/>
            <a:endCxn id="34" idx="0"/>
          </p:cNvCxnSpPr>
          <p:nvPr/>
        </p:nvCxnSpPr>
        <p:spPr bwMode="auto">
          <a:xfrm>
            <a:off x="8154350" y="1847910"/>
            <a:ext cx="1" cy="4380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7458231" y="3575847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7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42" name="AutoShape 9"/>
          <p:cNvCxnSpPr>
            <a:cxnSpLocks noChangeShapeType="1"/>
            <a:stCxn id="34" idx="2"/>
            <a:endCxn id="41" idx="0"/>
          </p:cNvCxnSpPr>
          <p:nvPr/>
        </p:nvCxnSpPr>
        <p:spPr bwMode="auto">
          <a:xfrm flipH="1">
            <a:off x="8154350" y="3363218"/>
            <a:ext cx="1" cy="212629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573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2064"/>
            <a:ext cx="8153400" cy="914400"/>
          </a:xfrm>
        </p:spPr>
        <p:txBody>
          <a:bodyPr/>
          <a:lstStyle/>
          <a:p>
            <a:r>
              <a:rPr lang="en-US" sz="3200" dirty="0" smtClean="0"/>
              <a:t>Just-in-time Compiler (Java example)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7" name="Group 21"/>
          <p:cNvGrpSpPr>
            <a:grpSpLocks/>
          </p:cNvGrpSpPr>
          <p:nvPr/>
        </p:nvGrpSpPr>
        <p:grpSpPr bwMode="auto">
          <a:xfrm>
            <a:off x="245931" y="2649538"/>
            <a:ext cx="1392238" cy="1292225"/>
            <a:chOff x="149" y="1503"/>
            <a:chExt cx="877" cy="814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latin typeface="Tahoma" pitchFamily="34" charset="0"/>
                </a:rPr>
                <a:t>Java</a:t>
              </a:r>
              <a:endParaRPr lang="en-US" sz="20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latin typeface="Tahoma" pitchFamily="34" charset="0"/>
                </a:rPr>
                <a:t>Source </a:t>
              </a: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30" name="AutoShape 9"/>
          <p:cNvCxnSpPr>
            <a:cxnSpLocks noChangeShapeType="1"/>
            <a:stCxn id="28" idx="3"/>
            <a:endCxn id="32" idx="1"/>
          </p:cNvCxnSpPr>
          <p:nvPr/>
        </p:nvCxnSpPr>
        <p:spPr bwMode="auto">
          <a:xfrm flipV="1">
            <a:off x="1638169" y="3295650"/>
            <a:ext cx="303724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12"/>
          <p:cNvCxnSpPr>
            <a:cxnSpLocks noChangeShapeType="1"/>
            <a:stCxn id="32" idx="1"/>
            <a:endCxn id="32" idx="1"/>
          </p:cNvCxnSpPr>
          <p:nvPr/>
        </p:nvCxnSpPr>
        <p:spPr bwMode="auto">
          <a:xfrm>
            <a:off x="1941893" y="32956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941893" y="2590800"/>
            <a:ext cx="1692406" cy="14097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5791200" y="4385376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Input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34" name="AutoShape 9"/>
          <p:cNvCxnSpPr>
            <a:cxnSpLocks noChangeShapeType="1"/>
            <a:stCxn id="33" idx="0"/>
            <a:endCxn id="63" idx="2"/>
          </p:cNvCxnSpPr>
          <p:nvPr/>
        </p:nvCxnSpPr>
        <p:spPr bwMode="auto">
          <a:xfrm flipH="1" flipV="1">
            <a:off x="6485003" y="4000500"/>
            <a:ext cx="2316" cy="38487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7620000" y="3092247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Output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36" name="AutoShape 9"/>
          <p:cNvCxnSpPr>
            <a:cxnSpLocks noChangeShapeType="1"/>
            <a:stCxn id="63" idx="3"/>
            <a:endCxn id="35" idx="1"/>
          </p:cNvCxnSpPr>
          <p:nvPr/>
        </p:nvCxnSpPr>
        <p:spPr bwMode="auto">
          <a:xfrm flipV="1">
            <a:off x="7331206" y="3292302"/>
            <a:ext cx="288794" cy="334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1992045" y="2833985"/>
            <a:ext cx="1592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Java source to </a:t>
            </a:r>
          </a:p>
          <a:p>
            <a:pPr algn="ctr"/>
            <a:r>
              <a:rPr lang="en-US" dirty="0" smtClean="0"/>
              <a:t>Java </a:t>
            </a:r>
            <a:r>
              <a:rPr lang="en-US" dirty="0" err="1" smtClean="0"/>
              <a:t>bytecode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grpSp>
        <p:nvGrpSpPr>
          <p:cNvPr id="53" name="Group 21"/>
          <p:cNvGrpSpPr>
            <a:grpSpLocks/>
          </p:cNvGrpSpPr>
          <p:nvPr/>
        </p:nvGrpSpPr>
        <p:grpSpPr bwMode="auto">
          <a:xfrm>
            <a:off x="3962400" y="2649538"/>
            <a:ext cx="1392238" cy="1292225"/>
            <a:chOff x="149" y="1503"/>
            <a:chExt cx="877" cy="814"/>
          </a:xfrm>
        </p:grpSpPr>
        <p:sp>
          <p:nvSpPr>
            <p:cNvPr id="54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latin typeface="Tahoma" pitchFamily="34" charset="0"/>
                </a:rPr>
                <a:t>Java </a:t>
              </a:r>
              <a:endParaRPr lang="en-US" sz="20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latin typeface="Tahoma" pitchFamily="34" charset="0"/>
                </a:rPr>
                <a:t>Bytecode</a:t>
              </a: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57" name="AutoShape 9"/>
          <p:cNvCxnSpPr>
            <a:cxnSpLocks noChangeShapeType="1"/>
            <a:stCxn id="32" idx="3"/>
            <a:endCxn id="54" idx="1"/>
          </p:cNvCxnSpPr>
          <p:nvPr/>
        </p:nvCxnSpPr>
        <p:spPr bwMode="auto">
          <a:xfrm>
            <a:off x="3634299" y="3295650"/>
            <a:ext cx="328101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tangle 13"/>
          <p:cNvSpPr>
            <a:spLocks noChangeArrowheads="1"/>
          </p:cNvSpPr>
          <p:nvPr/>
        </p:nvSpPr>
        <p:spPr bwMode="auto">
          <a:xfrm>
            <a:off x="5638800" y="2590800"/>
            <a:ext cx="1692406" cy="14097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642466" y="2833985"/>
            <a:ext cx="1685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Java </a:t>
            </a:r>
            <a:br>
              <a:rPr lang="en-US" dirty="0" smtClean="0"/>
            </a:br>
            <a:r>
              <a:rPr lang="en-US" dirty="0" smtClean="0"/>
              <a:t>Virtual Machine</a:t>
            </a:r>
            <a:endParaRPr lang="en-US" dirty="0"/>
          </a:p>
        </p:txBody>
      </p:sp>
      <p:cxnSp>
        <p:nvCxnSpPr>
          <p:cNvPr id="65" name="AutoShape 9"/>
          <p:cNvCxnSpPr>
            <a:cxnSpLocks noChangeShapeType="1"/>
            <a:stCxn id="54" idx="3"/>
            <a:endCxn id="63" idx="1"/>
          </p:cNvCxnSpPr>
          <p:nvPr/>
        </p:nvCxnSpPr>
        <p:spPr bwMode="auto">
          <a:xfrm flipV="1">
            <a:off x="5354638" y="3295650"/>
            <a:ext cx="284162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304800" y="5562600"/>
            <a:ext cx="8626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Just-in-time compilation: </a:t>
            </a:r>
            <a:r>
              <a:rPr lang="en-US" dirty="0" err="1" smtClean="0"/>
              <a:t>bytecode</a:t>
            </a:r>
            <a:r>
              <a:rPr lang="en-US" dirty="0" smtClean="0"/>
              <a:t> interpreter (in the JVM) compiles program fragments </a:t>
            </a:r>
            <a:br>
              <a:rPr lang="en-US" dirty="0" smtClean="0"/>
            </a:br>
            <a:r>
              <a:rPr lang="en-US" dirty="0" smtClean="0"/>
              <a:t>during interpretation to avoid expensive re-interpretation.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1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E737-4F21-47A4-98D3-06B0A3CAFF2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Every person in this class will build a parser some day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Or wish he knew how to build one… </a:t>
            </a:r>
          </a:p>
          <a:p>
            <a:r>
              <a:rPr lang="en-US" dirty="0" smtClean="0"/>
              <a:t>Useful </a:t>
            </a:r>
            <a:r>
              <a:rPr lang="en-US" dirty="0"/>
              <a:t>techniques and algorithms</a:t>
            </a:r>
          </a:p>
          <a:p>
            <a:pPr lvl="1"/>
            <a:r>
              <a:rPr lang="en-US" dirty="0"/>
              <a:t>Lexical analysis / parsing</a:t>
            </a:r>
          </a:p>
          <a:p>
            <a:pPr lvl="1"/>
            <a:r>
              <a:rPr lang="en-US" dirty="0"/>
              <a:t>Semantic representation</a:t>
            </a: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/>
              <a:t>Register allocation</a:t>
            </a:r>
          </a:p>
          <a:p>
            <a:endParaRPr lang="en-US" dirty="0" smtClean="0"/>
          </a:p>
          <a:p>
            <a:r>
              <a:rPr lang="en-US" dirty="0" smtClean="0"/>
              <a:t>Understand </a:t>
            </a:r>
            <a:r>
              <a:rPr lang="en-US" dirty="0"/>
              <a:t>programming languages better</a:t>
            </a:r>
          </a:p>
          <a:p>
            <a:r>
              <a:rPr lang="en-US" dirty="0"/>
              <a:t>Understand internals of </a:t>
            </a:r>
            <a:r>
              <a:rPr lang="en-US" dirty="0" smtClean="0"/>
              <a:t>compilers</a:t>
            </a:r>
          </a:p>
          <a:p>
            <a:r>
              <a:rPr lang="en-US" dirty="0" smtClean="0"/>
              <a:t>Understand (some) details of target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1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046913" y="3514695"/>
            <a:ext cx="1693862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Target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9600" y="3514695"/>
            <a:ext cx="1392238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Source</a:t>
            </a:r>
            <a:endParaRPr lang="en-US" sz="2000" dirty="0">
              <a:latin typeface="Tahoma" pitchFamily="34" charset="0"/>
            </a:endParaRPr>
          </a:p>
        </p:txBody>
      </p:sp>
      <p:cxnSp>
        <p:nvCxnSpPr>
          <p:cNvPr id="11" name="AutoShape 9"/>
          <p:cNvCxnSpPr>
            <a:cxnSpLocks noChangeShapeType="1"/>
            <a:stCxn id="9" idx="3"/>
            <a:endCxn id="15" idx="1"/>
          </p:cNvCxnSpPr>
          <p:nvPr/>
        </p:nvCxnSpPr>
        <p:spPr bwMode="auto">
          <a:xfrm>
            <a:off x="2001838" y="3714750"/>
            <a:ext cx="769044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0"/>
          <p:cNvCxnSpPr>
            <a:cxnSpLocks noChangeShapeType="1"/>
            <a:stCxn id="15" idx="3"/>
            <a:endCxn id="6" idx="1"/>
          </p:cNvCxnSpPr>
          <p:nvPr/>
        </p:nvCxnSpPr>
        <p:spPr bwMode="auto">
          <a:xfrm>
            <a:off x="6339572" y="3714750"/>
            <a:ext cx="707341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500333" y="1981200"/>
            <a:ext cx="2109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Compiler</a:t>
            </a:r>
          </a:p>
        </p:txBody>
      </p:sp>
      <p:cxnSp>
        <p:nvCxnSpPr>
          <p:cNvPr id="14" name="AutoShape 12"/>
          <p:cNvCxnSpPr>
            <a:cxnSpLocks noChangeShapeType="1"/>
            <a:stCxn id="15" idx="1"/>
            <a:endCxn id="15" idx="1"/>
          </p:cNvCxnSpPr>
          <p:nvPr/>
        </p:nvCxnSpPr>
        <p:spPr bwMode="auto">
          <a:xfrm>
            <a:off x="2770882" y="37147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770882" y="2438400"/>
            <a:ext cx="3568690" cy="25527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743200" y="2514600"/>
            <a:ext cx="3624055" cy="2476500"/>
          </a:xfrm>
          <a:prstGeom prst="rect">
            <a:avLst/>
          </a:prstGeom>
        </p:spPr>
        <p:txBody>
          <a:bodyPr vert="horz">
            <a:no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 smtClean="0">
                <a:solidFill>
                  <a:srgbClr val="FFFF00"/>
                </a:solidFill>
              </a:rPr>
              <a:t>Useful formalisms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Regular expressions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Context-free grammars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Attribute grammars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Data structures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Algorithms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200" y="4221065"/>
            <a:ext cx="2595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Programming Languages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Software Engineering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53200" y="4108721"/>
            <a:ext cx="22731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Runtime environment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Architecture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grpSp>
        <p:nvGrpSpPr>
          <p:cNvPr id="408598" name="Group 22"/>
          <p:cNvGrpSpPr>
            <a:grpSpLocks/>
          </p:cNvGrpSpPr>
          <p:nvPr/>
        </p:nvGrpSpPr>
        <p:grpSpPr bwMode="auto">
          <a:xfrm>
            <a:off x="7335838" y="2481263"/>
            <a:ext cx="1693862" cy="1409700"/>
            <a:chOff x="4621" y="1503"/>
            <a:chExt cx="1067" cy="888"/>
          </a:xfrm>
        </p:grpSpPr>
        <p:sp>
          <p:nvSpPr>
            <p:cNvPr id="408579" name="Text Box 3"/>
            <p:cNvSpPr txBox="1">
              <a:spLocks noChangeArrowheads="1"/>
            </p:cNvSpPr>
            <p:nvPr/>
          </p:nvSpPr>
          <p:spPr bwMode="auto">
            <a:xfrm>
              <a:off x="4621" y="1503"/>
              <a:ext cx="106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code</a:t>
              </a:r>
            </a:p>
          </p:txBody>
        </p:sp>
        <p:sp>
          <p:nvSpPr>
            <p:cNvPr id="408580" name="Text Box 4"/>
            <p:cNvSpPr txBox="1">
              <a:spLocks noChangeArrowheads="1"/>
            </p:cNvSpPr>
            <p:nvPr/>
          </p:nvSpPr>
          <p:spPr bwMode="auto">
            <a:xfrm>
              <a:off x="5228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408597" name="Group 21"/>
          <p:cNvGrpSpPr>
            <a:grpSpLocks/>
          </p:cNvGrpSpPr>
          <p:nvPr/>
        </p:nvGrpSpPr>
        <p:grpSpPr bwMode="auto">
          <a:xfrm>
            <a:off x="250825" y="2481263"/>
            <a:ext cx="1392238" cy="1409700"/>
            <a:chOff x="149" y="1503"/>
            <a:chExt cx="877" cy="888"/>
          </a:xfrm>
        </p:grpSpPr>
        <p:sp>
          <p:nvSpPr>
            <p:cNvPr id="40858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408585" name="AutoShape 9"/>
          <p:cNvCxnSpPr>
            <a:cxnSpLocks noChangeShapeType="1"/>
            <a:stCxn id="408581" idx="3"/>
            <a:endCxn id="408589" idx="1"/>
          </p:cNvCxnSpPr>
          <p:nvPr/>
        </p:nvCxnSpPr>
        <p:spPr bwMode="auto">
          <a:xfrm flipV="1">
            <a:off x="1662113" y="31813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586" name="AutoShape 10"/>
          <p:cNvCxnSpPr>
            <a:cxnSpLocks noChangeShapeType="1"/>
            <a:stCxn id="408589" idx="3"/>
            <a:endCxn id="408579" idx="1"/>
          </p:cNvCxnSpPr>
          <p:nvPr/>
        </p:nvCxnSpPr>
        <p:spPr bwMode="auto">
          <a:xfrm>
            <a:off x="7088188" y="3181350"/>
            <a:ext cx="228600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3431245" y="1837765"/>
            <a:ext cx="2109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Compiler</a:t>
            </a:r>
          </a:p>
        </p:txBody>
      </p:sp>
      <p:cxnSp>
        <p:nvCxnSpPr>
          <p:cNvPr id="408588" name="AutoShape 12"/>
          <p:cNvCxnSpPr>
            <a:cxnSpLocks noChangeShapeType="1"/>
            <a:stCxn id="408589" idx="1"/>
            <a:endCxn id="408589" idx="1"/>
          </p:cNvCxnSpPr>
          <p:nvPr/>
        </p:nvCxnSpPr>
        <p:spPr bwMode="auto">
          <a:xfrm>
            <a:off x="1874838" y="31813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9" name="Rectangle 13"/>
          <p:cNvSpPr>
            <a:spLocks noChangeArrowheads="1"/>
          </p:cNvSpPr>
          <p:nvPr/>
        </p:nvSpPr>
        <p:spPr bwMode="auto">
          <a:xfrm>
            <a:off x="1893888" y="23241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2057400" y="2438400"/>
            <a:ext cx="76200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2989781" y="2438400"/>
            <a:ext cx="779462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Syntax Analysis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Parsing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939623" y="2438400"/>
            <a:ext cx="805966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Semantic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4915969" y="2438400"/>
            <a:ext cx="70485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Inter.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Rep.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(IR)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5791200" y="2438400"/>
            <a:ext cx="106680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Code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Gen.</a:t>
            </a:r>
          </a:p>
        </p:txBody>
      </p:sp>
    </p:spTree>
    <p:extLst>
      <p:ext uri="{BB962C8B-B14F-4D97-AF65-F5344CB8AC3E}">
        <p14:creationId xmlns:p14="http://schemas.microsoft.com/office/powerpoint/2010/main" val="22153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inside a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2974640" y="6362700"/>
            <a:ext cx="762000" cy="4191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Lexical</a:t>
            </a:r>
            <a:br>
              <a:rPr lang="en-US" sz="12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Analysis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819433" y="6362700"/>
            <a:ext cx="779462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Syntax </a:t>
            </a: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4666391" y="6362700"/>
            <a:ext cx="7429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Sem.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492134" y="6362700"/>
            <a:ext cx="7048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Inter.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Rep</a:t>
            </a:r>
            <a:r>
              <a:rPr lang="en-US" sz="1200" dirty="0" smtClean="0">
                <a:latin typeface="Tahoma" pitchFamily="34" charset="0"/>
              </a:rPr>
              <a:t>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279775" y="6362700"/>
            <a:ext cx="6096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Code Gen.</a:t>
            </a:r>
            <a:endParaRPr lang="en-US" sz="1200" dirty="0">
              <a:latin typeface="Tahoma" pitchFamily="34" charset="0"/>
            </a:endParaRPr>
          </a:p>
        </p:txBody>
      </p: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250824" y="2481266"/>
            <a:ext cx="1806575" cy="1023939"/>
            <a:chOff x="149" y="1503"/>
            <a:chExt cx="877" cy="645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x = b*b – 4*a*c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15" name="Right Arrow 14"/>
          <p:cNvSpPr/>
          <p:nvPr/>
        </p:nvSpPr>
        <p:spPr>
          <a:xfrm>
            <a:off x="2362200" y="28241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71800" y="3010242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&lt;</a:t>
            </a:r>
            <a:r>
              <a:rPr lang="en-US" dirty="0" err="1" smtClean="0"/>
              <a:t>ID,”x</a:t>
            </a:r>
            <a:r>
              <a:rPr lang="en-US" dirty="0" smtClean="0"/>
              <a:t>”&gt; &lt;EQ&gt; &lt;</a:t>
            </a:r>
            <a:r>
              <a:rPr lang="en-US" dirty="0" err="1" smtClean="0"/>
              <a:t>ID,”b</a:t>
            </a:r>
            <a:r>
              <a:rPr lang="en-US" dirty="0" smtClean="0"/>
              <a:t>”&gt; &lt;MULT&gt; &lt;</a:t>
            </a:r>
            <a:r>
              <a:rPr lang="en-US" dirty="0" err="1" smtClean="0"/>
              <a:t>ID,”</a:t>
            </a:r>
            <a:r>
              <a:rPr lang="en-US" dirty="0" err="1"/>
              <a:t>b</a:t>
            </a:r>
            <a:r>
              <a:rPr lang="en-US" dirty="0"/>
              <a:t>”&gt;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&lt;MINUS&gt; &lt;INT,4&gt; &lt;MULT&gt; </a:t>
            </a:r>
            <a:r>
              <a:rPr lang="en-US" dirty="0"/>
              <a:t>&lt;</a:t>
            </a:r>
            <a:r>
              <a:rPr lang="en-US" dirty="0" err="1"/>
              <a:t>ID</a:t>
            </a:r>
            <a:r>
              <a:rPr lang="en-US" dirty="0" err="1" smtClean="0"/>
              <a:t>,”a</a:t>
            </a:r>
            <a:r>
              <a:rPr lang="en-US" dirty="0" smtClean="0"/>
              <a:t>”&gt; </a:t>
            </a:r>
            <a:r>
              <a:rPr lang="en-US" dirty="0"/>
              <a:t>&lt;MULT&gt; </a:t>
            </a:r>
            <a:r>
              <a:rPr lang="en-US" dirty="0" smtClean="0"/>
              <a:t>&lt;</a:t>
            </a:r>
            <a:r>
              <a:rPr lang="en-US" dirty="0" err="1"/>
              <a:t>ID</a:t>
            </a:r>
            <a:r>
              <a:rPr lang="en-US" dirty="0" err="1" smtClean="0"/>
              <a:t>,”c</a:t>
            </a:r>
            <a:r>
              <a:rPr lang="en-US" dirty="0" smtClean="0"/>
              <a:t>”&gt;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40448" y="2195649"/>
            <a:ext cx="888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Token</a:t>
            </a:r>
            <a:br>
              <a:rPr lang="en-US" dirty="0" smtClean="0"/>
            </a:br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124200" y="2234985"/>
            <a:ext cx="5536585" cy="15750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8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inside a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2971800" y="6362700"/>
            <a:ext cx="7620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816593" y="6362700"/>
            <a:ext cx="779462" cy="4191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Syntax </a:t>
            </a:r>
            <a:r>
              <a:rPr lang="en-US" sz="1200" dirty="0" smtClean="0">
                <a:solidFill>
                  <a:srgbClr val="FFFF00"/>
                </a:solidFill>
                <a:latin typeface="Tahoma" pitchFamily="34" charset="0"/>
              </a:rPr>
              <a:t>Analysis</a:t>
            </a:r>
            <a:endParaRPr lang="en-US" sz="12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4666391" y="6362700"/>
            <a:ext cx="7429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Sem.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492134" y="6362700"/>
            <a:ext cx="7048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Inter.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Rep</a:t>
            </a:r>
            <a:r>
              <a:rPr lang="en-US" sz="1200" dirty="0" smtClean="0">
                <a:latin typeface="Tahoma" pitchFamily="34" charset="0"/>
              </a:rPr>
              <a:t>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279775" y="6362700"/>
            <a:ext cx="6096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Code Gen.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788" y="1290915"/>
            <a:ext cx="90140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&lt;</a:t>
            </a:r>
            <a:r>
              <a:rPr lang="en-US" sz="1600" dirty="0" err="1" smtClean="0"/>
              <a:t>ID,”x</a:t>
            </a:r>
            <a:r>
              <a:rPr lang="en-US" sz="1600" dirty="0" smtClean="0"/>
              <a:t>”&gt; &lt;EQ&gt; &lt;</a:t>
            </a:r>
            <a:r>
              <a:rPr lang="en-US" sz="1600" dirty="0" err="1" smtClean="0"/>
              <a:t>ID,”b</a:t>
            </a:r>
            <a:r>
              <a:rPr lang="en-US" sz="1600" dirty="0" smtClean="0"/>
              <a:t>”&gt; &lt;MULT&gt; &lt;</a:t>
            </a:r>
            <a:r>
              <a:rPr lang="en-US" sz="1600" dirty="0" err="1" smtClean="0"/>
              <a:t>ID,”b</a:t>
            </a:r>
            <a:r>
              <a:rPr lang="en-US" sz="1600" dirty="0" smtClean="0"/>
              <a:t>”&gt; &lt;MINUS&gt; &lt;INT,4&gt; &lt;MULT&gt; &lt;</a:t>
            </a:r>
            <a:r>
              <a:rPr lang="en-US" sz="1600" dirty="0" err="1" smtClean="0"/>
              <a:t>ID,”a</a:t>
            </a:r>
            <a:r>
              <a:rPr lang="en-US" sz="1600" dirty="0" smtClean="0"/>
              <a:t>”&gt; &lt;MULT&gt; &lt;</a:t>
            </a:r>
            <a:r>
              <a:rPr lang="en-US" sz="1600" dirty="0" err="1" smtClean="0"/>
              <a:t>ID,”c</a:t>
            </a:r>
            <a:r>
              <a:rPr lang="en-US" sz="1600" dirty="0" smtClean="0"/>
              <a:t>”&gt;</a:t>
            </a:r>
            <a:endParaRPr lang="en-US" sz="1600" dirty="0"/>
          </a:p>
        </p:txBody>
      </p:sp>
      <p:sp>
        <p:nvSpPr>
          <p:cNvPr id="3" name="Down Arrow 2"/>
          <p:cNvSpPr/>
          <p:nvPr/>
        </p:nvSpPr>
        <p:spPr>
          <a:xfrm>
            <a:off x="4517200" y="1640775"/>
            <a:ext cx="295275" cy="304800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95985" y="58028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86785" y="58790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‘4’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59857" y="528113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50657" y="547565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96610" y="437303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‘c’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03199" y="526946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67071" y="465986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093999" y="542186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757871" y="487680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92603" y="376521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324464" y="465986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377363" y="40386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</a:t>
            </a:r>
            <a:endParaRPr lang="en-US" dirty="0"/>
          </a:p>
        </p:txBody>
      </p:sp>
      <p:cxnSp>
        <p:nvCxnSpPr>
          <p:cNvPr id="29" name="Straight Connector 28"/>
          <p:cNvCxnSpPr>
            <a:stCxn id="21" idx="2"/>
            <a:endCxn id="11" idx="0"/>
          </p:cNvCxnSpPr>
          <p:nvPr/>
        </p:nvCxnSpPr>
        <p:spPr>
          <a:xfrm>
            <a:off x="1701330" y="5638800"/>
            <a:ext cx="0" cy="164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2"/>
            <a:endCxn id="18" idx="0"/>
          </p:cNvCxnSpPr>
          <p:nvPr/>
        </p:nvCxnSpPr>
        <p:spPr>
          <a:xfrm>
            <a:off x="3365202" y="5029200"/>
            <a:ext cx="0" cy="251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3" idx="2"/>
            <a:endCxn id="17" idx="0"/>
          </p:cNvCxnSpPr>
          <p:nvPr/>
        </p:nvCxnSpPr>
        <p:spPr>
          <a:xfrm>
            <a:off x="4292130" y="5791200"/>
            <a:ext cx="0" cy="87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4" idx="2"/>
            <a:endCxn id="19" idx="0"/>
          </p:cNvCxnSpPr>
          <p:nvPr/>
        </p:nvCxnSpPr>
        <p:spPr>
          <a:xfrm>
            <a:off x="5956002" y="5246132"/>
            <a:ext cx="0" cy="229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5" idx="2"/>
            <a:endCxn id="20" idx="0"/>
          </p:cNvCxnSpPr>
          <p:nvPr/>
        </p:nvCxnSpPr>
        <p:spPr>
          <a:xfrm>
            <a:off x="7090734" y="4134543"/>
            <a:ext cx="0" cy="238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6" idx="2"/>
            <a:endCxn id="21" idx="0"/>
          </p:cNvCxnSpPr>
          <p:nvPr/>
        </p:nvCxnSpPr>
        <p:spPr>
          <a:xfrm>
            <a:off x="1701330" y="5029200"/>
            <a:ext cx="0" cy="2402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7" idx="2"/>
            <a:endCxn id="26" idx="0"/>
          </p:cNvCxnSpPr>
          <p:nvPr/>
        </p:nvCxnSpPr>
        <p:spPr>
          <a:xfrm>
            <a:off x="1701330" y="4407932"/>
            <a:ext cx="0" cy="251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988336" y="404578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factor</a:t>
            </a:r>
            <a:endParaRPr lang="en-US" dirty="0"/>
          </a:p>
        </p:txBody>
      </p:sp>
      <p:cxnSp>
        <p:nvCxnSpPr>
          <p:cNvPr id="52" name="Straight Connector 51"/>
          <p:cNvCxnSpPr>
            <a:stCxn id="51" idx="2"/>
            <a:endCxn id="22" idx="0"/>
          </p:cNvCxnSpPr>
          <p:nvPr/>
        </p:nvCxnSpPr>
        <p:spPr>
          <a:xfrm>
            <a:off x="3365202" y="4415118"/>
            <a:ext cx="0" cy="244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161338" y="4041303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212185" y="34290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</a:t>
            </a:r>
            <a:endParaRPr lang="en-US" dirty="0"/>
          </a:p>
        </p:txBody>
      </p:sp>
      <p:cxnSp>
        <p:nvCxnSpPr>
          <p:cNvPr id="59" name="Straight Connector 58"/>
          <p:cNvCxnSpPr>
            <a:stCxn id="58" idx="2"/>
            <a:endCxn id="56" idx="0"/>
          </p:cNvCxnSpPr>
          <p:nvPr/>
        </p:nvCxnSpPr>
        <p:spPr>
          <a:xfrm>
            <a:off x="2536152" y="3798332"/>
            <a:ext cx="1" cy="242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8" idx="2"/>
            <a:endCxn id="27" idx="0"/>
          </p:cNvCxnSpPr>
          <p:nvPr/>
        </p:nvCxnSpPr>
        <p:spPr>
          <a:xfrm flipH="1">
            <a:off x="1701330" y="3798332"/>
            <a:ext cx="834822" cy="2402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8" idx="2"/>
            <a:endCxn id="51" idx="0"/>
          </p:cNvCxnSpPr>
          <p:nvPr/>
        </p:nvCxnSpPr>
        <p:spPr>
          <a:xfrm>
            <a:off x="2536152" y="3798332"/>
            <a:ext cx="829050" cy="24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934064" y="2530733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cxnSp>
        <p:nvCxnSpPr>
          <p:cNvPr id="72" name="Straight Connector 71"/>
          <p:cNvCxnSpPr>
            <a:stCxn id="71" idx="2"/>
            <a:endCxn id="58" idx="0"/>
          </p:cNvCxnSpPr>
          <p:nvPr/>
        </p:nvCxnSpPr>
        <p:spPr>
          <a:xfrm>
            <a:off x="2536152" y="2900065"/>
            <a:ext cx="0" cy="528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046868" y="1905000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cxnSp>
        <p:nvCxnSpPr>
          <p:cNvPr id="77" name="Straight Connector 76"/>
          <p:cNvCxnSpPr>
            <a:stCxn id="76" idx="2"/>
            <a:endCxn id="71" idx="0"/>
          </p:cNvCxnSpPr>
          <p:nvPr/>
        </p:nvCxnSpPr>
        <p:spPr>
          <a:xfrm flipH="1">
            <a:off x="2536152" y="2274332"/>
            <a:ext cx="2112804" cy="2564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915264" y="488846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factor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3968163" y="42672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</a:t>
            </a:r>
            <a:endParaRPr lang="en-US" dirty="0"/>
          </a:p>
        </p:txBody>
      </p:sp>
      <p:cxnSp>
        <p:nvCxnSpPr>
          <p:cNvPr id="82" name="Straight Connector 81"/>
          <p:cNvCxnSpPr>
            <a:stCxn id="81" idx="2"/>
            <a:endCxn id="80" idx="0"/>
          </p:cNvCxnSpPr>
          <p:nvPr/>
        </p:nvCxnSpPr>
        <p:spPr>
          <a:xfrm>
            <a:off x="4292130" y="4636532"/>
            <a:ext cx="0" cy="251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579136" y="427438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factor</a:t>
            </a:r>
            <a:endParaRPr lang="en-US" dirty="0"/>
          </a:p>
        </p:txBody>
      </p:sp>
      <p:cxnSp>
        <p:nvCxnSpPr>
          <p:cNvPr id="84" name="Straight Connector 83"/>
          <p:cNvCxnSpPr>
            <a:stCxn id="83" idx="2"/>
            <a:endCxn id="24" idx="0"/>
          </p:cNvCxnSpPr>
          <p:nvPr/>
        </p:nvCxnSpPr>
        <p:spPr>
          <a:xfrm>
            <a:off x="5956002" y="4643718"/>
            <a:ext cx="0" cy="233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752138" y="4269903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802985" y="36576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</a:t>
            </a:r>
            <a:endParaRPr lang="en-US" dirty="0"/>
          </a:p>
        </p:txBody>
      </p:sp>
      <p:cxnSp>
        <p:nvCxnSpPr>
          <p:cNvPr id="87" name="Straight Connector 86"/>
          <p:cNvCxnSpPr>
            <a:stCxn id="86" idx="2"/>
            <a:endCxn id="85" idx="0"/>
          </p:cNvCxnSpPr>
          <p:nvPr/>
        </p:nvCxnSpPr>
        <p:spPr>
          <a:xfrm>
            <a:off x="5126952" y="4026932"/>
            <a:ext cx="1" cy="242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6" idx="2"/>
            <a:endCxn id="81" idx="0"/>
          </p:cNvCxnSpPr>
          <p:nvPr/>
        </p:nvCxnSpPr>
        <p:spPr>
          <a:xfrm flipH="1">
            <a:off x="4292130" y="4026932"/>
            <a:ext cx="834822" cy="2402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6" idx="2"/>
            <a:endCxn id="83" idx="0"/>
          </p:cNvCxnSpPr>
          <p:nvPr/>
        </p:nvCxnSpPr>
        <p:spPr>
          <a:xfrm>
            <a:off x="5126952" y="4026932"/>
            <a:ext cx="829050" cy="24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524864" y="3150666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cxnSp>
        <p:nvCxnSpPr>
          <p:cNvPr id="91" name="Straight Connector 90"/>
          <p:cNvCxnSpPr>
            <a:stCxn id="90" idx="2"/>
            <a:endCxn id="86" idx="0"/>
          </p:cNvCxnSpPr>
          <p:nvPr/>
        </p:nvCxnSpPr>
        <p:spPr>
          <a:xfrm>
            <a:off x="5126952" y="3519998"/>
            <a:ext cx="0" cy="137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76" idx="2"/>
            <a:endCxn id="101" idx="0"/>
          </p:cNvCxnSpPr>
          <p:nvPr/>
        </p:nvCxnSpPr>
        <p:spPr>
          <a:xfrm>
            <a:off x="4648956" y="2274332"/>
            <a:ext cx="1585891" cy="2564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910880" y="2530733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</a:t>
            </a:r>
            <a:endParaRPr lang="en-US" dirty="0"/>
          </a:p>
        </p:txBody>
      </p:sp>
      <p:cxnSp>
        <p:nvCxnSpPr>
          <p:cNvPr id="103" name="Straight Connector 102"/>
          <p:cNvCxnSpPr>
            <a:stCxn id="101" idx="2"/>
            <a:endCxn id="90" idx="0"/>
          </p:cNvCxnSpPr>
          <p:nvPr/>
        </p:nvCxnSpPr>
        <p:spPr>
          <a:xfrm flipH="1">
            <a:off x="5126952" y="2900065"/>
            <a:ext cx="1107895" cy="250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865629" y="3150666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107" name="Straight Connector 106"/>
          <p:cNvCxnSpPr>
            <a:stCxn id="101" idx="2"/>
            <a:endCxn id="106" idx="0"/>
          </p:cNvCxnSpPr>
          <p:nvPr/>
        </p:nvCxnSpPr>
        <p:spPr>
          <a:xfrm>
            <a:off x="6234847" y="2900065"/>
            <a:ext cx="5597" cy="250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6713868" y="315066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factor</a:t>
            </a:r>
            <a:endParaRPr lang="en-US" dirty="0"/>
          </a:p>
        </p:txBody>
      </p:sp>
      <p:cxnSp>
        <p:nvCxnSpPr>
          <p:cNvPr id="112" name="Straight Connector 111"/>
          <p:cNvCxnSpPr>
            <a:stCxn id="111" idx="2"/>
            <a:endCxn id="25" idx="0"/>
          </p:cNvCxnSpPr>
          <p:nvPr/>
        </p:nvCxnSpPr>
        <p:spPr>
          <a:xfrm>
            <a:off x="7090734" y="3519998"/>
            <a:ext cx="0" cy="245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1" idx="2"/>
            <a:endCxn id="111" idx="0"/>
          </p:cNvCxnSpPr>
          <p:nvPr/>
        </p:nvCxnSpPr>
        <p:spPr>
          <a:xfrm>
            <a:off x="6234847" y="2900065"/>
            <a:ext cx="855887" cy="250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0" idx="2"/>
            <a:endCxn id="23" idx="0"/>
          </p:cNvCxnSpPr>
          <p:nvPr/>
        </p:nvCxnSpPr>
        <p:spPr>
          <a:xfrm>
            <a:off x="4292130" y="5257800"/>
            <a:ext cx="0" cy="164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76" idx="2"/>
            <a:endCxn id="123" idx="0"/>
          </p:cNvCxnSpPr>
          <p:nvPr/>
        </p:nvCxnSpPr>
        <p:spPr>
          <a:xfrm flipH="1">
            <a:off x="4648165" y="2274332"/>
            <a:ext cx="791" cy="260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4211987" y="2534787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0" y="2069068"/>
            <a:ext cx="843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Syntax</a:t>
            </a:r>
            <a:br>
              <a:rPr lang="en-US" dirty="0" smtClean="0"/>
            </a:b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09600" y="1981200"/>
            <a:ext cx="8082500" cy="426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6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inside a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4666391" y="6362700"/>
            <a:ext cx="7429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Sem.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492134" y="6362700"/>
            <a:ext cx="7048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Inter.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Rep</a:t>
            </a:r>
            <a:r>
              <a:rPr lang="en-US" sz="1200" dirty="0" smtClean="0">
                <a:latin typeface="Tahoma" pitchFamily="34" charset="0"/>
              </a:rPr>
              <a:t>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279775" y="6362700"/>
            <a:ext cx="6096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Code Gen.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2185" y="401666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85110" y="537256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‘4’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6057" y="401666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26857" y="537256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972810" y="401666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‘c’</a:t>
            </a:r>
            <a:endParaRPr lang="en-US" dirty="0"/>
          </a:p>
        </p:txBody>
      </p:sp>
      <p:cxnSp>
        <p:nvCxnSpPr>
          <p:cNvPr id="29" name="Straight Connector 28"/>
          <p:cNvCxnSpPr>
            <a:stCxn id="56" idx="2"/>
            <a:endCxn id="11" idx="0"/>
          </p:cNvCxnSpPr>
          <p:nvPr/>
        </p:nvCxnSpPr>
        <p:spPr>
          <a:xfrm flipH="1">
            <a:off x="1777530" y="3215198"/>
            <a:ext cx="834823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6" idx="2"/>
            <a:endCxn id="18" idx="0"/>
          </p:cNvCxnSpPr>
          <p:nvPr/>
        </p:nvCxnSpPr>
        <p:spPr>
          <a:xfrm>
            <a:off x="2612353" y="3215198"/>
            <a:ext cx="829049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5" idx="2"/>
            <a:endCxn id="17" idx="0"/>
          </p:cNvCxnSpPr>
          <p:nvPr/>
        </p:nvCxnSpPr>
        <p:spPr>
          <a:xfrm flipH="1">
            <a:off x="4290455" y="4385999"/>
            <a:ext cx="912698" cy="986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5" idx="2"/>
            <a:endCxn id="19" idx="0"/>
          </p:cNvCxnSpPr>
          <p:nvPr/>
        </p:nvCxnSpPr>
        <p:spPr>
          <a:xfrm>
            <a:off x="5203153" y="4385999"/>
            <a:ext cx="829049" cy="986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237538" y="2845866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77" name="Straight Connector 76"/>
          <p:cNvCxnSpPr>
            <a:stCxn id="123" idx="2"/>
            <a:endCxn id="56" idx="0"/>
          </p:cNvCxnSpPr>
          <p:nvPr/>
        </p:nvCxnSpPr>
        <p:spPr>
          <a:xfrm flipH="1">
            <a:off x="2612353" y="1949378"/>
            <a:ext cx="1938625" cy="896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828338" y="4016667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87" name="Straight Connector 86"/>
          <p:cNvCxnSpPr>
            <a:stCxn id="106" idx="2"/>
            <a:endCxn id="85" idx="0"/>
          </p:cNvCxnSpPr>
          <p:nvPr/>
        </p:nvCxnSpPr>
        <p:spPr>
          <a:xfrm flipH="1">
            <a:off x="5203153" y="3215198"/>
            <a:ext cx="1113491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23" idx="2"/>
            <a:endCxn id="106" idx="0"/>
          </p:cNvCxnSpPr>
          <p:nvPr/>
        </p:nvCxnSpPr>
        <p:spPr>
          <a:xfrm>
            <a:off x="4550978" y="1949378"/>
            <a:ext cx="1765666" cy="896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941829" y="2845866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112" name="Straight Connector 111"/>
          <p:cNvCxnSpPr>
            <a:stCxn id="106" idx="2"/>
            <a:endCxn id="20" idx="0"/>
          </p:cNvCxnSpPr>
          <p:nvPr/>
        </p:nvCxnSpPr>
        <p:spPr>
          <a:xfrm>
            <a:off x="6316644" y="3215198"/>
            <a:ext cx="850290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4114800" y="1580046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MINUS</a:t>
            </a:r>
            <a:endParaRPr lang="en-US" dirty="0"/>
          </a:p>
        </p:txBody>
      </p:sp>
      <p:sp>
        <p:nvSpPr>
          <p:cNvPr id="92" name="Text Box 23"/>
          <p:cNvSpPr txBox="1">
            <a:spLocks noChangeArrowheads="1"/>
          </p:cNvSpPr>
          <p:nvPr/>
        </p:nvSpPr>
        <p:spPr bwMode="auto">
          <a:xfrm>
            <a:off x="2971800" y="6362700"/>
            <a:ext cx="7620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94" name="Text Box 24"/>
          <p:cNvSpPr txBox="1">
            <a:spLocks noChangeArrowheads="1"/>
          </p:cNvSpPr>
          <p:nvPr/>
        </p:nvSpPr>
        <p:spPr bwMode="auto">
          <a:xfrm>
            <a:off x="3816593" y="6362700"/>
            <a:ext cx="779462" cy="4191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Syntax </a:t>
            </a:r>
            <a:r>
              <a:rPr lang="en-US" sz="1200" dirty="0" smtClean="0">
                <a:solidFill>
                  <a:srgbClr val="FFFF00"/>
                </a:solidFill>
                <a:latin typeface="Tahoma" pitchFamily="34" charset="0"/>
              </a:rPr>
              <a:t>Analysis</a:t>
            </a:r>
            <a:endParaRPr lang="en-US" sz="12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67600" y="1524000"/>
            <a:ext cx="9989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</a:t>
            </a:r>
            <a:br>
              <a:rPr lang="en-US" dirty="0" smtClean="0"/>
            </a:br>
            <a:r>
              <a:rPr lang="en-US" dirty="0" smtClean="0"/>
              <a:t>Syntax</a:t>
            </a:r>
            <a:br>
              <a:rPr lang="en-US" dirty="0" smtClean="0"/>
            </a:b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09600" y="1447800"/>
            <a:ext cx="8082500" cy="457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BE34-D0D3-4F34-A387-96A6E5161D3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Who?</a:t>
            </a:r>
            <a:endParaRPr lang="en-US" dirty="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3048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/>
              <a:t>Eran</a:t>
            </a:r>
            <a:r>
              <a:rPr lang="en-US" dirty="0"/>
              <a:t> </a:t>
            </a:r>
            <a:r>
              <a:rPr lang="en-US" dirty="0" err="1"/>
              <a:t>Yahav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Taub</a:t>
            </a:r>
            <a:r>
              <a:rPr lang="en-US" dirty="0" smtClean="0"/>
              <a:t> 734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Tel: </a:t>
            </a:r>
            <a:r>
              <a:rPr lang="en-US" dirty="0" smtClean="0"/>
              <a:t>8294318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yahave@cs.technion.ac.il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Monday 13:30-14:30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http://www.cs.tecnion.ac.il/~yahave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282"/>
      </p:ext>
    </p:extLst>
  </p:cSld>
  <p:clrMapOvr>
    <a:masterClrMapping/>
  </p:clrMapOvr>
  <p:transition advTm="3435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inside a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2971800" y="6362700"/>
            <a:ext cx="7620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816593" y="6362700"/>
            <a:ext cx="779462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Syntax </a:t>
            </a: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4666391" y="6362700"/>
            <a:ext cx="742950" cy="4191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Sem.</a:t>
            </a:r>
            <a:br>
              <a:rPr lang="en-US" sz="12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Analysis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492134" y="6362700"/>
            <a:ext cx="7048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Inter.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Rep</a:t>
            </a:r>
            <a:r>
              <a:rPr lang="en-US" sz="1200" dirty="0" smtClean="0">
                <a:latin typeface="Tahoma" pitchFamily="34" charset="0"/>
              </a:rPr>
              <a:t>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279775" y="6362700"/>
            <a:ext cx="6096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Code Gen.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2185" y="401666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85110" y="537256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‘4’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6057" y="401666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26857" y="537256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972810" y="401666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‘c’</a:t>
            </a:r>
            <a:endParaRPr lang="en-US" dirty="0"/>
          </a:p>
        </p:txBody>
      </p:sp>
      <p:cxnSp>
        <p:nvCxnSpPr>
          <p:cNvPr id="29" name="Straight Connector 28"/>
          <p:cNvCxnSpPr>
            <a:stCxn id="56" idx="2"/>
            <a:endCxn id="11" idx="0"/>
          </p:cNvCxnSpPr>
          <p:nvPr/>
        </p:nvCxnSpPr>
        <p:spPr>
          <a:xfrm flipH="1">
            <a:off x="1777530" y="3215198"/>
            <a:ext cx="834823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6" idx="2"/>
            <a:endCxn id="18" idx="0"/>
          </p:cNvCxnSpPr>
          <p:nvPr/>
        </p:nvCxnSpPr>
        <p:spPr>
          <a:xfrm>
            <a:off x="2612353" y="3215198"/>
            <a:ext cx="829049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5" idx="2"/>
            <a:endCxn id="17" idx="0"/>
          </p:cNvCxnSpPr>
          <p:nvPr/>
        </p:nvCxnSpPr>
        <p:spPr>
          <a:xfrm flipH="1">
            <a:off x="4290455" y="4385999"/>
            <a:ext cx="912698" cy="986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5" idx="2"/>
            <a:endCxn id="19" idx="0"/>
          </p:cNvCxnSpPr>
          <p:nvPr/>
        </p:nvCxnSpPr>
        <p:spPr>
          <a:xfrm>
            <a:off x="5203153" y="4385999"/>
            <a:ext cx="829049" cy="986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237538" y="2845866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77" name="Straight Connector 76"/>
          <p:cNvCxnSpPr>
            <a:stCxn id="123" idx="2"/>
            <a:endCxn id="56" idx="0"/>
          </p:cNvCxnSpPr>
          <p:nvPr/>
        </p:nvCxnSpPr>
        <p:spPr>
          <a:xfrm flipH="1">
            <a:off x="2612353" y="1949378"/>
            <a:ext cx="1938625" cy="896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828338" y="4016667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87" name="Straight Connector 86"/>
          <p:cNvCxnSpPr>
            <a:stCxn id="106" idx="2"/>
            <a:endCxn id="85" idx="0"/>
          </p:cNvCxnSpPr>
          <p:nvPr/>
        </p:nvCxnSpPr>
        <p:spPr>
          <a:xfrm flipH="1">
            <a:off x="5203153" y="3215198"/>
            <a:ext cx="1113491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23" idx="2"/>
            <a:endCxn id="106" idx="0"/>
          </p:cNvCxnSpPr>
          <p:nvPr/>
        </p:nvCxnSpPr>
        <p:spPr>
          <a:xfrm>
            <a:off x="4550978" y="1949378"/>
            <a:ext cx="1765666" cy="896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941829" y="2845866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112" name="Straight Connector 111"/>
          <p:cNvCxnSpPr>
            <a:stCxn id="106" idx="2"/>
            <a:endCxn id="20" idx="0"/>
          </p:cNvCxnSpPr>
          <p:nvPr/>
        </p:nvCxnSpPr>
        <p:spPr>
          <a:xfrm>
            <a:off x="6316644" y="3215198"/>
            <a:ext cx="850290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4114800" y="1580046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MINUS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97314" y="5181600"/>
            <a:ext cx="102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sp+8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94934" y="5095563"/>
            <a:ext cx="1088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dirty="0" err="1" smtClean="0">
                <a:solidFill>
                  <a:srgbClr val="FFFF00"/>
                </a:solidFill>
              </a:rPr>
              <a:t>const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3740" y="3878167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sp+16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19365" y="3877235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sp+16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61058" y="3877234"/>
            <a:ext cx="114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sp+24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92134" y="3878167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R2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84575" y="2707366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R2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35308" y="2707365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R1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87155" y="1441546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R1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90189" y="1482318"/>
            <a:ext cx="10967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Annotated</a:t>
            </a:r>
            <a:br>
              <a:rPr lang="en-US" sz="1600" dirty="0" smtClean="0"/>
            </a:br>
            <a:r>
              <a:rPr lang="en-US" sz="1600" dirty="0" smtClean="0"/>
              <a:t>Abstract</a:t>
            </a:r>
            <a:br>
              <a:rPr lang="en-US" sz="1600" dirty="0" smtClean="0"/>
            </a:br>
            <a:r>
              <a:rPr lang="en-US" sz="1600" dirty="0" smtClean="0"/>
              <a:t>Syntax</a:t>
            </a:r>
            <a:br>
              <a:rPr lang="en-US" sz="1600" dirty="0" smtClean="0"/>
            </a:br>
            <a:r>
              <a:rPr lang="en-US" sz="1600" dirty="0" smtClean="0"/>
              <a:t>Tree</a:t>
            </a:r>
            <a:endParaRPr lang="en-US" sz="1600" dirty="0"/>
          </a:p>
        </p:txBody>
      </p:sp>
      <p:sp>
        <p:nvSpPr>
          <p:cNvPr id="41" name="Rounded Rectangle 40"/>
          <p:cNvSpPr/>
          <p:nvPr/>
        </p:nvSpPr>
        <p:spPr>
          <a:xfrm>
            <a:off x="609600" y="1447800"/>
            <a:ext cx="8082500" cy="457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inside a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2971800" y="6362700"/>
            <a:ext cx="7620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816593" y="6362700"/>
            <a:ext cx="779462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Syntax </a:t>
            </a: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4666391" y="6362700"/>
            <a:ext cx="7429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Sem.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492134" y="6362700"/>
            <a:ext cx="704850" cy="4191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Inter.</a:t>
            </a:r>
            <a:br>
              <a:rPr lang="en-US" sz="12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Rep</a:t>
            </a:r>
            <a:r>
              <a:rPr lang="en-US" sz="1200" dirty="0" smtClean="0">
                <a:solidFill>
                  <a:srgbClr val="FFFF00"/>
                </a:solidFill>
                <a:latin typeface="Tahoma" pitchFamily="34" charset="0"/>
              </a:rPr>
              <a:t>.</a:t>
            </a:r>
            <a:endParaRPr lang="en-US" sz="12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279775" y="6362700"/>
            <a:ext cx="6096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Code Gen.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6132" y="4016667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‘b’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2758681" y="5372562"/>
            <a:ext cx="317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‘4’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1816654" y="4016667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‘b’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3761944" y="5372562"/>
            <a:ext cx="3145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‘a’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478591" y="4016667"/>
            <a:ext cx="3080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‘c’</a:t>
            </a:r>
            <a:endParaRPr lang="en-US" sz="1100" dirty="0"/>
          </a:p>
        </p:txBody>
      </p:sp>
      <p:cxnSp>
        <p:nvCxnSpPr>
          <p:cNvPr id="29" name="Straight Connector 28"/>
          <p:cNvCxnSpPr>
            <a:stCxn id="56" idx="2"/>
            <a:endCxn id="11" idx="0"/>
          </p:cNvCxnSpPr>
          <p:nvPr/>
        </p:nvCxnSpPr>
        <p:spPr>
          <a:xfrm flipH="1">
            <a:off x="1046593" y="3107476"/>
            <a:ext cx="537872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6" idx="2"/>
            <a:endCxn id="18" idx="0"/>
          </p:cNvCxnSpPr>
          <p:nvPr/>
        </p:nvCxnSpPr>
        <p:spPr>
          <a:xfrm>
            <a:off x="1584465" y="3107476"/>
            <a:ext cx="392650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5" idx="2"/>
            <a:endCxn id="17" idx="0"/>
          </p:cNvCxnSpPr>
          <p:nvPr/>
        </p:nvCxnSpPr>
        <p:spPr>
          <a:xfrm flipH="1">
            <a:off x="2917539" y="4278277"/>
            <a:ext cx="476843" cy="1094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5" idx="2"/>
            <a:endCxn id="19" idx="0"/>
          </p:cNvCxnSpPr>
          <p:nvPr/>
        </p:nvCxnSpPr>
        <p:spPr>
          <a:xfrm>
            <a:off x="3394382" y="4278277"/>
            <a:ext cx="524817" cy="1094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310992" y="2845866"/>
            <a:ext cx="5469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MULT</a:t>
            </a:r>
            <a:endParaRPr lang="en-US" sz="1100" dirty="0"/>
          </a:p>
        </p:txBody>
      </p:sp>
      <p:cxnSp>
        <p:nvCxnSpPr>
          <p:cNvPr id="77" name="Straight Connector 76"/>
          <p:cNvCxnSpPr>
            <a:stCxn id="123" idx="2"/>
            <a:endCxn id="56" idx="0"/>
          </p:cNvCxnSpPr>
          <p:nvPr/>
        </p:nvCxnSpPr>
        <p:spPr>
          <a:xfrm flipH="1">
            <a:off x="1584465" y="1841656"/>
            <a:ext cx="1032807" cy="1004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120909" y="4016667"/>
            <a:ext cx="5469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MULT</a:t>
            </a:r>
            <a:endParaRPr lang="en-US" sz="1100" dirty="0"/>
          </a:p>
        </p:txBody>
      </p:sp>
      <p:cxnSp>
        <p:nvCxnSpPr>
          <p:cNvPr id="87" name="Straight Connector 86"/>
          <p:cNvCxnSpPr>
            <a:stCxn id="106" idx="2"/>
            <a:endCxn id="85" idx="0"/>
          </p:cNvCxnSpPr>
          <p:nvPr/>
        </p:nvCxnSpPr>
        <p:spPr>
          <a:xfrm flipH="1">
            <a:off x="3394382" y="3107476"/>
            <a:ext cx="639264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23" idx="2"/>
            <a:endCxn id="106" idx="0"/>
          </p:cNvCxnSpPr>
          <p:nvPr/>
        </p:nvCxnSpPr>
        <p:spPr>
          <a:xfrm>
            <a:off x="2617272" y="1841656"/>
            <a:ext cx="1416374" cy="1004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760173" y="2845866"/>
            <a:ext cx="5469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MULT</a:t>
            </a:r>
            <a:endParaRPr lang="en-US" sz="1100" dirty="0"/>
          </a:p>
        </p:txBody>
      </p:sp>
      <p:cxnSp>
        <p:nvCxnSpPr>
          <p:cNvPr id="112" name="Straight Connector 111"/>
          <p:cNvCxnSpPr>
            <a:stCxn id="106" idx="2"/>
            <a:endCxn id="20" idx="0"/>
          </p:cNvCxnSpPr>
          <p:nvPr/>
        </p:nvCxnSpPr>
        <p:spPr>
          <a:xfrm>
            <a:off x="4033646" y="3107476"/>
            <a:ext cx="598994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2314144" y="1580046"/>
            <a:ext cx="606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MINUS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3954887" y="5181600"/>
            <a:ext cx="6976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sp+8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49066" y="5095563"/>
            <a:ext cx="7393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</a:t>
            </a:r>
            <a:r>
              <a:rPr lang="en-US" sz="1100" dirty="0" err="1" smtClean="0">
                <a:solidFill>
                  <a:srgbClr val="FFFF00"/>
                </a:solidFill>
              </a:rPr>
              <a:t>const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878167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sp+16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09597" y="3877235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sp+16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44781" y="3877234"/>
            <a:ext cx="769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sp+24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26571" y="3878167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R2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19144" y="2707366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R2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16654" y="2707365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R1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23744" y="1441546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R1</a:t>
            </a:r>
            <a:endParaRPr lang="en-US" sz="1100" dirty="0">
              <a:solidFill>
                <a:srgbClr val="FFFF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638800" y="1580046"/>
            <a:ext cx="0" cy="4439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43600" y="1981200"/>
            <a:ext cx="1116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2 = 4*a</a:t>
            </a:r>
          </a:p>
          <a:p>
            <a:r>
              <a:rPr lang="en-US" dirty="0" smtClean="0"/>
              <a:t>R1=b*b</a:t>
            </a:r>
          </a:p>
          <a:p>
            <a:r>
              <a:rPr lang="en-US" dirty="0" smtClean="0"/>
              <a:t>R2= R2*c</a:t>
            </a:r>
          </a:p>
          <a:p>
            <a:r>
              <a:rPr lang="en-US" dirty="0" smtClean="0"/>
              <a:t>R1=R1-R2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290189" y="1482318"/>
            <a:ext cx="1488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Intermediate</a:t>
            </a:r>
            <a:br>
              <a:rPr lang="en-US" sz="1600" dirty="0" smtClean="0"/>
            </a:br>
            <a:r>
              <a:rPr lang="en-US" sz="1600" dirty="0" smtClean="0"/>
              <a:t>Representation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3794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inside a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492134" y="6362700"/>
            <a:ext cx="7048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Inter.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Rep</a:t>
            </a:r>
            <a:r>
              <a:rPr lang="en-US" sz="1200" dirty="0" smtClean="0">
                <a:latin typeface="Tahoma" pitchFamily="34" charset="0"/>
              </a:rPr>
              <a:t>.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279775" y="6362700"/>
            <a:ext cx="609600" cy="4191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solidFill>
                  <a:srgbClr val="FFFF00"/>
                </a:solidFill>
                <a:latin typeface="Tahoma" pitchFamily="34" charset="0"/>
              </a:rPr>
              <a:t>Code Gen.</a:t>
            </a:r>
            <a:endParaRPr lang="en-US" sz="12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6132" y="4016667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‘b’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2758681" y="5372562"/>
            <a:ext cx="317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‘4’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1816654" y="4016667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‘b’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3761944" y="5372562"/>
            <a:ext cx="3145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‘a’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478591" y="4016667"/>
            <a:ext cx="3080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‘c’</a:t>
            </a:r>
            <a:endParaRPr lang="en-US" sz="1100" dirty="0"/>
          </a:p>
        </p:txBody>
      </p:sp>
      <p:cxnSp>
        <p:nvCxnSpPr>
          <p:cNvPr id="29" name="Straight Connector 28"/>
          <p:cNvCxnSpPr>
            <a:stCxn id="56" idx="2"/>
            <a:endCxn id="11" idx="0"/>
          </p:cNvCxnSpPr>
          <p:nvPr/>
        </p:nvCxnSpPr>
        <p:spPr>
          <a:xfrm flipH="1">
            <a:off x="1046593" y="3107476"/>
            <a:ext cx="537872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6" idx="2"/>
            <a:endCxn id="18" idx="0"/>
          </p:cNvCxnSpPr>
          <p:nvPr/>
        </p:nvCxnSpPr>
        <p:spPr>
          <a:xfrm>
            <a:off x="1584465" y="3107476"/>
            <a:ext cx="392650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5" idx="2"/>
            <a:endCxn id="17" idx="0"/>
          </p:cNvCxnSpPr>
          <p:nvPr/>
        </p:nvCxnSpPr>
        <p:spPr>
          <a:xfrm flipH="1">
            <a:off x="2917539" y="4278277"/>
            <a:ext cx="476843" cy="1094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5" idx="2"/>
            <a:endCxn id="19" idx="0"/>
          </p:cNvCxnSpPr>
          <p:nvPr/>
        </p:nvCxnSpPr>
        <p:spPr>
          <a:xfrm>
            <a:off x="3394382" y="4278277"/>
            <a:ext cx="524817" cy="1094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310992" y="2845866"/>
            <a:ext cx="5469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MULT</a:t>
            </a:r>
            <a:endParaRPr lang="en-US" sz="1100" dirty="0"/>
          </a:p>
        </p:txBody>
      </p:sp>
      <p:cxnSp>
        <p:nvCxnSpPr>
          <p:cNvPr id="77" name="Straight Connector 76"/>
          <p:cNvCxnSpPr>
            <a:stCxn id="123" idx="2"/>
            <a:endCxn id="56" idx="0"/>
          </p:cNvCxnSpPr>
          <p:nvPr/>
        </p:nvCxnSpPr>
        <p:spPr>
          <a:xfrm flipH="1">
            <a:off x="1584465" y="1841656"/>
            <a:ext cx="1032807" cy="1004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120909" y="4016667"/>
            <a:ext cx="5469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MULT</a:t>
            </a:r>
            <a:endParaRPr lang="en-US" sz="1100" dirty="0"/>
          </a:p>
        </p:txBody>
      </p:sp>
      <p:cxnSp>
        <p:nvCxnSpPr>
          <p:cNvPr id="87" name="Straight Connector 86"/>
          <p:cNvCxnSpPr>
            <a:stCxn id="106" idx="2"/>
            <a:endCxn id="85" idx="0"/>
          </p:cNvCxnSpPr>
          <p:nvPr/>
        </p:nvCxnSpPr>
        <p:spPr>
          <a:xfrm flipH="1">
            <a:off x="3394382" y="3107476"/>
            <a:ext cx="639264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23" idx="2"/>
            <a:endCxn id="106" idx="0"/>
          </p:cNvCxnSpPr>
          <p:nvPr/>
        </p:nvCxnSpPr>
        <p:spPr>
          <a:xfrm>
            <a:off x="2617272" y="1841656"/>
            <a:ext cx="1416374" cy="1004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760173" y="2845866"/>
            <a:ext cx="5469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MULT</a:t>
            </a:r>
            <a:endParaRPr lang="en-US" sz="1100" dirty="0"/>
          </a:p>
        </p:txBody>
      </p:sp>
      <p:cxnSp>
        <p:nvCxnSpPr>
          <p:cNvPr id="112" name="Straight Connector 111"/>
          <p:cNvCxnSpPr>
            <a:stCxn id="106" idx="2"/>
            <a:endCxn id="20" idx="0"/>
          </p:cNvCxnSpPr>
          <p:nvPr/>
        </p:nvCxnSpPr>
        <p:spPr>
          <a:xfrm>
            <a:off x="4033646" y="3107476"/>
            <a:ext cx="598994" cy="909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2314144" y="1580046"/>
            <a:ext cx="606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MINUS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3954887" y="5181600"/>
            <a:ext cx="6976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sp+8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49066" y="5095563"/>
            <a:ext cx="7393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</a:t>
            </a:r>
            <a:r>
              <a:rPr lang="en-US" sz="1100" dirty="0" err="1" smtClean="0">
                <a:solidFill>
                  <a:srgbClr val="FFFF00"/>
                </a:solidFill>
              </a:rPr>
              <a:t>const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878167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sp+16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09597" y="3877235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sp+16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44781" y="3877234"/>
            <a:ext cx="769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sp+24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26571" y="3878167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R2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19144" y="2707366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R2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16654" y="2707365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R1</a:t>
            </a:r>
            <a:endParaRPr lang="en-US" sz="11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23744" y="1441546"/>
            <a:ext cx="668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00"/>
                </a:solidFill>
              </a:rPr>
              <a:t>type: </a:t>
            </a:r>
            <a:r>
              <a:rPr lang="en-US" sz="1100" dirty="0" err="1" smtClean="0">
                <a:solidFill>
                  <a:srgbClr val="FFFF00"/>
                </a:solidFill>
              </a:rPr>
              <a:t>int</a:t>
            </a:r>
            <a:r>
              <a:rPr lang="en-US" sz="1100" dirty="0" smtClean="0">
                <a:solidFill>
                  <a:srgbClr val="FFFF00"/>
                </a:solidFill>
              </a:rPr>
              <a:t/>
            </a:r>
            <a:br>
              <a:rPr lang="en-US" sz="1100" dirty="0" smtClean="0">
                <a:solidFill>
                  <a:srgbClr val="FFFF00"/>
                </a:solidFill>
              </a:rPr>
            </a:br>
            <a:r>
              <a:rPr lang="en-US" sz="1100" dirty="0" err="1" smtClean="0">
                <a:solidFill>
                  <a:srgbClr val="FFFF00"/>
                </a:solidFill>
              </a:rPr>
              <a:t>loc</a:t>
            </a:r>
            <a:r>
              <a:rPr lang="en-US" sz="1100" dirty="0" smtClean="0">
                <a:solidFill>
                  <a:srgbClr val="FFFF00"/>
                </a:solidFill>
              </a:rPr>
              <a:t>: R1</a:t>
            </a:r>
            <a:endParaRPr lang="en-US" sz="1100" dirty="0">
              <a:solidFill>
                <a:srgbClr val="FFFF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638800" y="1580046"/>
            <a:ext cx="0" cy="4439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43600" y="1981200"/>
            <a:ext cx="1116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2 = 4*a</a:t>
            </a:r>
          </a:p>
          <a:p>
            <a:r>
              <a:rPr lang="en-US" dirty="0" smtClean="0"/>
              <a:t>R1=b*b</a:t>
            </a:r>
          </a:p>
          <a:p>
            <a:r>
              <a:rPr lang="en-US" dirty="0" smtClean="0"/>
              <a:t>R2= R2*c</a:t>
            </a:r>
          </a:p>
          <a:p>
            <a:r>
              <a:rPr lang="en-US" dirty="0" smtClean="0"/>
              <a:t>R1=R1-R2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5638800" y="3562071"/>
            <a:ext cx="3143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943600" y="3895234"/>
            <a:ext cx="17245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 R2,(sp+8)</a:t>
            </a:r>
          </a:p>
          <a:p>
            <a:r>
              <a:rPr lang="en-US" dirty="0" smtClean="0"/>
              <a:t>SAL R2,2</a:t>
            </a:r>
          </a:p>
          <a:p>
            <a:r>
              <a:rPr lang="en-US" dirty="0" smtClean="0"/>
              <a:t>MOV R1,(sp+16)</a:t>
            </a:r>
          </a:p>
          <a:p>
            <a:r>
              <a:rPr lang="en-US" dirty="0" smtClean="0"/>
              <a:t>MUL R1,(sp+16)</a:t>
            </a:r>
          </a:p>
          <a:p>
            <a:r>
              <a:rPr lang="en-US" dirty="0" smtClean="0"/>
              <a:t>MUL R2,(sp+24)</a:t>
            </a:r>
          </a:p>
          <a:p>
            <a:r>
              <a:rPr lang="en-US" dirty="0" smtClean="0"/>
              <a:t>SUB R1,R2</a:t>
            </a: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2971800" y="6362700"/>
            <a:ext cx="76200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3816593" y="6362700"/>
            <a:ext cx="779462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Syntax </a:t>
            </a: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4666391" y="6362700"/>
            <a:ext cx="742950" cy="419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Sem.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93936" y="1482318"/>
            <a:ext cx="1488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Intermediate</a:t>
            </a:r>
            <a:br>
              <a:rPr lang="en-US" sz="1600" dirty="0" smtClean="0"/>
            </a:br>
            <a:r>
              <a:rPr lang="en-US" sz="1600" dirty="0" smtClean="0"/>
              <a:t>Representation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7772400" y="3693502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Assembly</a:t>
            </a:r>
            <a:br>
              <a:rPr lang="en-US" sz="1600" dirty="0" smtClean="0"/>
            </a:br>
            <a:r>
              <a:rPr lang="en-US" sz="1600" dirty="0" smtClean="0"/>
              <a:t>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424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every stage…</a:t>
            </a:r>
          </a:p>
          <a:p>
            <a:endParaRPr lang="en-US" dirty="0" smtClean="0"/>
          </a:p>
          <a:p>
            <a:r>
              <a:rPr lang="en-US" dirty="0" smtClean="0"/>
              <a:t>Lexical analysis: illegal tokens</a:t>
            </a:r>
          </a:p>
          <a:p>
            <a:r>
              <a:rPr lang="en-US" dirty="0" smtClean="0"/>
              <a:t>Syntax analysis: illegal syntax </a:t>
            </a:r>
          </a:p>
          <a:p>
            <a:r>
              <a:rPr lang="en-US" dirty="0" smtClean="0"/>
              <a:t>Semantic analysis: incompatible types, undefined variables, …</a:t>
            </a:r>
          </a:p>
          <a:p>
            <a:endParaRPr lang="en-US" dirty="0"/>
          </a:p>
          <a:p>
            <a:r>
              <a:rPr lang="en-US" dirty="0" smtClean="0"/>
              <a:t>Every phase tries to recover and proceed with compilation (why?)</a:t>
            </a:r>
          </a:p>
          <a:p>
            <a:pPr lvl="1"/>
            <a:r>
              <a:rPr lang="en-US" dirty="0" smtClean="0"/>
              <a:t>Divergence is a challenge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in lexical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81200" y="1947861"/>
            <a:ext cx="2213339" cy="1023939"/>
            <a:chOff x="149" y="1503"/>
            <a:chExt cx="877" cy="645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pi = 3.141.562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>
            <a:off x="4397376" y="22907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35576" y="2275164"/>
            <a:ext cx="134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Illegal token</a:t>
            </a:r>
            <a:endParaRPr lang="en-US" dirty="0"/>
          </a:p>
        </p:txBody>
      </p: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1981200" y="3395661"/>
            <a:ext cx="2213339" cy="1023939"/>
            <a:chOff x="149" y="1503"/>
            <a:chExt cx="877" cy="645"/>
          </a:xfrm>
        </p:grpSpPr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pi = 3oranges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4397376" y="37385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35576" y="3722964"/>
            <a:ext cx="134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Illegal token</a:t>
            </a:r>
            <a:endParaRPr lang="en-US" dirty="0"/>
          </a:p>
        </p:txBody>
      </p: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1981200" y="4843461"/>
            <a:ext cx="2213339" cy="1023939"/>
            <a:chOff x="149" y="1503"/>
            <a:chExt cx="877" cy="645"/>
          </a:xfrm>
        </p:grpSpPr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pi = oranges3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18" name="Right Arrow 17"/>
          <p:cNvSpPr/>
          <p:nvPr/>
        </p:nvSpPr>
        <p:spPr>
          <a:xfrm>
            <a:off x="4397376" y="51863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235576" y="5170764"/>
            <a:ext cx="3339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ID,”pi</a:t>
            </a:r>
            <a:r>
              <a:rPr lang="en-US" dirty="0" smtClean="0"/>
              <a:t>”&gt;, &lt;EQ&gt;, &lt;ID,”oranges3”&gt;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8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Error detection: type checking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50824" y="3243261"/>
            <a:ext cx="2213339" cy="1023939"/>
            <a:chOff x="149" y="1503"/>
            <a:chExt cx="877" cy="645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x = 4*a*”oranges”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54949" y="472259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‘4’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99039" y="472259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18239" y="3366701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“oranges”</a:t>
            </a:r>
            <a:endParaRPr lang="en-US" dirty="0"/>
          </a:p>
        </p:txBody>
      </p:sp>
      <p:cxnSp>
        <p:nvCxnSpPr>
          <p:cNvPr id="15" name="Straight Connector 14"/>
          <p:cNvCxnSpPr>
            <a:stCxn id="19" idx="2"/>
            <a:endCxn id="9" idx="0"/>
          </p:cNvCxnSpPr>
          <p:nvPr/>
        </p:nvCxnSpPr>
        <p:spPr>
          <a:xfrm flipH="1">
            <a:off x="4460294" y="3736033"/>
            <a:ext cx="510527" cy="986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2"/>
            <a:endCxn id="11" idx="0"/>
          </p:cNvCxnSpPr>
          <p:nvPr/>
        </p:nvCxnSpPr>
        <p:spPr>
          <a:xfrm>
            <a:off x="4970821" y="3736033"/>
            <a:ext cx="433563" cy="986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96006" y="3366701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20" name="Straight Connector 19"/>
          <p:cNvCxnSpPr>
            <a:stCxn id="22" idx="2"/>
            <a:endCxn id="19" idx="0"/>
          </p:cNvCxnSpPr>
          <p:nvPr/>
        </p:nvCxnSpPr>
        <p:spPr>
          <a:xfrm flipH="1">
            <a:off x="4970821" y="2565232"/>
            <a:ext cx="984033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80039" y="2195900"/>
            <a:ext cx="74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</a:t>
            </a:r>
            <a:endParaRPr lang="en-US" dirty="0"/>
          </a:p>
        </p:txBody>
      </p:sp>
      <p:cxnSp>
        <p:nvCxnSpPr>
          <p:cNvPr id="23" name="Straight Connector 22"/>
          <p:cNvCxnSpPr>
            <a:stCxn id="22" idx="2"/>
            <a:endCxn id="12" idx="0"/>
          </p:cNvCxnSpPr>
          <p:nvPr/>
        </p:nvCxnSpPr>
        <p:spPr>
          <a:xfrm>
            <a:off x="5954854" y="2565232"/>
            <a:ext cx="1026200" cy="80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9496" y="4531634"/>
            <a:ext cx="102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sp+8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64773" y="4445597"/>
            <a:ext cx="1088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dirty="0" err="1" smtClean="0">
                <a:solidFill>
                  <a:srgbClr val="FFFF00"/>
                </a:solidFill>
              </a:rPr>
              <a:t>const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72507" y="3227268"/>
            <a:ext cx="1266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string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dirty="0" err="1" smtClean="0">
                <a:solidFill>
                  <a:srgbClr val="FFFF00"/>
                </a:solidFill>
              </a:rPr>
              <a:t>const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9802" y="3228201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R2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2785" y="2057400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type: </a:t>
            </a:r>
            <a:r>
              <a:rPr lang="en-US" dirty="0" err="1" smtClean="0">
                <a:solidFill>
                  <a:srgbClr val="FFFF00"/>
                </a:solidFill>
              </a:rPr>
              <a:t>int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loc</a:t>
            </a:r>
            <a:r>
              <a:rPr lang="en-US" dirty="0" smtClean="0">
                <a:solidFill>
                  <a:srgbClr val="FFFF00"/>
                </a:solidFill>
              </a:rPr>
              <a:t>: R2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64772" y="1752600"/>
            <a:ext cx="5552901" cy="46194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2667000" y="35861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8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Real Anatomy of a Compiler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7727493" y="4931242"/>
            <a:ext cx="1067087" cy="954088"/>
            <a:chOff x="4566" y="1503"/>
            <a:chExt cx="964" cy="601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4566" y="1503"/>
              <a:ext cx="964" cy="60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4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code</a:t>
              </a: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070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52400" y="1761565"/>
            <a:ext cx="990600" cy="1046163"/>
            <a:chOff x="149" y="1503"/>
            <a:chExt cx="877" cy="659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5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4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Tahoma" pitchFamily="34" charset="0"/>
                </a:rPr>
                <a:t>text 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11" name="AutoShape 9"/>
          <p:cNvCxnSpPr>
            <a:cxnSpLocks noChangeShapeType="1"/>
            <a:stCxn id="9" idx="3"/>
            <a:endCxn id="25" idx="1"/>
          </p:cNvCxnSpPr>
          <p:nvPr/>
        </p:nvCxnSpPr>
        <p:spPr bwMode="auto">
          <a:xfrm flipV="1">
            <a:off x="1143000" y="2284646"/>
            <a:ext cx="542365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0"/>
          <p:cNvCxnSpPr>
            <a:cxnSpLocks noChangeShapeType="1"/>
            <a:stCxn id="94" idx="3"/>
            <a:endCxn id="6" idx="1"/>
          </p:cNvCxnSpPr>
          <p:nvPr/>
        </p:nvCxnSpPr>
        <p:spPr bwMode="auto">
          <a:xfrm>
            <a:off x="6925255" y="5404598"/>
            <a:ext cx="802238" cy="36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2"/>
          <p:cNvCxnSpPr>
            <a:cxnSpLocks noChangeShapeType="1"/>
            <a:stCxn id="15" idx="1"/>
            <a:endCxn id="15" idx="1"/>
          </p:cNvCxnSpPr>
          <p:nvPr/>
        </p:nvCxnSpPr>
        <p:spPr bwMode="auto">
          <a:xfrm>
            <a:off x="1349191" y="3835773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349191" y="1602440"/>
            <a:ext cx="6073594" cy="446666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3296898" y="1922696"/>
            <a:ext cx="762000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202023" y="1922696"/>
            <a:ext cx="82867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Sem.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685365" y="1922696"/>
            <a:ext cx="762000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Process text input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26" name="AutoShape 9"/>
          <p:cNvCxnSpPr>
            <a:cxnSpLocks noChangeShapeType="1"/>
            <a:stCxn id="25" idx="3"/>
            <a:endCxn id="16" idx="1"/>
          </p:cNvCxnSpPr>
          <p:nvPr/>
        </p:nvCxnSpPr>
        <p:spPr bwMode="auto">
          <a:xfrm>
            <a:off x="2447365" y="2284646"/>
            <a:ext cx="84953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2382498" y="1991669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characters</a:t>
            </a:r>
            <a:endParaRPr lang="en-US" sz="1400" dirty="0"/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4744698" y="1922696"/>
            <a:ext cx="762000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Syntax</a:t>
            </a:r>
            <a:r>
              <a:rPr lang="en-US" sz="1200" dirty="0">
                <a:latin typeface="Tahoma" pitchFamily="34" charset="0"/>
              </a:rPr>
              <a:t/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cxnSp>
        <p:nvCxnSpPr>
          <p:cNvPr id="33" name="AutoShape 9"/>
          <p:cNvCxnSpPr>
            <a:cxnSpLocks noChangeShapeType="1"/>
            <a:stCxn id="16" idx="3"/>
            <a:endCxn id="32" idx="1"/>
          </p:cNvCxnSpPr>
          <p:nvPr/>
        </p:nvCxnSpPr>
        <p:spPr bwMode="auto">
          <a:xfrm>
            <a:off x="4058898" y="2284646"/>
            <a:ext cx="6858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4067863" y="1989428"/>
            <a:ext cx="684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tokens</a:t>
            </a:r>
            <a:endParaRPr lang="en-US" sz="1400" dirty="0"/>
          </a:p>
        </p:txBody>
      </p:sp>
      <p:cxnSp>
        <p:nvCxnSpPr>
          <p:cNvPr id="44" name="AutoShape 9"/>
          <p:cNvCxnSpPr>
            <a:cxnSpLocks noChangeShapeType="1"/>
            <a:stCxn id="32" idx="3"/>
            <a:endCxn id="18" idx="1"/>
          </p:cNvCxnSpPr>
          <p:nvPr/>
        </p:nvCxnSpPr>
        <p:spPr bwMode="auto">
          <a:xfrm>
            <a:off x="5506698" y="2284646"/>
            <a:ext cx="6953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5619046" y="1994646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AST</a:t>
            </a:r>
            <a:endParaRPr lang="en-US" sz="1400" dirty="0"/>
          </a:p>
        </p:txBody>
      </p:sp>
      <p:sp>
        <p:nvSpPr>
          <p:cNvPr id="61" name="Text Box 25"/>
          <p:cNvSpPr txBox="1">
            <a:spLocks noChangeArrowheads="1"/>
          </p:cNvSpPr>
          <p:nvPr/>
        </p:nvSpPr>
        <p:spPr bwMode="auto">
          <a:xfrm>
            <a:off x="2196360" y="3440206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Intermediate code generation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63" name="Curved Connector 62"/>
          <p:cNvCxnSpPr>
            <a:stCxn id="18" idx="3"/>
            <a:endCxn id="61" idx="1"/>
          </p:cNvCxnSpPr>
          <p:nvPr/>
        </p:nvCxnSpPr>
        <p:spPr>
          <a:xfrm flipH="1">
            <a:off x="2196360" y="2284646"/>
            <a:ext cx="4834338" cy="1517510"/>
          </a:xfrm>
          <a:prstGeom prst="curvedConnector5">
            <a:avLst>
              <a:gd name="adj1" fmla="val -4729"/>
              <a:gd name="adj2" fmla="val 50000"/>
              <a:gd name="adj3" fmla="val 10472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872760" y="2741727"/>
            <a:ext cx="1322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Annotated AST</a:t>
            </a:r>
            <a:endParaRPr lang="en-US" sz="1400" dirty="0"/>
          </a:p>
        </p:txBody>
      </p:sp>
      <p:sp>
        <p:nvSpPr>
          <p:cNvPr id="68" name="Text Box 25"/>
          <p:cNvSpPr txBox="1">
            <a:spLocks noChangeArrowheads="1"/>
          </p:cNvSpPr>
          <p:nvPr/>
        </p:nvSpPr>
        <p:spPr bwMode="auto">
          <a:xfrm>
            <a:off x="3926555" y="3437966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Intermediate code optimization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69" name="AutoShape 9"/>
          <p:cNvCxnSpPr>
            <a:cxnSpLocks noChangeShapeType="1"/>
            <a:stCxn id="61" idx="3"/>
            <a:endCxn id="68" idx="1"/>
          </p:cNvCxnSpPr>
          <p:nvPr/>
        </p:nvCxnSpPr>
        <p:spPr bwMode="auto">
          <a:xfrm flipV="1">
            <a:off x="3316955" y="3799916"/>
            <a:ext cx="609600" cy="224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69"/>
          <p:cNvSpPr txBox="1"/>
          <p:nvPr/>
        </p:nvSpPr>
        <p:spPr>
          <a:xfrm>
            <a:off x="3469355" y="3508947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IR</a:t>
            </a:r>
            <a:endParaRPr lang="en-US" sz="1400" dirty="0"/>
          </a:p>
        </p:txBody>
      </p:sp>
      <p:sp>
        <p:nvSpPr>
          <p:cNvPr id="74" name="Text Box 25"/>
          <p:cNvSpPr txBox="1">
            <a:spLocks noChangeArrowheads="1"/>
          </p:cNvSpPr>
          <p:nvPr/>
        </p:nvSpPr>
        <p:spPr bwMode="auto">
          <a:xfrm>
            <a:off x="5549160" y="3435725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Code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generation</a:t>
            </a:r>
          </a:p>
        </p:txBody>
      </p:sp>
      <p:cxnSp>
        <p:nvCxnSpPr>
          <p:cNvPr id="75" name="AutoShape 9"/>
          <p:cNvCxnSpPr>
            <a:cxnSpLocks noChangeShapeType="1"/>
            <a:stCxn id="68" idx="3"/>
            <a:endCxn id="74" idx="1"/>
          </p:cNvCxnSpPr>
          <p:nvPr/>
        </p:nvCxnSpPr>
        <p:spPr bwMode="auto">
          <a:xfrm flipV="1">
            <a:off x="5047150" y="3797675"/>
            <a:ext cx="502010" cy="224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Box 75"/>
          <p:cNvSpPr txBox="1"/>
          <p:nvPr/>
        </p:nvSpPr>
        <p:spPr>
          <a:xfrm>
            <a:off x="5114380" y="3508947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IR</a:t>
            </a:r>
            <a:endParaRPr lang="en-US" sz="1400" dirty="0"/>
          </a:p>
        </p:txBody>
      </p:sp>
      <p:sp>
        <p:nvSpPr>
          <p:cNvPr id="81" name="Text Box 25"/>
          <p:cNvSpPr txBox="1">
            <a:spLocks noChangeArrowheads="1"/>
          </p:cNvSpPr>
          <p:nvPr/>
        </p:nvSpPr>
        <p:spPr bwMode="auto">
          <a:xfrm>
            <a:off x="2176303" y="5042648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Target code optimization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82" name="Curved Connector 81"/>
          <p:cNvCxnSpPr>
            <a:stCxn id="74" idx="3"/>
            <a:endCxn id="81" idx="1"/>
          </p:cNvCxnSpPr>
          <p:nvPr/>
        </p:nvCxnSpPr>
        <p:spPr>
          <a:xfrm flipH="1">
            <a:off x="2176303" y="3797675"/>
            <a:ext cx="4493452" cy="1606923"/>
          </a:xfrm>
          <a:prstGeom prst="curvedConnector5">
            <a:avLst>
              <a:gd name="adj1" fmla="val -5087"/>
              <a:gd name="adj2" fmla="val 50000"/>
              <a:gd name="adj3" fmla="val 10508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720360" y="4304564"/>
            <a:ext cx="1782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Symbolic Instructions</a:t>
            </a:r>
            <a:endParaRPr lang="en-US" sz="1400" dirty="0"/>
          </a:p>
        </p:txBody>
      </p:sp>
      <p:cxnSp>
        <p:nvCxnSpPr>
          <p:cNvPr id="88" name="AutoShape 9"/>
          <p:cNvCxnSpPr>
            <a:cxnSpLocks noChangeShapeType="1"/>
            <a:stCxn id="81" idx="3"/>
            <a:endCxn id="93" idx="1"/>
          </p:cNvCxnSpPr>
          <p:nvPr/>
        </p:nvCxnSpPr>
        <p:spPr bwMode="auto">
          <a:xfrm>
            <a:off x="3296898" y="5404598"/>
            <a:ext cx="67896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Box 88"/>
          <p:cNvSpPr txBox="1"/>
          <p:nvPr/>
        </p:nvSpPr>
        <p:spPr>
          <a:xfrm>
            <a:off x="3469355" y="5078506"/>
            <a:ext cx="328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</a:t>
            </a:r>
            <a:endParaRPr lang="en-US" sz="1400" dirty="0"/>
          </a:p>
        </p:txBody>
      </p:sp>
      <p:sp>
        <p:nvSpPr>
          <p:cNvPr id="93" name="Text Box 25"/>
          <p:cNvSpPr txBox="1">
            <a:spLocks noChangeArrowheads="1"/>
          </p:cNvSpPr>
          <p:nvPr/>
        </p:nvSpPr>
        <p:spPr bwMode="auto">
          <a:xfrm>
            <a:off x="3975860" y="5042648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Machine code generation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94" name="Text Box 25"/>
          <p:cNvSpPr txBox="1">
            <a:spLocks noChangeArrowheads="1"/>
          </p:cNvSpPr>
          <p:nvPr/>
        </p:nvSpPr>
        <p:spPr bwMode="auto">
          <a:xfrm>
            <a:off x="5804660" y="5042648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Write executable output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99" name="AutoShape 9"/>
          <p:cNvCxnSpPr>
            <a:cxnSpLocks noChangeShapeType="1"/>
            <a:stCxn id="93" idx="3"/>
            <a:endCxn id="94" idx="1"/>
          </p:cNvCxnSpPr>
          <p:nvPr/>
        </p:nvCxnSpPr>
        <p:spPr bwMode="auto">
          <a:xfrm>
            <a:off x="5096455" y="5404598"/>
            <a:ext cx="70820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Box 99"/>
          <p:cNvSpPr txBox="1"/>
          <p:nvPr/>
        </p:nvSpPr>
        <p:spPr>
          <a:xfrm>
            <a:off x="5275234" y="5078506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07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“Optimal code” is out of reach </a:t>
            </a:r>
          </a:p>
          <a:p>
            <a:pPr lvl="1"/>
            <a:r>
              <a:rPr lang="en-US" dirty="0" smtClean="0"/>
              <a:t>many problems are </a:t>
            </a:r>
            <a:r>
              <a:rPr lang="en-US" dirty="0" err="1" smtClean="0"/>
              <a:t>undecidable</a:t>
            </a:r>
            <a:r>
              <a:rPr lang="en-US" dirty="0" smtClean="0"/>
              <a:t> or too expensive (NP-complete)</a:t>
            </a:r>
          </a:p>
          <a:p>
            <a:pPr lvl="1"/>
            <a:r>
              <a:rPr lang="en-US" dirty="0" smtClean="0"/>
              <a:t>Use approximation and/or heuristics </a:t>
            </a:r>
          </a:p>
          <a:p>
            <a:endParaRPr lang="en-US" dirty="0" smtClean="0"/>
          </a:p>
          <a:p>
            <a:r>
              <a:rPr lang="en-US" dirty="0" smtClean="0"/>
              <a:t>Loop optimizations: hoisting, unrolling, … </a:t>
            </a:r>
          </a:p>
          <a:p>
            <a:r>
              <a:rPr lang="en-US" dirty="0" smtClean="0"/>
              <a:t>Peephole optimizations</a:t>
            </a:r>
          </a:p>
          <a:p>
            <a:r>
              <a:rPr lang="en-US" dirty="0" smtClean="0"/>
              <a:t>Constant propagation</a:t>
            </a:r>
          </a:p>
          <a:p>
            <a:pPr lvl="1"/>
            <a:r>
              <a:rPr lang="en-US" dirty="0" smtClean="0"/>
              <a:t>Leverage compile-time information to save work at runtime (pre-computation)</a:t>
            </a:r>
          </a:p>
          <a:p>
            <a:r>
              <a:rPr lang="en-US" dirty="0" smtClean="0"/>
              <a:t>Dead code elimination</a:t>
            </a:r>
          </a:p>
          <a:p>
            <a:pPr lvl="1"/>
            <a:r>
              <a:rPr lang="en-US" dirty="0" smtClean="0"/>
              <a:t>space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code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Register allocation</a:t>
            </a:r>
          </a:p>
          <a:p>
            <a:pPr lvl="1"/>
            <a:r>
              <a:rPr lang="en-US" dirty="0" smtClean="0"/>
              <a:t>Optimal register assignment is NP-Complete</a:t>
            </a:r>
          </a:p>
          <a:p>
            <a:pPr lvl="1"/>
            <a:r>
              <a:rPr lang="en-US" dirty="0" smtClean="0"/>
              <a:t>In practice, known heuristics perform well</a:t>
            </a:r>
          </a:p>
          <a:p>
            <a:r>
              <a:rPr lang="en-US" dirty="0" smtClean="0"/>
              <a:t>assign variables to memory locations</a:t>
            </a:r>
          </a:p>
          <a:p>
            <a:r>
              <a:rPr lang="en-US" dirty="0" smtClean="0"/>
              <a:t>Instruction selection</a:t>
            </a:r>
          </a:p>
          <a:p>
            <a:pPr lvl="1"/>
            <a:r>
              <a:rPr lang="en-US" dirty="0" smtClean="0"/>
              <a:t>Convert IR to actual machine instructions</a:t>
            </a:r>
          </a:p>
          <a:p>
            <a:pPr lvl="1"/>
            <a:endParaRPr lang="en-US" dirty="0"/>
          </a:p>
          <a:p>
            <a:r>
              <a:rPr lang="en-US" dirty="0" smtClean="0"/>
              <a:t>Modern architectures</a:t>
            </a:r>
          </a:p>
          <a:p>
            <a:pPr lvl="1"/>
            <a:r>
              <a:rPr lang="en-US" dirty="0" smtClean="0"/>
              <a:t>Multicores</a:t>
            </a:r>
          </a:p>
          <a:p>
            <a:pPr lvl="1"/>
            <a:r>
              <a:rPr lang="en-US" dirty="0" smtClean="0"/>
              <a:t>Challenging memory hierarchies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9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Compiler Construction Toolset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Lexical analysis generators</a:t>
            </a:r>
          </a:p>
          <a:p>
            <a:pPr lvl="1"/>
            <a:r>
              <a:rPr lang="en-US" dirty="0" err="1" smtClean="0"/>
              <a:t>lex</a:t>
            </a:r>
            <a:endParaRPr lang="en-US" dirty="0" smtClean="0"/>
          </a:p>
          <a:p>
            <a:r>
              <a:rPr lang="en-US" dirty="0" smtClean="0"/>
              <a:t>Parser generators</a:t>
            </a:r>
          </a:p>
          <a:p>
            <a:pPr lvl="1"/>
            <a:r>
              <a:rPr lang="en-US" dirty="0" err="1" smtClean="0"/>
              <a:t>yacc</a:t>
            </a:r>
            <a:endParaRPr lang="en-US" dirty="0" smtClean="0"/>
          </a:p>
          <a:p>
            <a:r>
              <a:rPr lang="en-US" dirty="0" smtClean="0"/>
              <a:t>Syntax-directed translators</a:t>
            </a:r>
          </a:p>
          <a:p>
            <a:r>
              <a:rPr lang="en-US" dirty="0" smtClean="0"/>
              <a:t>Dataflow analysis engines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5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0400"/>
            <a:ext cx="4495800" cy="3352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What will help us</a:t>
            </a:r>
          </a:p>
          <a:p>
            <a:pPr lvl="1"/>
            <a:r>
              <a:rPr lang="en-US" sz="1800" dirty="0" smtClean="0"/>
              <a:t>Text books </a:t>
            </a:r>
          </a:p>
          <a:p>
            <a:pPr lvl="2"/>
            <a:r>
              <a:rPr lang="en-US" sz="1600" dirty="0" smtClean="0"/>
              <a:t>Modern compiler design</a:t>
            </a:r>
          </a:p>
          <a:p>
            <a:pPr lvl="2"/>
            <a:r>
              <a:rPr lang="en-US" sz="1600" dirty="0" smtClean="0"/>
              <a:t>Compilers: principles, techniques and tools</a:t>
            </a:r>
          </a:p>
          <a:p>
            <a:pPr lvl="1"/>
            <a:r>
              <a:rPr lang="en-US" sz="1800" dirty="0" smtClean="0"/>
              <a:t>5 homework assignments</a:t>
            </a:r>
            <a:endParaRPr lang="en-US" sz="2000" dirty="0" smtClean="0"/>
          </a:p>
          <a:p>
            <a:r>
              <a:rPr lang="en-US" sz="2000" dirty="0" smtClean="0"/>
              <a:t>Will also help</a:t>
            </a:r>
          </a:p>
          <a:p>
            <a:pPr lvl="1"/>
            <a:r>
              <a:rPr lang="en-US" sz="1800" dirty="0" smtClean="0"/>
              <a:t>Taking a deep breath</a:t>
            </a:r>
          </a:p>
          <a:p>
            <a:pPr lvl="1"/>
            <a:r>
              <a:rPr lang="en-US" sz="1800" dirty="0" smtClean="0"/>
              <a:t>Focusing on material and not on your grade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200400"/>
            <a:ext cx="3429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295400"/>
            <a:ext cx="7620000" cy="2057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Understand 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a compiler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does it work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techniques that can be re-used in other settings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Compiler is a </a:t>
            </a:r>
            <a:r>
              <a:rPr lang="en-US" dirty="0" smtClean="0">
                <a:solidFill>
                  <a:srgbClr val="FFFF00"/>
                </a:solidFill>
              </a:rPr>
              <a:t>program</a:t>
            </a:r>
            <a:r>
              <a:rPr lang="en-US" dirty="0" smtClean="0"/>
              <a:t> that </a:t>
            </a:r>
            <a:r>
              <a:rPr lang="en-US" dirty="0" smtClean="0">
                <a:solidFill>
                  <a:srgbClr val="FFFF00"/>
                </a:solidFill>
              </a:rPr>
              <a:t>translates</a:t>
            </a:r>
            <a:r>
              <a:rPr lang="en-US" dirty="0" smtClean="0"/>
              <a:t> code from </a:t>
            </a:r>
            <a:r>
              <a:rPr lang="en-US" dirty="0" smtClean="0">
                <a:solidFill>
                  <a:srgbClr val="FFFF00"/>
                </a:solidFill>
              </a:rPr>
              <a:t>source</a:t>
            </a:r>
            <a:r>
              <a:rPr lang="en-US" dirty="0" smtClean="0"/>
              <a:t> language to </a:t>
            </a:r>
            <a:r>
              <a:rPr lang="en-US" dirty="0" smtClean="0">
                <a:solidFill>
                  <a:srgbClr val="FFFF00"/>
                </a:solidFill>
              </a:rPr>
              <a:t>target</a:t>
            </a:r>
            <a:r>
              <a:rPr lang="en-US" dirty="0" smtClean="0"/>
              <a:t> language</a:t>
            </a:r>
          </a:p>
          <a:p>
            <a:r>
              <a:rPr lang="en-US" dirty="0" smtClean="0"/>
              <a:t>Compilers play a critical role</a:t>
            </a:r>
          </a:p>
          <a:p>
            <a:pPr lvl="1"/>
            <a:r>
              <a:rPr lang="en-US" dirty="0" smtClean="0"/>
              <a:t>Bridge from programming languages to the machine</a:t>
            </a:r>
          </a:p>
          <a:p>
            <a:pPr lvl="1"/>
            <a:r>
              <a:rPr lang="en-US" dirty="0" smtClean="0"/>
              <a:t>Many useful techniques and algorithms</a:t>
            </a:r>
          </a:p>
          <a:p>
            <a:pPr lvl="1"/>
            <a:r>
              <a:rPr lang="en-US" dirty="0" smtClean="0"/>
              <a:t>Many useful tools (e.g., </a:t>
            </a:r>
            <a:r>
              <a:rPr lang="en-US" dirty="0" err="1" smtClean="0"/>
              <a:t>lexer</a:t>
            </a:r>
            <a:r>
              <a:rPr lang="en-US" dirty="0" smtClean="0"/>
              <a:t>/parser generators)</a:t>
            </a:r>
          </a:p>
          <a:p>
            <a:r>
              <a:rPr lang="en-US" dirty="0" smtClean="0"/>
              <a:t>Compiler constructed from modular phases</a:t>
            </a:r>
          </a:p>
          <a:p>
            <a:pPr lvl="1"/>
            <a:r>
              <a:rPr lang="en-US" dirty="0" smtClean="0"/>
              <a:t>Reusable </a:t>
            </a:r>
          </a:p>
          <a:p>
            <a:pPr lvl="1"/>
            <a:r>
              <a:rPr lang="en-US" dirty="0" smtClean="0"/>
              <a:t>Different front/back ends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Lexical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 </a:t>
            </a:r>
            <a:r>
              <a:rPr lang="en-US" dirty="0"/>
              <a:t>compiler is a </a:t>
            </a:r>
            <a:r>
              <a:rPr lang="en-US" dirty="0">
                <a:solidFill>
                  <a:srgbClr val="FFFF00"/>
                </a:solidFill>
              </a:rPr>
              <a:t>computer program </a:t>
            </a:r>
            <a:r>
              <a:rPr lang="en-US" dirty="0" smtClean="0"/>
              <a:t>that </a:t>
            </a:r>
            <a:r>
              <a:rPr lang="en-US" dirty="0">
                <a:solidFill>
                  <a:srgbClr val="FFFF00"/>
                </a:solidFill>
              </a:rPr>
              <a:t>transforms</a:t>
            </a:r>
            <a:r>
              <a:rPr lang="en-US" dirty="0"/>
              <a:t> source code written in a programming language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FF00"/>
                </a:solidFill>
              </a:rPr>
              <a:t>source </a:t>
            </a:r>
            <a:r>
              <a:rPr lang="en-US" dirty="0">
                <a:solidFill>
                  <a:srgbClr val="FFFF00"/>
                </a:solidFill>
              </a:rPr>
              <a:t>language</a:t>
            </a:r>
            <a:r>
              <a:rPr lang="en-US" dirty="0"/>
              <a:t>) into another </a:t>
            </a:r>
            <a:r>
              <a:rPr lang="en-US" dirty="0" smtClean="0"/>
              <a:t>language (</a:t>
            </a:r>
            <a:r>
              <a:rPr lang="en-US" dirty="0" smtClean="0">
                <a:solidFill>
                  <a:srgbClr val="FFFF00"/>
                </a:solidFill>
              </a:rPr>
              <a:t>target language</a:t>
            </a:r>
            <a:r>
              <a:rPr lang="en-US" dirty="0" smtClean="0"/>
              <a:t>).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most common reason for wanting to transform source code is to create an </a:t>
            </a:r>
            <a:r>
              <a:rPr lang="en-US" dirty="0">
                <a:solidFill>
                  <a:srgbClr val="FFFF00"/>
                </a:solidFill>
              </a:rPr>
              <a:t>executable program</a:t>
            </a:r>
            <a:r>
              <a:rPr lang="en-US" dirty="0" smtClean="0"/>
              <a:t>.”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--</a:t>
            </a:r>
            <a:r>
              <a:rPr lang="en-US" i="1" dirty="0" smtClean="0"/>
              <a:t>Wikipedia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1874838" y="3471962"/>
            <a:ext cx="5135562" cy="311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http://annieinfinite.com/wp-content/uploads/2009/10/then-a-miracle-occurs-carto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443" y="1383511"/>
            <a:ext cx="4199757" cy="478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Compiler?</a:t>
            </a:r>
            <a:endParaRPr lang="en-US" dirty="0"/>
          </a:p>
        </p:txBody>
      </p:sp>
      <p:grpSp>
        <p:nvGrpSpPr>
          <p:cNvPr id="408598" name="Group 22"/>
          <p:cNvGrpSpPr>
            <a:grpSpLocks/>
          </p:cNvGrpSpPr>
          <p:nvPr/>
        </p:nvGrpSpPr>
        <p:grpSpPr bwMode="auto">
          <a:xfrm>
            <a:off x="7105650" y="2895600"/>
            <a:ext cx="1693862" cy="1409700"/>
            <a:chOff x="4621" y="1503"/>
            <a:chExt cx="1067" cy="888"/>
          </a:xfrm>
        </p:grpSpPr>
        <p:sp>
          <p:nvSpPr>
            <p:cNvPr id="408579" name="Text Box 3"/>
            <p:cNvSpPr txBox="1">
              <a:spLocks noChangeArrowheads="1"/>
            </p:cNvSpPr>
            <p:nvPr/>
          </p:nvSpPr>
          <p:spPr bwMode="auto">
            <a:xfrm>
              <a:off x="4621" y="1503"/>
              <a:ext cx="106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code</a:t>
              </a:r>
            </a:p>
          </p:txBody>
        </p:sp>
        <p:sp>
          <p:nvSpPr>
            <p:cNvPr id="408580" name="Text Box 4"/>
            <p:cNvSpPr txBox="1">
              <a:spLocks noChangeArrowheads="1"/>
            </p:cNvSpPr>
            <p:nvPr/>
          </p:nvSpPr>
          <p:spPr bwMode="auto">
            <a:xfrm>
              <a:off x="5228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408597" name="Group 21"/>
          <p:cNvGrpSpPr>
            <a:grpSpLocks/>
          </p:cNvGrpSpPr>
          <p:nvPr/>
        </p:nvGrpSpPr>
        <p:grpSpPr bwMode="auto">
          <a:xfrm>
            <a:off x="250825" y="2895600"/>
            <a:ext cx="1392238" cy="1409700"/>
            <a:chOff x="149" y="1503"/>
            <a:chExt cx="877" cy="888"/>
          </a:xfrm>
        </p:grpSpPr>
        <p:sp>
          <p:nvSpPr>
            <p:cNvPr id="40858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304800" y="1524000"/>
            <a:ext cx="1742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source language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10400" y="1524000"/>
            <a:ext cx="1701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target language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602767" y="6190673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Compiler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33400" y="1981200"/>
            <a:ext cx="1058303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C</a:t>
            </a:r>
          </a:p>
          <a:p>
            <a:r>
              <a:rPr lang="en-US" sz="1600" dirty="0" smtClean="0"/>
              <a:t>C++</a:t>
            </a:r>
          </a:p>
          <a:p>
            <a:r>
              <a:rPr lang="en-US" sz="1600" dirty="0" smtClean="0"/>
              <a:t>Pascal</a:t>
            </a:r>
          </a:p>
          <a:p>
            <a:r>
              <a:rPr lang="en-US" sz="1600" dirty="0" smtClean="0"/>
              <a:t>Java</a:t>
            </a:r>
          </a:p>
          <a:p>
            <a:endParaRPr lang="en-US" sz="1600" dirty="0"/>
          </a:p>
          <a:p>
            <a:r>
              <a:rPr lang="en-US" sz="1600" dirty="0" smtClean="0"/>
              <a:t>Postscript</a:t>
            </a:r>
          </a:p>
          <a:p>
            <a:r>
              <a:rPr lang="en-US" sz="1600" dirty="0" err="1" smtClean="0"/>
              <a:t>TeX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Perl</a:t>
            </a:r>
          </a:p>
          <a:p>
            <a:r>
              <a:rPr lang="en-US" sz="1600" dirty="0" smtClean="0"/>
              <a:t>JavaScript</a:t>
            </a:r>
          </a:p>
          <a:p>
            <a:r>
              <a:rPr lang="en-US" sz="1600" dirty="0" smtClean="0"/>
              <a:t>Python</a:t>
            </a:r>
          </a:p>
          <a:p>
            <a:r>
              <a:rPr lang="en-US" sz="1600" dirty="0" smtClean="0"/>
              <a:t>Ruby</a:t>
            </a:r>
          </a:p>
          <a:p>
            <a:endParaRPr lang="en-US" sz="1600" dirty="0"/>
          </a:p>
          <a:p>
            <a:r>
              <a:rPr lang="en-US" sz="1600" dirty="0" smtClean="0"/>
              <a:t>Prolog</a:t>
            </a:r>
          </a:p>
          <a:p>
            <a:endParaRPr lang="en-US" sz="1600" dirty="0" smtClean="0"/>
          </a:p>
          <a:p>
            <a:r>
              <a:rPr lang="en-US" sz="1600" dirty="0" smtClean="0"/>
              <a:t>Lisp</a:t>
            </a:r>
          </a:p>
          <a:p>
            <a:r>
              <a:rPr lang="en-US" sz="1600" dirty="0" smtClean="0"/>
              <a:t>Scheme</a:t>
            </a:r>
          </a:p>
          <a:p>
            <a:r>
              <a:rPr lang="en-US" sz="1600" dirty="0" smtClean="0"/>
              <a:t>ML</a:t>
            </a:r>
          </a:p>
          <a:p>
            <a:r>
              <a:rPr lang="en-US" sz="1600" dirty="0" err="1" smtClean="0"/>
              <a:t>OCaml</a:t>
            </a:r>
            <a:endParaRPr lang="en-US" sz="16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7088188" y="1981200"/>
            <a:ext cx="1558440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IA32</a:t>
            </a:r>
          </a:p>
          <a:p>
            <a:r>
              <a:rPr lang="en-US" dirty="0" smtClean="0"/>
              <a:t>IA64</a:t>
            </a:r>
          </a:p>
          <a:p>
            <a:r>
              <a:rPr lang="en-US" dirty="0" smtClean="0"/>
              <a:t>SPARC </a:t>
            </a:r>
          </a:p>
          <a:p>
            <a:endParaRPr lang="en-US" dirty="0"/>
          </a:p>
          <a:p>
            <a:r>
              <a:rPr lang="en-US" dirty="0" smtClean="0"/>
              <a:t>C</a:t>
            </a:r>
          </a:p>
          <a:p>
            <a:r>
              <a:rPr lang="en-US" dirty="0" smtClean="0"/>
              <a:t>C++</a:t>
            </a:r>
          </a:p>
          <a:p>
            <a:r>
              <a:rPr lang="en-US" dirty="0" smtClean="0"/>
              <a:t>Pascal</a:t>
            </a:r>
          </a:p>
          <a:p>
            <a:r>
              <a:rPr lang="en-US" dirty="0" smtClean="0"/>
              <a:t>Java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Java </a:t>
            </a:r>
            <a:r>
              <a:rPr lang="en-US" dirty="0" err="1" smtClean="0">
                <a:solidFill>
                  <a:srgbClr val="FFFF00"/>
                </a:solidFill>
              </a:rPr>
              <a:t>Bytecode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9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8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08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Compiler?</a:t>
            </a:r>
            <a:endParaRPr lang="en-US" dirty="0"/>
          </a:p>
        </p:txBody>
      </p:sp>
      <p:grpSp>
        <p:nvGrpSpPr>
          <p:cNvPr id="408598" name="Group 22"/>
          <p:cNvGrpSpPr>
            <a:grpSpLocks/>
          </p:cNvGrpSpPr>
          <p:nvPr/>
        </p:nvGrpSpPr>
        <p:grpSpPr bwMode="auto">
          <a:xfrm>
            <a:off x="7335838" y="2481263"/>
            <a:ext cx="1693862" cy="1409700"/>
            <a:chOff x="4621" y="1503"/>
            <a:chExt cx="1067" cy="888"/>
          </a:xfrm>
        </p:grpSpPr>
        <p:sp>
          <p:nvSpPr>
            <p:cNvPr id="408579" name="Text Box 3"/>
            <p:cNvSpPr txBox="1">
              <a:spLocks noChangeArrowheads="1"/>
            </p:cNvSpPr>
            <p:nvPr/>
          </p:nvSpPr>
          <p:spPr bwMode="auto">
            <a:xfrm>
              <a:off x="4621" y="1503"/>
              <a:ext cx="106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code</a:t>
              </a:r>
            </a:p>
          </p:txBody>
        </p:sp>
        <p:sp>
          <p:nvSpPr>
            <p:cNvPr id="408580" name="Text Box 4"/>
            <p:cNvSpPr txBox="1">
              <a:spLocks noChangeArrowheads="1"/>
            </p:cNvSpPr>
            <p:nvPr/>
          </p:nvSpPr>
          <p:spPr bwMode="auto">
            <a:xfrm>
              <a:off x="5228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408597" name="Group 21"/>
          <p:cNvGrpSpPr>
            <a:grpSpLocks/>
          </p:cNvGrpSpPr>
          <p:nvPr/>
        </p:nvGrpSpPr>
        <p:grpSpPr bwMode="auto">
          <a:xfrm>
            <a:off x="250825" y="2481263"/>
            <a:ext cx="1392238" cy="1409700"/>
            <a:chOff x="149" y="1503"/>
            <a:chExt cx="877" cy="888"/>
          </a:xfrm>
        </p:grpSpPr>
        <p:sp>
          <p:nvSpPr>
            <p:cNvPr id="40858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408585" name="AutoShape 9"/>
          <p:cNvCxnSpPr>
            <a:cxnSpLocks noChangeShapeType="1"/>
            <a:stCxn id="408581" idx="3"/>
            <a:endCxn id="408589" idx="1"/>
          </p:cNvCxnSpPr>
          <p:nvPr/>
        </p:nvCxnSpPr>
        <p:spPr bwMode="auto">
          <a:xfrm flipV="1">
            <a:off x="1662113" y="31813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586" name="AutoShape 10"/>
          <p:cNvCxnSpPr>
            <a:cxnSpLocks noChangeShapeType="1"/>
            <a:stCxn id="408589" idx="3"/>
            <a:endCxn id="408579" idx="1"/>
          </p:cNvCxnSpPr>
          <p:nvPr/>
        </p:nvCxnSpPr>
        <p:spPr bwMode="auto">
          <a:xfrm>
            <a:off x="7088188" y="3181350"/>
            <a:ext cx="228600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3314700" y="1676400"/>
            <a:ext cx="2109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Compiler</a:t>
            </a:r>
          </a:p>
        </p:txBody>
      </p:sp>
      <p:cxnSp>
        <p:nvCxnSpPr>
          <p:cNvPr id="408588" name="AutoShape 12"/>
          <p:cNvCxnSpPr>
            <a:cxnSpLocks noChangeShapeType="1"/>
            <a:stCxn id="408589" idx="1"/>
            <a:endCxn id="408589" idx="1"/>
          </p:cNvCxnSpPr>
          <p:nvPr/>
        </p:nvCxnSpPr>
        <p:spPr bwMode="auto">
          <a:xfrm>
            <a:off x="1874838" y="31813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9" name="Rectangle 13"/>
          <p:cNvSpPr>
            <a:spLocks noChangeArrowheads="1"/>
          </p:cNvSpPr>
          <p:nvPr/>
        </p:nvSpPr>
        <p:spPr bwMode="auto">
          <a:xfrm>
            <a:off x="1893888" y="23241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3116" y="4724400"/>
            <a:ext cx="14135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a, b;</a:t>
            </a:r>
          </a:p>
          <a:p>
            <a:r>
              <a:rPr lang="en-US" dirty="0" smtClean="0"/>
              <a:t>a = 2;</a:t>
            </a:r>
          </a:p>
          <a:p>
            <a:r>
              <a:rPr lang="en-US" dirty="0" smtClean="0"/>
              <a:t>b = a*2 + 1;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16788" y="4572000"/>
            <a:ext cx="15986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MOV R1,2</a:t>
            </a:r>
            <a:endParaRPr lang="pt-BR" dirty="0"/>
          </a:p>
          <a:p>
            <a:r>
              <a:rPr lang="pt-BR" dirty="0" smtClean="0"/>
              <a:t>SAL R1</a:t>
            </a:r>
            <a:endParaRPr lang="pt-BR" dirty="0"/>
          </a:p>
          <a:p>
            <a:r>
              <a:rPr lang="pt-BR" dirty="0" smtClean="0"/>
              <a:t>INC R1</a:t>
            </a:r>
            <a:endParaRPr lang="pt-BR" dirty="0"/>
          </a:p>
          <a:p>
            <a:r>
              <a:rPr lang="pt-BR" dirty="0" smtClean="0"/>
              <a:t>MOV R2,R1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93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Compiler</a:t>
            </a:r>
            <a:endParaRPr lang="en-US" dirty="0"/>
          </a:p>
        </p:txBody>
      </p:sp>
      <p:grpSp>
        <p:nvGrpSpPr>
          <p:cNvPr id="408598" name="Group 22"/>
          <p:cNvGrpSpPr>
            <a:grpSpLocks/>
          </p:cNvGrpSpPr>
          <p:nvPr/>
        </p:nvGrpSpPr>
        <p:grpSpPr bwMode="auto">
          <a:xfrm>
            <a:off x="7335838" y="2481263"/>
            <a:ext cx="1693862" cy="1409700"/>
            <a:chOff x="4621" y="1503"/>
            <a:chExt cx="1067" cy="888"/>
          </a:xfrm>
        </p:grpSpPr>
        <p:sp>
          <p:nvSpPr>
            <p:cNvPr id="408579" name="Text Box 3"/>
            <p:cNvSpPr txBox="1">
              <a:spLocks noChangeArrowheads="1"/>
            </p:cNvSpPr>
            <p:nvPr/>
          </p:nvSpPr>
          <p:spPr bwMode="auto">
            <a:xfrm>
              <a:off x="4621" y="1503"/>
              <a:ext cx="106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code</a:t>
              </a:r>
            </a:p>
          </p:txBody>
        </p:sp>
        <p:sp>
          <p:nvSpPr>
            <p:cNvPr id="408580" name="Text Box 4"/>
            <p:cNvSpPr txBox="1">
              <a:spLocks noChangeArrowheads="1"/>
            </p:cNvSpPr>
            <p:nvPr/>
          </p:nvSpPr>
          <p:spPr bwMode="auto">
            <a:xfrm>
              <a:off x="5228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408597" name="Group 21"/>
          <p:cNvGrpSpPr>
            <a:grpSpLocks/>
          </p:cNvGrpSpPr>
          <p:nvPr/>
        </p:nvGrpSpPr>
        <p:grpSpPr bwMode="auto">
          <a:xfrm>
            <a:off x="250825" y="2481263"/>
            <a:ext cx="1392238" cy="1409700"/>
            <a:chOff x="149" y="1503"/>
            <a:chExt cx="877" cy="888"/>
          </a:xfrm>
        </p:grpSpPr>
        <p:sp>
          <p:nvSpPr>
            <p:cNvPr id="40858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408583" name="Text Box 7"/>
          <p:cNvSpPr txBox="1">
            <a:spLocks noChangeArrowheads="1"/>
          </p:cNvSpPr>
          <p:nvPr/>
        </p:nvSpPr>
        <p:spPr bwMode="auto">
          <a:xfrm>
            <a:off x="3443288" y="2763838"/>
            <a:ext cx="2093912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Representation</a:t>
            </a:r>
          </a:p>
        </p:txBody>
      </p:sp>
      <p:sp>
        <p:nvSpPr>
          <p:cNvPr id="408584" name="Text Box 8"/>
          <p:cNvSpPr txBox="1">
            <a:spLocks noChangeArrowheads="1"/>
          </p:cNvSpPr>
          <p:nvPr/>
        </p:nvSpPr>
        <p:spPr bwMode="auto">
          <a:xfrm>
            <a:off x="5611813" y="2763838"/>
            <a:ext cx="1333500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Backend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(synthesis)</a:t>
            </a:r>
          </a:p>
        </p:txBody>
      </p:sp>
      <p:cxnSp>
        <p:nvCxnSpPr>
          <p:cNvPr id="408585" name="AutoShape 9"/>
          <p:cNvCxnSpPr>
            <a:cxnSpLocks noChangeShapeType="1"/>
            <a:stCxn id="408581" idx="3"/>
            <a:endCxn id="408589" idx="1"/>
          </p:cNvCxnSpPr>
          <p:nvPr/>
        </p:nvCxnSpPr>
        <p:spPr bwMode="auto">
          <a:xfrm flipV="1">
            <a:off x="1662113" y="31813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586" name="AutoShape 10"/>
          <p:cNvCxnSpPr>
            <a:cxnSpLocks noChangeShapeType="1"/>
            <a:stCxn id="408589" idx="3"/>
            <a:endCxn id="408579" idx="1"/>
          </p:cNvCxnSpPr>
          <p:nvPr/>
        </p:nvCxnSpPr>
        <p:spPr bwMode="auto">
          <a:xfrm>
            <a:off x="7088188" y="3181350"/>
            <a:ext cx="228600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3314700" y="1676400"/>
            <a:ext cx="2109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Compiler</a:t>
            </a:r>
          </a:p>
        </p:txBody>
      </p:sp>
      <p:cxnSp>
        <p:nvCxnSpPr>
          <p:cNvPr id="408588" name="AutoShape 12"/>
          <p:cNvCxnSpPr>
            <a:cxnSpLocks noChangeShapeType="1"/>
            <a:stCxn id="408589" idx="1"/>
            <a:endCxn id="408589" idx="1"/>
          </p:cNvCxnSpPr>
          <p:nvPr/>
        </p:nvCxnSpPr>
        <p:spPr bwMode="auto">
          <a:xfrm>
            <a:off x="1874838" y="31813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9" name="Rectangle 13"/>
          <p:cNvSpPr>
            <a:spLocks noChangeArrowheads="1"/>
          </p:cNvSpPr>
          <p:nvPr/>
        </p:nvSpPr>
        <p:spPr bwMode="auto">
          <a:xfrm>
            <a:off x="1893888" y="23241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90" name="Text Box 14"/>
          <p:cNvSpPr txBox="1">
            <a:spLocks noChangeArrowheads="1"/>
          </p:cNvSpPr>
          <p:nvPr/>
        </p:nvSpPr>
        <p:spPr bwMode="auto">
          <a:xfrm>
            <a:off x="2019300" y="2763838"/>
            <a:ext cx="1349375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(analysis)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3116" y="4724400"/>
            <a:ext cx="14135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a, b;</a:t>
            </a:r>
          </a:p>
          <a:p>
            <a:r>
              <a:rPr lang="en-US" dirty="0" smtClean="0"/>
              <a:t>a = 2;</a:t>
            </a:r>
          </a:p>
          <a:p>
            <a:r>
              <a:rPr lang="en-US" dirty="0" smtClean="0"/>
              <a:t>b = a*2 + 1;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16788" y="4572000"/>
            <a:ext cx="15986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MOV R1,2</a:t>
            </a:r>
            <a:endParaRPr lang="pt-BR" dirty="0"/>
          </a:p>
          <a:p>
            <a:r>
              <a:rPr lang="pt-BR" dirty="0" smtClean="0"/>
              <a:t>SAL R1</a:t>
            </a:r>
            <a:endParaRPr lang="pt-BR" dirty="0"/>
          </a:p>
          <a:p>
            <a:r>
              <a:rPr lang="pt-BR" dirty="0" smtClean="0"/>
              <a:t>INC R1</a:t>
            </a:r>
            <a:endParaRPr lang="pt-BR" dirty="0"/>
          </a:p>
          <a:p>
            <a:r>
              <a:rPr lang="pt-BR" dirty="0" smtClean="0"/>
              <a:t>MOV R2,R1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52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Modularity</a:t>
            </a:r>
            <a:endParaRPr lang="en-US" dirty="0"/>
          </a:p>
        </p:txBody>
      </p:sp>
      <p:grpSp>
        <p:nvGrpSpPr>
          <p:cNvPr id="408597" name="Group 21"/>
          <p:cNvGrpSpPr>
            <a:grpSpLocks/>
          </p:cNvGrpSpPr>
          <p:nvPr/>
        </p:nvGrpSpPr>
        <p:grpSpPr bwMode="auto">
          <a:xfrm>
            <a:off x="250825" y="1799132"/>
            <a:ext cx="1392238" cy="815975"/>
            <a:chOff x="149" y="1503"/>
            <a:chExt cx="877" cy="514"/>
          </a:xfrm>
        </p:grpSpPr>
        <p:sp>
          <p:nvSpPr>
            <p:cNvPr id="40858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5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Source</a:t>
              </a:r>
              <a:br>
                <a:rPr lang="en-US" sz="1400" dirty="0" smtClean="0">
                  <a:latin typeface="Tahoma" pitchFamily="34" charset="0"/>
                </a:rPr>
              </a:br>
              <a:r>
                <a:rPr lang="en-US" sz="1400" dirty="0" smtClean="0">
                  <a:latin typeface="Tahoma" pitchFamily="34" charset="0"/>
                </a:rPr>
                <a:t>Language 1 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663" y="1503"/>
              <a:ext cx="359" cy="1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408583" name="Text Box 7"/>
          <p:cNvSpPr txBox="1">
            <a:spLocks noChangeArrowheads="1"/>
          </p:cNvSpPr>
          <p:nvPr/>
        </p:nvSpPr>
        <p:spPr bwMode="auto">
          <a:xfrm>
            <a:off x="3443288" y="2813069"/>
            <a:ext cx="2093912" cy="7848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Tahoma" pitchFamily="34" charset="0"/>
              </a:rPr>
              <a:t>Semantic</a:t>
            </a:r>
            <a:br>
              <a:rPr lang="en-US" sz="1800" dirty="0" smtClean="0">
                <a:latin typeface="Tahoma" pitchFamily="34" charset="0"/>
              </a:rPr>
            </a:br>
            <a:r>
              <a:rPr lang="en-US" sz="1800" dirty="0" smtClean="0">
                <a:latin typeface="Tahoma" pitchFamily="34" charset="0"/>
              </a:rPr>
              <a:t>Representation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408584" name="Text Box 8"/>
          <p:cNvSpPr txBox="1">
            <a:spLocks noChangeArrowheads="1"/>
          </p:cNvSpPr>
          <p:nvPr/>
        </p:nvSpPr>
        <p:spPr bwMode="auto">
          <a:xfrm>
            <a:off x="5611813" y="2813069"/>
            <a:ext cx="1333500" cy="7848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Backend</a:t>
            </a: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Tahoma" pitchFamily="34" charset="0"/>
              </a:rPr>
              <a:t>TL2</a:t>
            </a:r>
            <a:endParaRPr lang="en-US" sz="1800" dirty="0">
              <a:latin typeface="Tahoma" pitchFamily="34" charset="0"/>
            </a:endParaRPr>
          </a:p>
        </p:txBody>
      </p:sp>
      <p:cxnSp>
        <p:nvCxnSpPr>
          <p:cNvPr id="408585" name="AutoShape 9"/>
          <p:cNvCxnSpPr>
            <a:cxnSpLocks noChangeShapeType="1"/>
            <a:stCxn id="408581" idx="3"/>
            <a:endCxn id="23" idx="1"/>
          </p:cNvCxnSpPr>
          <p:nvPr/>
        </p:nvCxnSpPr>
        <p:spPr bwMode="auto">
          <a:xfrm flipV="1">
            <a:off x="1643063" y="2207119"/>
            <a:ext cx="362160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586" name="AutoShape 10"/>
          <p:cNvCxnSpPr>
            <a:cxnSpLocks noChangeShapeType="1"/>
            <a:stCxn id="24" idx="3"/>
            <a:endCxn id="42" idx="1"/>
          </p:cNvCxnSpPr>
          <p:nvPr/>
        </p:nvCxnSpPr>
        <p:spPr bwMode="auto">
          <a:xfrm>
            <a:off x="6945313" y="2207119"/>
            <a:ext cx="563168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588" name="AutoShape 12"/>
          <p:cNvCxnSpPr>
            <a:cxnSpLocks noChangeShapeType="1"/>
          </p:cNvCxnSpPr>
          <p:nvPr/>
        </p:nvCxnSpPr>
        <p:spPr bwMode="auto">
          <a:xfrm>
            <a:off x="1874838" y="31813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90" name="Text Box 14"/>
          <p:cNvSpPr txBox="1">
            <a:spLocks noChangeArrowheads="1"/>
          </p:cNvSpPr>
          <p:nvPr/>
        </p:nvSpPr>
        <p:spPr bwMode="auto">
          <a:xfrm>
            <a:off x="2005223" y="2813069"/>
            <a:ext cx="1349375" cy="7848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Tahoma" pitchFamily="34" charset="0"/>
              </a:rPr>
              <a:t>SL2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3116" y="4895671"/>
            <a:ext cx="14135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a, b;</a:t>
            </a:r>
          </a:p>
          <a:p>
            <a:r>
              <a:rPr lang="en-US" dirty="0" smtClean="0"/>
              <a:t>a = 2;</a:t>
            </a:r>
          </a:p>
          <a:p>
            <a:r>
              <a:rPr lang="en-US" dirty="0" smtClean="0"/>
              <a:t>b = a*2 + 1;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540980" y="4643542"/>
            <a:ext cx="13156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/>
              <a:t>MOV R1,2</a:t>
            </a:r>
            <a:endParaRPr lang="pt-BR" sz="1600" dirty="0"/>
          </a:p>
          <a:p>
            <a:r>
              <a:rPr lang="pt-BR" sz="1600" dirty="0" smtClean="0"/>
              <a:t>SAL R1</a:t>
            </a:r>
            <a:endParaRPr lang="pt-BR" sz="1600" dirty="0"/>
          </a:p>
          <a:p>
            <a:r>
              <a:rPr lang="pt-BR" sz="1600" dirty="0" smtClean="0"/>
              <a:t>INC R1</a:t>
            </a:r>
            <a:endParaRPr lang="pt-BR" sz="1600" dirty="0"/>
          </a:p>
          <a:p>
            <a:r>
              <a:rPr lang="pt-BR" sz="1600" dirty="0" smtClean="0"/>
              <a:t>MOV R2,R1</a:t>
            </a:r>
            <a:endParaRPr lang="pt-BR" sz="1600" dirty="0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005223" y="3763215"/>
            <a:ext cx="1349375" cy="7848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Tahoma" pitchFamily="34" charset="0"/>
              </a:rPr>
              <a:t>SL3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005223" y="1814704"/>
            <a:ext cx="1349375" cy="7848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Tahoma" pitchFamily="34" charset="0"/>
              </a:rPr>
              <a:t>SL1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5611813" y="1814704"/>
            <a:ext cx="1333500" cy="7848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Backend</a:t>
            </a: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Tahoma" pitchFamily="34" charset="0"/>
              </a:rPr>
              <a:t>TL1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5611813" y="3763215"/>
            <a:ext cx="1333500" cy="7848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Backend</a:t>
            </a: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Tahoma" pitchFamily="34" charset="0"/>
              </a:rPr>
              <a:t>TL3</a:t>
            </a:r>
            <a:endParaRPr lang="en-US" sz="1800" dirty="0">
              <a:latin typeface="Tahoma" pitchFamily="34" charset="0"/>
            </a:endParaRPr>
          </a:p>
        </p:txBody>
      </p:sp>
      <p:grpSp>
        <p:nvGrpSpPr>
          <p:cNvPr id="27" name="Group 21"/>
          <p:cNvGrpSpPr>
            <a:grpSpLocks/>
          </p:cNvGrpSpPr>
          <p:nvPr/>
        </p:nvGrpSpPr>
        <p:grpSpPr bwMode="auto">
          <a:xfrm>
            <a:off x="250825" y="2797497"/>
            <a:ext cx="1392238" cy="815975"/>
            <a:chOff x="149" y="1503"/>
            <a:chExt cx="877" cy="514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5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Source</a:t>
              </a:r>
              <a:br>
                <a:rPr lang="en-US" sz="1400" dirty="0" smtClean="0">
                  <a:latin typeface="Tahoma" pitchFamily="34" charset="0"/>
                </a:rPr>
              </a:br>
              <a:r>
                <a:rPr lang="en-US" sz="1400" dirty="0" smtClean="0">
                  <a:latin typeface="Tahoma" pitchFamily="34" charset="0"/>
                </a:rPr>
                <a:t>Language 1 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663" y="1503"/>
              <a:ext cx="359" cy="1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grpSp>
        <p:nvGrpSpPr>
          <p:cNvPr id="30" name="Group 21"/>
          <p:cNvGrpSpPr>
            <a:grpSpLocks/>
          </p:cNvGrpSpPr>
          <p:nvPr/>
        </p:nvGrpSpPr>
        <p:grpSpPr bwMode="auto">
          <a:xfrm>
            <a:off x="250825" y="3747643"/>
            <a:ext cx="1392238" cy="815975"/>
            <a:chOff x="149" y="1503"/>
            <a:chExt cx="877" cy="514"/>
          </a:xfrm>
        </p:grpSpPr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5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Source</a:t>
              </a:r>
              <a:br>
                <a:rPr lang="en-US" sz="1400" dirty="0" smtClean="0">
                  <a:latin typeface="Tahoma" pitchFamily="34" charset="0"/>
                </a:rPr>
              </a:br>
              <a:r>
                <a:rPr lang="en-US" sz="1400" dirty="0" smtClean="0">
                  <a:latin typeface="Tahoma" pitchFamily="34" charset="0"/>
                </a:rPr>
                <a:t>Language 1 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663" y="1503"/>
              <a:ext cx="359" cy="1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33" name="AutoShape 9"/>
          <p:cNvCxnSpPr>
            <a:cxnSpLocks noChangeShapeType="1"/>
            <a:stCxn id="28" idx="3"/>
            <a:endCxn id="408590" idx="1"/>
          </p:cNvCxnSpPr>
          <p:nvPr/>
        </p:nvCxnSpPr>
        <p:spPr bwMode="auto">
          <a:xfrm flipV="1">
            <a:off x="1643063" y="3205484"/>
            <a:ext cx="362160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9"/>
          <p:cNvCxnSpPr>
            <a:cxnSpLocks noChangeShapeType="1"/>
            <a:stCxn id="31" idx="3"/>
            <a:endCxn id="20" idx="1"/>
          </p:cNvCxnSpPr>
          <p:nvPr/>
        </p:nvCxnSpPr>
        <p:spPr bwMode="auto">
          <a:xfrm flipV="1">
            <a:off x="1643063" y="4155630"/>
            <a:ext cx="362160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oup 21"/>
          <p:cNvGrpSpPr>
            <a:grpSpLocks/>
          </p:cNvGrpSpPr>
          <p:nvPr/>
        </p:nvGrpSpPr>
        <p:grpSpPr bwMode="auto">
          <a:xfrm>
            <a:off x="7508481" y="1799132"/>
            <a:ext cx="1392238" cy="815975"/>
            <a:chOff x="643" y="2209"/>
            <a:chExt cx="877" cy="514"/>
          </a:xfrm>
        </p:grpSpPr>
        <p:sp>
          <p:nvSpPr>
            <p:cNvPr id="42" name="Text Box 5"/>
            <p:cNvSpPr txBox="1">
              <a:spLocks noChangeArrowheads="1"/>
            </p:cNvSpPr>
            <p:nvPr/>
          </p:nvSpPr>
          <p:spPr bwMode="auto">
            <a:xfrm>
              <a:off x="643" y="2209"/>
              <a:ext cx="877" cy="5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Executable</a:t>
              </a:r>
              <a:br>
                <a:rPr lang="en-US" sz="1400" dirty="0" smtClean="0">
                  <a:latin typeface="Tahoma" pitchFamily="34" charset="0"/>
                </a:rPr>
              </a:br>
              <a:r>
                <a:rPr lang="en-US" sz="1400" dirty="0" smtClean="0">
                  <a:latin typeface="Tahoma" pitchFamily="34" charset="0"/>
                </a:rPr>
                <a:t>target 1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157" y="2209"/>
              <a:ext cx="359" cy="1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exe</a:t>
              </a:r>
              <a:endParaRPr lang="en-US" sz="1400" dirty="0">
                <a:latin typeface="Tahoma" pitchFamily="34" charset="0"/>
              </a:endParaRPr>
            </a:p>
          </p:txBody>
        </p:sp>
      </p:grpSp>
      <p:cxnSp>
        <p:nvCxnSpPr>
          <p:cNvPr id="45" name="AutoShape 10"/>
          <p:cNvCxnSpPr>
            <a:cxnSpLocks noChangeShapeType="1"/>
            <a:stCxn id="408584" idx="3"/>
            <a:endCxn id="47" idx="1"/>
          </p:cNvCxnSpPr>
          <p:nvPr/>
        </p:nvCxnSpPr>
        <p:spPr bwMode="auto">
          <a:xfrm>
            <a:off x="6945313" y="3205484"/>
            <a:ext cx="563168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6" name="Group 21"/>
          <p:cNvGrpSpPr>
            <a:grpSpLocks/>
          </p:cNvGrpSpPr>
          <p:nvPr/>
        </p:nvGrpSpPr>
        <p:grpSpPr bwMode="auto">
          <a:xfrm>
            <a:off x="7508481" y="2797497"/>
            <a:ext cx="1392238" cy="815975"/>
            <a:chOff x="643" y="2209"/>
            <a:chExt cx="877" cy="514"/>
          </a:xfrm>
        </p:grpSpPr>
        <p:sp>
          <p:nvSpPr>
            <p:cNvPr id="47" name="Text Box 5"/>
            <p:cNvSpPr txBox="1">
              <a:spLocks noChangeArrowheads="1"/>
            </p:cNvSpPr>
            <p:nvPr/>
          </p:nvSpPr>
          <p:spPr bwMode="auto">
            <a:xfrm>
              <a:off x="643" y="2209"/>
              <a:ext cx="877" cy="5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Executable</a:t>
              </a:r>
              <a:br>
                <a:rPr lang="en-US" sz="1400" dirty="0" smtClean="0">
                  <a:latin typeface="Tahoma" pitchFamily="34" charset="0"/>
                </a:rPr>
              </a:br>
              <a:r>
                <a:rPr lang="en-US" sz="1400" dirty="0" smtClean="0">
                  <a:latin typeface="Tahoma" pitchFamily="34" charset="0"/>
                </a:rPr>
                <a:t>target 1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48" name="Text Box 6"/>
            <p:cNvSpPr txBox="1">
              <a:spLocks noChangeArrowheads="1"/>
            </p:cNvSpPr>
            <p:nvPr/>
          </p:nvSpPr>
          <p:spPr bwMode="auto">
            <a:xfrm>
              <a:off x="1157" y="2209"/>
              <a:ext cx="359" cy="1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exe</a:t>
              </a:r>
              <a:endParaRPr lang="en-US" sz="1400" dirty="0">
                <a:latin typeface="Tahoma" pitchFamily="34" charset="0"/>
              </a:endParaRPr>
            </a:p>
          </p:txBody>
        </p:sp>
      </p:grpSp>
      <p:cxnSp>
        <p:nvCxnSpPr>
          <p:cNvPr id="49" name="AutoShape 10"/>
          <p:cNvCxnSpPr>
            <a:cxnSpLocks noChangeShapeType="1"/>
            <a:stCxn id="25" idx="3"/>
            <a:endCxn id="51" idx="1"/>
          </p:cNvCxnSpPr>
          <p:nvPr/>
        </p:nvCxnSpPr>
        <p:spPr bwMode="auto">
          <a:xfrm>
            <a:off x="6945313" y="4155630"/>
            <a:ext cx="575763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oup 21"/>
          <p:cNvGrpSpPr>
            <a:grpSpLocks/>
          </p:cNvGrpSpPr>
          <p:nvPr/>
        </p:nvGrpSpPr>
        <p:grpSpPr bwMode="auto">
          <a:xfrm>
            <a:off x="7521076" y="3747643"/>
            <a:ext cx="1392238" cy="815975"/>
            <a:chOff x="643" y="2209"/>
            <a:chExt cx="877" cy="514"/>
          </a:xfrm>
        </p:grpSpPr>
        <p:sp>
          <p:nvSpPr>
            <p:cNvPr id="51" name="Text Box 5"/>
            <p:cNvSpPr txBox="1">
              <a:spLocks noChangeArrowheads="1"/>
            </p:cNvSpPr>
            <p:nvPr/>
          </p:nvSpPr>
          <p:spPr bwMode="auto">
            <a:xfrm>
              <a:off x="643" y="2209"/>
              <a:ext cx="877" cy="5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Executable</a:t>
              </a:r>
              <a:br>
                <a:rPr lang="en-US" sz="1400" dirty="0" smtClean="0">
                  <a:latin typeface="Tahoma" pitchFamily="34" charset="0"/>
                </a:rPr>
              </a:br>
              <a:r>
                <a:rPr lang="en-US" sz="1400" dirty="0" smtClean="0">
                  <a:latin typeface="Tahoma" pitchFamily="34" charset="0"/>
                </a:rPr>
                <a:t>target 1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1157" y="2209"/>
              <a:ext cx="359" cy="1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Tahoma" pitchFamily="34" charset="0"/>
                </a:rPr>
                <a:t>exe</a:t>
              </a:r>
              <a:endParaRPr lang="en-US" sz="1400" dirty="0">
                <a:latin typeface="Tahoma" pitchFamily="34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7527347" y="182940"/>
            <a:ext cx="13974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/>
              <a:t>SET   R1,2</a:t>
            </a:r>
          </a:p>
          <a:p>
            <a:r>
              <a:rPr lang="pt-BR" sz="1600" dirty="0"/>
              <a:t>STORE #0,R1</a:t>
            </a:r>
          </a:p>
          <a:p>
            <a:r>
              <a:rPr lang="pt-BR" sz="1600" dirty="0"/>
              <a:t>SHIFT R1,1</a:t>
            </a:r>
          </a:p>
          <a:p>
            <a:r>
              <a:rPr lang="pt-BR" sz="1600" dirty="0"/>
              <a:t>STORE #1,R1</a:t>
            </a:r>
          </a:p>
          <a:p>
            <a:r>
              <a:rPr lang="pt-BR" sz="1600" dirty="0"/>
              <a:t>ADD   R1,1</a:t>
            </a:r>
          </a:p>
          <a:p>
            <a:r>
              <a:rPr lang="pt-BR" sz="1600" dirty="0"/>
              <a:t>STORE #2,R1</a:t>
            </a:r>
          </a:p>
        </p:txBody>
      </p:sp>
    </p:spTree>
    <p:extLst>
      <p:ext uri="{BB962C8B-B14F-4D97-AF65-F5344CB8AC3E}">
        <p14:creationId xmlns:p14="http://schemas.microsoft.com/office/powerpoint/2010/main" val="6349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Compiler</a:t>
            </a:r>
            <a:endParaRPr lang="en-US" dirty="0"/>
          </a:p>
        </p:txBody>
      </p:sp>
      <p:grpSp>
        <p:nvGrpSpPr>
          <p:cNvPr id="408598" name="Group 22"/>
          <p:cNvGrpSpPr>
            <a:grpSpLocks/>
          </p:cNvGrpSpPr>
          <p:nvPr/>
        </p:nvGrpSpPr>
        <p:grpSpPr bwMode="auto">
          <a:xfrm>
            <a:off x="7335838" y="2481263"/>
            <a:ext cx="1693862" cy="1409700"/>
            <a:chOff x="4621" y="1503"/>
            <a:chExt cx="1067" cy="888"/>
          </a:xfrm>
        </p:grpSpPr>
        <p:sp>
          <p:nvSpPr>
            <p:cNvPr id="408579" name="Text Box 3"/>
            <p:cNvSpPr txBox="1">
              <a:spLocks noChangeArrowheads="1"/>
            </p:cNvSpPr>
            <p:nvPr/>
          </p:nvSpPr>
          <p:spPr bwMode="auto">
            <a:xfrm>
              <a:off x="4621" y="1503"/>
              <a:ext cx="106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code</a:t>
              </a:r>
            </a:p>
          </p:txBody>
        </p:sp>
        <p:sp>
          <p:nvSpPr>
            <p:cNvPr id="408580" name="Text Box 4"/>
            <p:cNvSpPr txBox="1">
              <a:spLocks noChangeArrowheads="1"/>
            </p:cNvSpPr>
            <p:nvPr/>
          </p:nvSpPr>
          <p:spPr bwMode="auto">
            <a:xfrm>
              <a:off x="5228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408597" name="Group 21"/>
          <p:cNvGrpSpPr>
            <a:grpSpLocks/>
          </p:cNvGrpSpPr>
          <p:nvPr/>
        </p:nvGrpSpPr>
        <p:grpSpPr bwMode="auto">
          <a:xfrm>
            <a:off x="250825" y="2481263"/>
            <a:ext cx="1392238" cy="1409700"/>
            <a:chOff x="149" y="1503"/>
            <a:chExt cx="877" cy="888"/>
          </a:xfrm>
        </p:grpSpPr>
        <p:sp>
          <p:nvSpPr>
            <p:cNvPr id="40858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408583" name="Text Box 7"/>
          <p:cNvSpPr txBox="1">
            <a:spLocks noChangeArrowheads="1"/>
          </p:cNvSpPr>
          <p:nvPr/>
        </p:nvSpPr>
        <p:spPr bwMode="auto">
          <a:xfrm>
            <a:off x="3443288" y="2763838"/>
            <a:ext cx="2093912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Representation</a:t>
            </a:r>
          </a:p>
        </p:txBody>
      </p:sp>
      <p:sp>
        <p:nvSpPr>
          <p:cNvPr id="408584" name="Text Box 8"/>
          <p:cNvSpPr txBox="1">
            <a:spLocks noChangeArrowheads="1"/>
          </p:cNvSpPr>
          <p:nvPr/>
        </p:nvSpPr>
        <p:spPr bwMode="auto">
          <a:xfrm>
            <a:off x="5611813" y="2763838"/>
            <a:ext cx="1333500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Backend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(synthesis)</a:t>
            </a:r>
          </a:p>
        </p:txBody>
      </p:sp>
      <p:cxnSp>
        <p:nvCxnSpPr>
          <p:cNvPr id="408585" name="AutoShape 9"/>
          <p:cNvCxnSpPr>
            <a:cxnSpLocks noChangeShapeType="1"/>
            <a:stCxn id="408581" idx="3"/>
            <a:endCxn id="408589" idx="1"/>
          </p:cNvCxnSpPr>
          <p:nvPr/>
        </p:nvCxnSpPr>
        <p:spPr bwMode="auto">
          <a:xfrm flipV="1">
            <a:off x="1662113" y="31813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586" name="AutoShape 10"/>
          <p:cNvCxnSpPr>
            <a:cxnSpLocks noChangeShapeType="1"/>
            <a:stCxn id="408589" idx="3"/>
            <a:endCxn id="408579" idx="1"/>
          </p:cNvCxnSpPr>
          <p:nvPr/>
        </p:nvCxnSpPr>
        <p:spPr bwMode="auto">
          <a:xfrm>
            <a:off x="7088188" y="3181350"/>
            <a:ext cx="228600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3314700" y="1676400"/>
            <a:ext cx="2109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Compiler</a:t>
            </a:r>
          </a:p>
        </p:txBody>
      </p:sp>
      <p:cxnSp>
        <p:nvCxnSpPr>
          <p:cNvPr id="408588" name="AutoShape 12"/>
          <p:cNvCxnSpPr>
            <a:cxnSpLocks noChangeShapeType="1"/>
            <a:stCxn id="408589" idx="1"/>
            <a:endCxn id="408589" idx="1"/>
          </p:cNvCxnSpPr>
          <p:nvPr/>
        </p:nvCxnSpPr>
        <p:spPr bwMode="auto">
          <a:xfrm>
            <a:off x="1874838" y="31813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9" name="Rectangle 13"/>
          <p:cNvSpPr>
            <a:spLocks noChangeArrowheads="1"/>
          </p:cNvSpPr>
          <p:nvPr/>
        </p:nvSpPr>
        <p:spPr bwMode="auto">
          <a:xfrm>
            <a:off x="1893888" y="23241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8590" name="Text Box 14"/>
          <p:cNvSpPr txBox="1">
            <a:spLocks noChangeArrowheads="1"/>
          </p:cNvSpPr>
          <p:nvPr/>
        </p:nvSpPr>
        <p:spPr bwMode="auto">
          <a:xfrm>
            <a:off x="2019300" y="2763838"/>
            <a:ext cx="1349375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Frontend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Tahoma" pitchFamily="34" charset="0"/>
              </a:rPr>
              <a:t>(analysis)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3116" y="4724400"/>
            <a:ext cx="14135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a, b;</a:t>
            </a:r>
          </a:p>
          <a:p>
            <a:r>
              <a:rPr lang="en-US" dirty="0" smtClean="0"/>
              <a:t>a = 2;</a:t>
            </a:r>
          </a:p>
          <a:p>
            <a:r>
              <a:rPr lang="en-US" dirty="0" smtClean="0"/>
              <a:t>b = a*2 + 1;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16788" y="4572000"/>
            <a:ext cx="15986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MOV R1,2</a:t>
            </a:r>
            <a:endParaRPr lang="pt-BR" dirty="0"/>
          </a:p>
          <a:p>
            <a:r>
              <a:rPr lang="pt-BR" dirty="0" smtClean="0"/>
              <a:t>SAL R1</a:t>
            </a:r>
            <a:endParaRPr lang="pt-BR" dirty="0"/>
          </a:p>
          <a:p>
            <a:r>
              <a:rPr lang="pt-BR" dirty="0" smtClean="0"/>
              <a:t>INC R1</a:t>
            </a:r>
            <a:endParaRPr lang="pt-BR" dirty="0"/>
          </a:p>
          <a:p>
            <a:r>
              <a:rPr lang="pt-BR" dirty="0" smtClean="0"/>
              <a:t>MOV R2,R1</a:t>
            </a:r>
            <a:endParaRPr lang="pt-BR" dirty="0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1905000" y="4572000"/>
            <a:ext cx="76200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Lexical</a:t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2747963" y="4572000"/>
            <a:ext cx="779462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Syntax Analysis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Parsing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581400" y="4572000"/>
            <a:ext cx="83820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Semantic 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4477870" y="4572000"/>
            <a:ext cx="121920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Intermediate</a:t>
            </a:r>
            <a:r>
              <a:rPr lang="en-US" sz="1200" dirty="0">
                <a:latin typeface="Tahoma" pitchFamily="34" charset="0"/>
              </a:rPr>
              <a:t/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Representation</a:t>
            </a:r>
            <a:endParaRPr lang="en-US" sz="1200" dirty="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(IR)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5791200" y="4572000"/>
            <a:ext cx="106680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Code</a:t>
            </a:r>
          </a:p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Generation</a:t>
            </a:r>
            <a:endParaRPr lang="en-US" sz="12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1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3401</TotalTime>
  <Words>1337</Words>
  <Application>Microsoft Office PowerPoint</Application>
  <PresentationFormat>On-screen Show (4:3)</PresentationFormat>
  <Paragraphs>601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Metro</vt:lpstr>
      <vt:lpstr>Theory of Compilation</vt:lpstr>
      <vt:lpstr>Who?</vt:lpstr>
      <vt:lpstr>What?</vt:lpstr>
      <vt:lpstr>What is a Compiler?</vt:lpstr>
      <vt:lpstr>What is a Compiler?</vt:lpstr>
      <vt:lpstr>What is a Compiler?</vt:lpstr>
      <vt:lpstr>Anatomy of a Compiler</vt:lpstr>
      <vt:lpstr>Modularity</vt:lpstr>
      <vt:lpstr>Anatomy of a Compiler</vt:lpstr>
      <vt:lpstr>Interpreter</vt:lpstr>
      <vt:lpstr>Compiler vs. Interpreter</vt:lpstr>
      <vt:lpstr>Compiler vs. Interpreter</vt:lpstr>
      <vt:lpstr>Just-in-time Compiler (Java example)</vt:lpstr>
      <vt:lpstr>Why should you care?</vt:lpstr>
      <vt:lpstr>Why should you care?</vt:lpstr>
      <vt:lpstr>Course Overview</vt:lpstr>
      <vt:lpstr>Journey inside a compiler</vt:lpstr>
      <vt:lpstr>Journey inside a compiler</vt:lpstr>
      <vt:lpstr>Journey inside a compiler</vt:lpstr>
      <vt:lpstr>Journey inside a compiler</vt:lpstr>
      <vt:lpstr>Journey inside a compiler</vt:lpstr>
      <vt:lpstr>Journey inside a compiler</vt:lpstr>
      <vt:lpstr>Error Checking</vt:lpstr>
      <vt:lpstr>Errors in lexical analysis</vt:lpstr>
      <vt:lpstr>Error detection: type checking</vt:lpstr>
      <vt:lpstr>The Real Anatomy of a Compiler</vt:lpstr>
      <vt:lpstr>Optimizations</vt:lpstr>
      <vt:lpstr>Machine code generation</vt:lpstr>
      <vt:lpstr>Compiler Construction Toolset</vt:lpstr>
      <vt:lpstr>Summary</vt:lpstr>
      <vt:lpstr>Coming up 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Analysis</dc:title>
  <dc:creator>yahave</dc:creator>
  <cp:lastModifiedBy>yahave</cp:lastModifiedBy>
  <cp:revision>306</cp:revision>
  <dcterms:created xsi:type="dcterms:W3CDTF">2006-08-16T00:00:00Z</dcterms:created>
  <dcterms:modified xsi:type="dcterms:W3CDTF">2011-02-28T17:58:19Z</dcterms:modified>
</cp:coreProperties>
</file>