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70" r:id="rId12"/>
    <p:sldId id="269" r:id="rId13"/>
    <p:sldId id="271" r:id="rId14"/>
    <p:sldId id="272" r:id="rId15"/>
    <p:sldId id="266" r:id="rId16"/>
    <p:sldId id="273" r:id="rId17"/>
    <p:sldId id="274" r:id="rId18"/>
    <p:sldId id="275" r:id="rId19"/>
    <p:sldId id="276" r:id="rId20"/>
    <p:sldId id="267" r:id="rId21"/>
    <p:sldId id="277" r:id="rId22"/>
    <p:sldId id="278" r:id="rId23"/>
    <p:sldId id="26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Automatic Patch-Based Exploit Generation is Possible:</a:t>
            </a:r>
            <a:br>
              <a:rPr lang="en-US" dirty="0" smtClean="0"/>
            </a:br>
            <a:r>
              <a:rPr lang="en-US" dirty="0" smtClean="0"/>
              <a:t>Techniques and Implications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Brumley</a:t>
            </a:r>
            <a:r>
              <a:rPr lang="en-US" dirty="0" smtClean="0"/>
              <a:t>, </a:t>
            </a:r>
            <a:r>
              <a:rPr lang="en-US" dirty="0" err="1" smtClean="0"/>
              <a:t>Pongsin</a:t>
            </a:r>
            <a:r>
              <a:rPr lang="en-US" dirty="0" smtClean="0"/>
              <a:t> </a:t>
            </a:r>
            <a:r>
              <a:rPr lang="en-US" dirty="0" err="1" smtClean="0"/>
              <a:t>Poosankam</a:t>
            </a:r>
            <a:r>
              <a:rPr lang="en-US" dirty="0" smtClean="0"/>
              <a:t>, Dawn Song and Jiang </a:t>
            </a:r>
            <a:r>
              <a:rPr lang="en-US" dirty="0" err="1" smtClean="0"/>
              <a:t>Zheng</a:t>
            </a:r>
            <a:endParaRPr lang="en-US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4343400"/>
            <a:ext cx="8077200" cy="1499616"/>
          </a:xfrm>
          <a:prstGeom prst="rect">
            <a:avLst/>
          </a:prstGeom>
        </p:spPr>
        <p:txBody>
          <a:bodyPr vert="horz" lIns="118872" tIns="0" rIns="45720" bIns="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Presented by Nimrod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Partush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sanitation is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Observation: input validation bugs are usually fixed by adding missing sanitation checks.</a:t>
            </a:r>
          </a:p>
          <a:p>
            <a:pPr lvl="1"/>
            <a:r>
              <a:rPr lang="en-US" dirty="0" smtClean="0"/>
              <a:t>Pick on those, leave the rest.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Intuition: input that fails the sanitation check in </a:t>
            </a:r>
            <a:r>
              <a:rPr lang="en-US" i="1" dirty="0" smtClean="0"/>
              <a:t>P’</a:t>
            </a:r>
            <a:r>
              <a:rPr lang="en-US" dirty="0" smtClean="0"/>
              <a:t> is likely an exploit for </a:t>
            </a:r>
            <a:r>
              <a:rPr lang="en-US" i="1" dirty="0" smtClean="0"/>
              <a:t>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Easily verified by running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3222" indent="-514350">
              <a:buFont typeface="+mj-lt"/>
              <a:buAutoNum type="arabicParenR"/>
            </a:pPr>
            <a:r>
              <a:rPr lang="en-US" dirty="0" smtClean="0"/>
              <a:t>Identify new sanitation checks in P’</a:t>
            </a:r>
          </a:p>
          <a:p>
            <a:pPr marL="633222" indent="-514350">
              <a:buFont typeface="+mj-lt"/>
              <a:buAutoNum type="arabicParenR"/>
            </a:pPr>
            <a:endParaRPr lang="en-US" dirty="0" smtClean="0"/>
          </a:p>
          <a:p>
            <a:pPr marL="633222" indent="-514350">
              <a:buFont typeface="+mj-lt"/>
              <a:buAutoNum type="arabicParenR"/>
            </a:pPr>
            <a:r>
              <a:rPr lang="en-US" dirty="0" smtClean="0"/>
              <a:t>Generate candidate exploit input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dirty="0" smtClean="0"/>
              <a:t>Calculate </a:t>
            </a:r>
            <a:r>
              <a:rPr lang="en-US" i="1" dirty="0" smtClean="0"/>
              <a:t>weakest precondition</a:t>
            </a:r>
            <a:r>
              <a:rPr lang="en-US" dirty="0" smtClean="0"/>
              <a:t> to fail the check, a formula is generated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dirty="0" smtClean="0"/>
              <a:t>Use a solver to find an input that satisfies the formula</a:t>
            </a:r>
          </a:p>
          <a:p>
            <a:pPr marL="925830" lvl="1" indent="-514350">
              <a:buFont typeface="Wingdings" pitchFamily="2" charset="2"/>
              <a:buChar char="§"/>
            </a:pPr>
            <a:endParaRPr lang="en-US" dirty="0" smtClean="0"/>
          </a:p>
          <a:p>
            <a:pPr marL="633222" indent="-514350">
              <a:buFont typeface="+mj-lt"/>
              <a:buAutoNum type="arabicParenR"/>
            </a:pPr>
            <a:r>
              <a:rPr lang="en-US" dirty="0" smtClean="0"/>
              <a:t>Verify as an exploit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dirty="0" smtClean="0"/>
              <a:t>Define a “security policy”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dirty="0" smtClean="0"/>
              <a:t>Check for violations using external checkers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Binary </a:t>
            </a:r>
            <a:r>
              <a:rPr lang="en-US" dirty="0" err="1" smtClean="0"/>
              <a:t>Diffing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off-the-shelf solution, EBDS, is used to find new sanitation checks.</a:t>
            </a:r>
          </a:p>
          <a:p>
            <a:pPr lvl="1"/>
            <a:r>
              <a:rPr lang="en-US" dirty="0" smtClean="0"/>
              <a:t>Within function bounds</a:t>
            </a:r>
          </a:p>
          <a:p>
            <a:pPr lvl="1"/>
            <a:r>
              <a:rPr lang="en-US" dirty="0" smtClean="0"/>
              <a:t>Purely syntactical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Problem:</a:t>
            </a:r>
          </a:p>
          <a:p>
            <a:pPr lvl="1"/>
            <a:r>
              <a:rPr lang="en-US" i="1" dirty="0" err="1" smtClean="0"/>
              <a:t>i</a:t>
            </a:r>
            <a:r>
              <a:rPr lang="en-US" i="1" dirty="0" smtClean="0"/>
              <a:t> &gt; 10</a:t>
            </a:r>
            <a:r>
              <a:rPr lang="en-US" dirty="0" smtClean="0"/>
              <a:t> differs from </a:t>
            </a:r>
            <a:r>
              <a:rPr lang="en-US" i="1" dirty="0" err="1" smtClean="0"/>
              <a:t>i</a:t>
            </a:r>
            <a:r>
              <a:rPr lang="en-US" i="1" dirty="0" smtClean="0"/>
              <a:t> – 1 &gt; 9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The verification step will overcome this.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</a:t>
            </a:r>
            <a:r>
              <a:rPr lang="en-US" dirty="0" err="1" smtClean="0"/>
              <a:t>Diffing</a:t>
            </a:r>
            <a:r>
              <a:rPr lang="en-US" dirty="0" smtClean="0"/>
              <a:t> Demonstrated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2: Generate candidate 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generate a formula that encapsulates the program paths that lead to the sanitation check</a:t>
            </a:r>
          </a:p>
          <a:p>
            <a:pPr lvl="1"/>
            <a:r>
              <a:rPr lang="en-US" dirty="0" smtClean="0"/>
              <a:t>We do this by collecting constrains deduced from the instructions and conditionals.</a:t>
            </a:r>
          </a:p>
          <a:p>
            <a:pPr lvl="1"/>
            <a:r>
              <a:rPr lang="en-US" dirty="0" smtClean="0"/>
              <a:t>The X86 instruction set was modeled in </a:t>
            </a:r>
            <a:r>
              <a:rPr lang="en-US" i="1" dirty="0" smtClean="0"/>
              <a:t>Vine</a:t>
            </a:r>
            <a:r>
              <a:rPr lang="en-US" dirty="0" smtClean="0"/>
              <a:t>.</a:t>
            </a:r>
          </a:p>
          <a:p>
            <a:pPr lvl="1"/>
            <a:r>
              <a:rPr lang="en-US" sz="2000" i="1" dirty="0" smtClean="0"/>
              <a:t>F(input) = ((input % 2 == 0) and (s == input +2(mod 2</a:t>
            </a:r>
            <a:r>
              <a:rPr lang="en-US" sz="2000" i="1" baseline="30000" dirty="0" smtClean="0"/>
              <a:t>32</a:t>
            </a:r>
            <a:r>
              <a:rPr lang="en-US" sz="2000" i="1" dirty="0" smtClean="0"/>
              <a:t>))) and !(s &gt; input)</a:t>
            </a:r>
          </a:p>
          <a:p>
            <a:pPr lvl="1"/>
            <a:endParaRPr lang="en-US" sz="2000" i="1" dirty="0" smtClean="0"/>
          </a:p>
          <a:p>
            <a:r>
              <a:rPr lang="en-US" dirty="0" smtClean="0"/>
              <a:t>Problem: Usually only a fraction of all paths that lead to the check are exploitable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562600" y="1219200"/>
            <a:ext cx="3352800" cy="20313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if (input % 2 == 0)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2 else 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4;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s := input+2;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5;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s := input+3;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if (s&gt;input)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6 else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ERROR;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:=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realloc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(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ptr,s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// use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endParaRPr lang="en-US" b="1" dirty="0" smtClean="0">
              <a:latin typeface="CordiaUPC" pitchFamily="34" charset="-34"/>
              <a:cs typeface="Cord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Vs. Dynamic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Reducing the number of paths will result in faster and more successful analysis</a:t>
            </a:r>
          </a:p>
          <a:p>
            <a:r>
              <a:rPr lang="en-US" dirty="0" smtClean="0"/>
              <a:t>3 approaches:</a:t>
            </a:r>
          </a:p>
          <a:p>
            <a:pPr lvl="1"/>
            <a:r>
              <a:rPr lang="en-US" dirty="0" smtClean="0"/>
              <a:t>Pure Static</a:t>
            </a:r>
          </a:p>
          <a:p>
            <a:pPr lvl="2"/>
            <a:r>
              <a:rPr lang="en-US" sz="1600" dirty="0" smtClean="0"/>
              <a:t>Consider all possible executions that lead to the test.</a:t>
            </a:r>
          </a:p>
          <a:p>
            <a:pPr lvl="2"/>
            <a:r>
              <a:rPr lang="en-US" sz="1600" i="1" dirty="0" smtClean="0"/>
              <a:t>F(input) =</a:t>
            </a:r>
            <a:r>
              <a:rPr lang="en-US" sz="2000" i="1" dirty="0" smtClean="0">
                <a:solidFill>
                  <a:srgbClr val="00B050"/>
                </a:solidFill>
              </a:rPr>
              <a:t>(</a:t>
            </a:r>
            <a:r>
              <a:rPr lang="en-US" sz="1600" i="1" dirty="0" smtClean="0"/>
              <a:t> </a:t>
            </a:r>
            <a:r>
              <a:rPr lang="en-US" sz="1800" i="1" dirty="0" smtClean="0">
                <a:solidFill>
                  <a:srgbClr val="7030A0"/>
                </a:solidFill>
              </a:rPr>
              <a:t>(</a:t>
            </a:r>
            <a:r>
              <a:rPr lang="en-US" sz="1600" i="1" dirty="0" smtClean="0"/>
              <a:t> (input % 2 == 0) and (s == input +2(mod 2</a:t>
            </a:r>
            <a:r>
              <a:rPr lang="en-US" sz="1600" i="1" baseline="30000" dirty="0" smtClean="0"/>
              <a:t>32</a:t>
            </a:r>
            <a:r>
              <a:rPr lang="en-US" sz="1600" i="1" dirty="0" smtClean="0"/>
              <a:t>)) </a:t>
            </a:r>
            <a:r>
              <a:rPr lang="en-US" sz="1800" i="1" dirty="0" smtClean="0">
                <a:solidFill>
                  <a:srgbClr val="7030A0"/>
                </a:solidFill>
              </a:rPr>
              <a:t>)</a:t>
            </a:r>
            <a:r>
              <a:rPr lang="en-US" sz="1600" i="1" dirty="0" smtClean="0"/>
              <a:t> or 			 </a:t>
            </a:r>
            <a:r>
              <a:rPr lang="en-US" sz="1800" i="1" dirty="0" smtClean="0">
                <a:solidFill>
                  <a:srgbClr val="00B0F0"/>
                </a:solidFill>
              </a:rPr>
              <a:t>(</a:t>
            </a:r>
            <a:r>
              <a:rPr lang="en-US" sz="1600" i="1" dirty="0" smtClean="0"/>
              <a:t> (input % 2 != 0) and (s == input +3(mod 2</a:t>
            </a:r>
            <a:r>
              <a:rPr lang="en-US" sz="1600" i="1" baseline="30000" dirty="0" smtClean="0"/>
              <a:t>32</a:t>
            </a:r>
            <a:r>
              <a:rPr lang="en-US" sz="1600" i="1" dirty="0" smtClean="0"/>
              <a:t>)) </a:t>
            </a:r>
            <a:r>
              <a:rPr lang="en-US" sz="1800" i="1" dirty="0" smtClean="0">
                <a:solidFill>
                  <a:srgbClr val="00B0F0"/>
                </a:solidFill>
              </a:rPr>
              <a:t>)</a:t>
            </a:r>
            <a:r>
              <a:rPr lang="en-US" sz="1600" i="1" dirty="0" smtClean="0"/>
              <a:t> </a:t>
            </a:r>
            <a:r>
              <a:rPr lang="en-US" sz="2000" i="1" dirty="0" smtClean="0">
                <a:solidFill>
                  <a:srgbClr val="00B050"/>
                </a:solidFill>
              </a:rPr>
              <a:t>)</a:t>
            </a:r>
            <a:r>
              <a:rPr lang="en-US" sz="1600" i="1" dirty="0" smtClean="0">
                <a:solidFill>
                  <a:srgbClr val="00B050"/>
                </a:solidFill>
              </a:rPr>
              <a:t> </a:t>
            </a:r>
            <a:r>
              <a:rPr lang="en-US" sz="1600" i="1" dirty="0" smtClean="0"/>
              <a:t>and !(s &gt; input)</a:t>
            </a:r>
            <a:endParaRPr lang="en-US" dirty="0" smtClean="0"/>
          </a:p>
          <a:p>
            <a:pPr lvl="1"/>
            <a:r>
              <a:rPr lang="en-US" dirty="0" smtClean="0"/>
              <a:t>Pure Dynamic</a:t>
            </a:r>
          </a:p>
          <a:p>
            <a:pPr lvl="2"/>
            <a:r>
              <a:rPr lang="en-US" sz="1600" dirty="0" smtClean="0"/>
              <a:t>Pick an path from a known trace, build constraints and fail the test.</a:t>
            </a:r>
          </a:p>
          <a:p>
            <a:pPr lvl="2"/>
            <a:r>
              <a:rPr lang="en-US" sz="1600" i="1" dirty="0" smtClean="0"/>
              <a:t>F(input) =</a:t>
            </a:r>
            <a:r>
              <a:rPr lang="en-US" sz="2000" i="1" dirty="0" smtClean="0">
                <a:solidFill>
                  <a:srgbClr val="00B050"/>
                </a:solidFill>
              </a:rPr>
              <a:t> </a:t>
            </a:r>
            <a:r>
              <a:rPr lang="en-US" sz="1800" i="1" dirty="0" smtClean="0">
                <a:solidFill>
                  <a:srgbClr val="7030A0"/>
                </a:solidFill>
              </a:rPr>
              <a:t>(</a:t>
            </a:r>
            <a:r>
              <a:rPr lang="en-US" sz="1600" i="1" dirty="0" smtClean="0"/>
              <a:t> (input % 2 == 0) and (s == input +2(mod 2</a:t>
            </a:r>
            <a:r>
              <a:rPr lang="en-US" sz="1600" i="1" baseline="30000" dirty="0" smtClean="0"/>
              <a:t>32</a:t>
            </a:r>
            <a:r>
              <a:rPr lang="en-US" sz="1600" i="1" dirty="0" smtClean="0"/>
              <a:t>)) </a:t>
            </a:r>
            <a:r>
              <a:rPr lang="en-US" sz="1800" i="1" dirty="0" smtClean="0">
                <a:solidFill>
                  <a:srgbClr val="7030A0"/>
                </a:solidFill>
              </a:rPr>
              <a:t>)</a:t>
            </a:r>
            <a:r>
              <a:rPr lang="en-US" sz="1600" i="1" dirty="0" smtClean="0"/>
              <a:t> and !(s &gt; input)</a:t>
            </a:r>
            <a:endParaRPr lang="en-US" dirty="0" smtClean="0"/>
          </a:p>
          <a:p>
            <a:pPr lvl="1"/>
            <a:r>
              <a:rPr lang="en-US" dirty="0" smtClean="0"/>
              <a:t>Half and half</a:t>
            </a:r>
          </a:p>
          <a:p>
            <a:pPr lvl="2"/>
            <a:r>
              <a:rPr lang="en-US" sz="1600" dirty="0" smtClean="0"/>
              <a:t>For a known input, build constraints for a potion of the path and consider all paths for the rest.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457200"/>
            <a:ext cx="3352800" cy="20313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if (input % 2 == 0)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2 else 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4;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s := input+2;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5;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s := input+3;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if (s&gt;input)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6 else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ERROR;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 :=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realloc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(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ptr,s</a:t>
            </a: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rdiaUPC" pitchFamily="34" charset="-34"/>
                <a:cs typeface="CordiaUPC" pitchFamily="34" charset="-34"/>
              </a:rPr>
              <a:t>// use </a:t>
            </a:r>
            <a:r>
              <a:rPr lang="en-US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endParaRPr lang="en-US" b="1" dirty="0" smtClean="0">
              <a:latin typeface="CordiaUPC" pitchFamily="34" charset="-34"/>
              <a:cs typeface="Cord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-&gt; 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STP constraint solver was used to generate exploits</a:t>
            </a:r>
          </a:p>
          <a:p>
            <a:pPr lvl="1"/>
            <a:r>
              <a:rPr lang="en-US" dirty="0" smtClean="0"/>
              <a:t>Supports bit operations</a:t>
            </a:r>
          </a:p>
          <a:p>
            <a:endParaRPr lang="en-US" dirty="0" smtClean="0"/>
          </a:p>
          <a:p>
            <a:r>
              <a:rPr lang="en-US" dirty="0" smtClean="0"/>
              <a:t>An iterative process.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Exploit extraction Demonstrated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Verify the 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Define a “</a:t>
            </a:r>
            <a:r>
              <a:rPr lang="en-US" i="1" dirty="0" smtClean="0"/>
              <a:t>Security Policy”</a:t>
            </a:r>
          </a:p>
          <a:p>
            <a:pPr lvl="1"/>
            <a:r>
              <a:rPr lang="en-US" dirty="0" smtClean="0"/>
              <a:t>A predicate on the program state space that indicates whether a certain attack occurred</a:t>
            </a:r>
          </a:p>
          <a:p>
            <a:pPr lvl="1"/>
            <a:r>
              <a:rPr lang="en-US" dirty="0" smtClean="0"/>
              <a:t>Generic</a:t>
            </a:r>
          </a:p>
          <a:p>
            <a:pPr lvl="2"/>
            <a:r>
              <a:rPr lang="en-US" dirty="0" smtClean="0"/>
              <a:t>Control flow hijacking – return address integrity.</a:t>
            </a:r>
          </a:p>
          <a:p>
            <a:pPr lvl="2"/>
            <a:r>
              <a:rPr lang="en-US" dirty="0" smtClean="0"/>
              <a:t>Information disclosure – read beyond bounds.</a:t>
            </a:r>
          </a:p>
          <a:p>
            <a:pPr lvl="2"/>
            <a:r>
              <a:rPr lang="en-US" dirty="0" smtClean="0"/>
              <a:t>Denial of service – crash.</a:t>
            </a:r>
          </a:p>
          <a:p>
            <a:endParaRPr lang="en-US" dirty="0" smtClean="0"/>
          </a:p>
          <a:p>
            <a:r>
              <a:rPr lang="en-US" dirty="0" smtClean="0"/>
              <a:t>Basically a monitoring tool is used to see if warnings are raised.</a:t>
            </a:r>
          </a:p>
          <a:p>
            <a:pPr lvl="1"/>
            <a:r>
              <a:rPr lang="en-US" dirty="0" smtClean="0"/>
              <a:t>Sometimes TEMU</a:t>
            </a:r>
          </a:p>
          <a:p>
            <a:pPr lvl="1"/>
            <a:r>
              <a:rPr lang="en-US" dirty="0" smtClean="0"/>
              <a:t>Mostly run and crash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Exploit verification Demonstrated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&amp; Motivation</a:t>
            </a:r>
          </a:p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Problem Solution</a:t>
            </a:r>
          </a:p>
          <a:p>
            <a:pPr lvl="1"/>
            <a:r>
              <a:rPr lang="en-US" dirty="0" smtClean="0"/>
              <a:t>3 Step Plan</a:t>
            </a:r>
          </a:p>
          <a:p>
            <a:pPr lvl="1"/>
            <a:r>
              <a:rPr lang="en-US" dirty="0" smtClean="0"/>
              <a:t>Demos</a:t>
            </a:r>
          </a:p>
          <a:p>
            <a:r>
              <a:rPr lang="en-US" dirty="0" smtClean="0"/>
              <a:t>Discussion &amp; 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real world exploits for MS programs derived from patches.</a:t>
            </a:r>
          </a:p>
          <a:p>
            <a:pPr lvl="1"/>
            <a:r>
              <a:rPr lang="en-US" dirty="0" smtClean="0"/>
              <a:t>Some previously unknown</a:t>
            </a:r>
          </a:p>
          <a:p>
            <a:r>
              <a:rPr lang="en-US" dirty="0" smtClean="0"/>
              <a:t>Patch generated within minutes.</a:t>
            </a:r>
          </a:p>
          <a:p>
            <a:r>
              <a:rPr lang="en-US" dirty="0" smtClean="0"/>
              <a:t>Polymorphic exploits</a:t>
            </a:r>
          </a:p>
          <a:p>
            <a:pPr lvl="1"/>
            <a:r>
              <a:rPr lang="en-US" dirty="0" smtClean="0"/>
              <a:t>Abuse anti-virus signature writers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life exploits exposed</a:t>
            </a:r>
          </a:p>
          <a:p>
            <a:r>
              <a:rPr lang="en-US" dirty="0" smtClean="0"/>
              <a:t>Fast and (semi) automatic exploit production</a:t>
            </a:r>
          </a:p>
          <a:p>
            <a:r>
              <a:rPr lang="en-US" dirty="0" smtClean="0"/>
              <a:t>Interesting dynamic + static integration</a:t>
            </a:r>
          </a:p>
          <a:p>
            <a:r>
              <a:rPr lang="en-US" dirty="0" smtClean="0"/>
              <a:t>Work on binaries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strong as the weakest tool its build upon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diffing</a:t>
            </a:r>
            <a:r>
              <a:rPr lang="en-US" dirty="0" smtClean="0"/>
              <a:t> is sometimes weak.</a:t>
            </a:r>
          </a:p>
          <a:p>
            <a:r>
              <a:rPr lang="en-US" dirty="0" smtClean="0"/>
              <a:t>Input sanitation oriented</a:t>
            </a:r>
          </a:p>
          <a:p>
            <a:pPr lvl="1"/>
            <a:r>
              <a:rPr lang="en-US" dirty="0" smtClean="0"/>
              <a:t>Easily manipulated</a:t>
            </a:r>
          </a:p>
          <a:p>
            <a:r>
              <a:rPr lang="en-US" dirty="0" smtClean="0"/>
              <a:t>Needs run traces</a:t>
            </a:r>
          </a:p>
          <a:p>
            <a:pPr lvl="1"/>
            <a:r>
              <a:rPr lang="en-US" dirty="0" smtClean="0"/>
              <a:t>The purely static approach usually fails</a:t>
            </a:r>
          </a:p>
          <a:p>
            <a:r>
              <a:rPr lang="en-US" dirty="0" smtClean="0"/>
              <a:t>Works on binaries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&amp;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and fixing security bugs will expose the software to attacks</a:t>
            </a:r>
          </a:p>
          <a:p>
            <a:r>
              <a:rPr lang="en-US" dirty="0" smtClean="0"/>
              <a:t>Patch release strategies need to change</a:t>
            </a:r>
          </a:p>
          <a:p>
            <a:pPr lvl="1"/>
            <a:r>
              <a:rPr lang="en-US" dirty="0" smtClean="0"/>
              <a:t>Fast patch distribution</a:t>
            </a:r>
          </a:p>
          <a:p>
            <a:pPr lvl="2"/>
            <a:r>
              <a:rPr lang="en-US" dirty="0" smtClean="0"/>
              <a:t>P2P</a:t>
            </a:r>
          </a:p>
          <a:p>
            <a:pPr lvl="1"/>
            <a:r>
              <a:rPr lang="en-US" dirty="0" smtClean="0"/>
              <a:t>Patch encryption</a:t>
            </a:r>
          </a:p>
          <a:p>
            <a:pPr lvl="1"/>
            <a:r>
              <a:rPr lang="en-US" dirty="0" smtClean="0"/>
              <a:t>Patch obfuscation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patches are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software vendors constantly review and test their products’ security</a:t>
            </a:r>
          </a:p>
          <a:p>
            <a:endParaRPr lang="en-US" dirty="0" smtClean="0"/>
          </a:p>
          <a:p>
            <a:r>
              <a:rPr lang="en-US" dirty="0" smtClean="0"/>
              <a:t>They periodically release patches for new found security bugs</a:t>
            </a:r>
          </a:p>
          <a:p>
            <a:pPr lvl="1"/>
            <a:r>
              <a:rPr lang="en-US" dirty="0" smtClean="0"/>
              <a:t>This is bad, apparently.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patches are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attacker practice: manually review the patch in reference to the original program</a:t>
            </a:r>
          </a:p>
          <a:p>
            <a:pPr lvl="1"/>
            <a:r>
              <a:rPr lang="en-US" dirty="0" smtClean="0"/>
              <a:t>Changes can infer security bugs in the original program</a:t>
            </a:r>
          </a:p>
          <a:p>
            <a:pPr lvl="1"/>
            <a:r>
              <a:rPr lang="en-US" dirty="0" smtClean="0"/>
              <a:t>Quickly create an attack (exploit) and compromise un-patched systems</a:t>
            </a:r>
          </a:p>
          <a:p>
            <a:endParaRPr lang="en-US" dirty="0" smtClean="0"/>
          </a:p>
          <a:p>
            <a:r>
              <a:rPr lang="en-US" dirty="0" smtClean="0"/>
              <a:t>Our goal: Make the attacker’s life easier.</a:t>
            </a:r>
          </a:p>
          <a:p>
            <a:pPr lvl="1"/>
            <a:r>
              <a:rPr lang="en-US" dirty="0" smtClean="0"/>
              <a:t>Not really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</a:t>
            </a:r>
            <a:r>
              <a:rPr lang="en-US" sz="3200" i="1" dirty="0" smtClean="0"/>
              <a:t>Automatic Patch-Based Exploit Generation</a:t>
            </a:r>
            <a:r>
              <a:rPr lang="en-US" sz="3200" dirty="0" smtClean="0"/>
              <a:t> Problem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program </a:t>
            </a:r>
            <a:r>
              <a:rPr lang="en-US" i="1" dirty="0" smtClean="0"/>
              <a:t>P</a:t>
            </a:r>
            <a:r>
              <a:rPr lang="en-US" dirty="0" smtClean="0"/>
              <a:t> and a </a:t>
            </a:r>
            <a:r>
              <a:rPr lang="en-US" b="1" dirty="0" smtClean="0"/>
              <a:t>patched</a:t>
            </a:r>
            <a:r>
              <a:rPr lang="en-US" dirty="0" smtClean="0"/>
              <a:t> version of the program </a:t>
            </a:r>
            <a:r>
              <a:rPr lang="en-US" i="1" dirty="0" smtClean="0"/>
              <a:t>P’</a:t>
            </a:r>
            <a:r>
              <a:rPr lang="en-US" dirty="0" smtClean="0"/>
              <a:t>, </a:t>
            </a:r>
            <a:r>
              <a:rPr lang="en-US" b="1" dirty="0" smtClean="0"/>
              <a:t>automatically</a:t>
            </a:r>
            <a:r>
              <a:rPr lang="en-US" dirty="0" smtClean="0"/>
              <a:t> generate an </a:t>
            </a:r>
            <a:r>
              <a:rPr lang="en-US" b="1" dirty="0" smtClean="0"/>
              <a:t>exploit</a:t>
            </a:r>
            <a:r>
              <a:rPr lang="en-US" dirty="0" smtClean="0"/>
              <a:t> for the potentially unknown </a:t>
            </a:r>
            <a:r>
              <a:rPr lang="en-US" b="1" dirty="0" smtClean="0"/>
              <a:t>vulnerability</a:t>
            </a:r>
            <a:r>
              <a:rPr lang="en-US" dirty="0" smtClean="0"/>
              <a:t> present in </a:t>
            </a:r>
            <a:r>
              <a:rPr lang="en-US" i="1" dirty="0" smtClean="0"/>
              <a:t>P</a:t>
            </a:r>
            <a:r>
              <a:rPr lang="en-US" dirty="0" smtClean="0"/>
              <a:t> but fixed in </a:t>
            </a:r>
            <a:r>
              <a:rPr lang="en-US" i="1" dirty="0" smtClean="0"/>
              <a:t>P’</a:t>
            </a:r>
          </a:p>
          <a:p>
            <a:endParaRPr lang="en-US" i="1" dirty="0" smtClean="0"/>
          </a:p>
          <a:p>
            <a:r>
              <a:rPr lang="en-US" dirty="0" smtClean="0"/>
              <a:t>Show this is feasible.</a:t>
            </a:r>
          </a:p>
          <a:p>
            <a:pPr lvl="1"/>
            <a:r>
              <a:rPr lang="en-US" dirty="0" smtClean="0"/>
              <a:t>Thus raise awareness that an attacker with a patch should be considered as armed with an exploit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scary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Windows Update takes 24 hours to reach 80% of the clients</a:t>
            </a:r>
          </a:p>
          <a:p>
            <a:pPr algn="ctr">
              <a:buNone/>
            </a:pPr>
            <a:r>
              <a:rPr lang="en-US" dirty="0" smtClean="0"/>
              <a:t>+</a:t>
            </a:r>
          </a:p>
          <a:p>
            <a:r>
              <a:rPr lang="en-US" dirty="0" smtClean="0"/>
              <a:t>A worm (slammer for instance) can spread to most vulnerable clients in minutes</a:t>
            </a:r>
          </a:p>
          <a:p>
            <a:pPr algn="ctr">
              <a:buNone/>
            </a:pPr>
            <a:r>
              <a:rPr lang="en-US" dirty="0" smtClean="0"/>
              <a:t>+</a:t>
            </a:r>
          </a:p>
          <a:p>
            <a:r>
              <a:rPr lang="en-US" dirty="0" smtClean="0"/>
              <a:t>The paper claims to generate an exploit within minutes</a:t>
            </a:r>
          </a:p>
          <a:p>
            <a:pPr algn="ctr">
              <a:buNone/>
            </a:pPr>
            <a:r>
              <a:rPr lang="en-US" dirty="0" smtClean="0"/>
              <a:t>=</a:t>
            </a:r>
          </a:p>
          <a:p>
            <a:r>
              <a:rPr lang="en-US" dirty="0" smtClean="0"/>
              <a:t>Millions of compromised clients for every patch release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attacker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/>
          <a:lstStyle/>
          <a:p>
            <a:r>
              <a:rPr lang="en-US" dirty="0" smtClean="0"/>
              <a:t>Exploit this: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about now?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400" dirty="0" smtClean="0"/>
              <a:t>* Based on the </a:t>
            </a:r>
            <a:r>
              <a:rPr lang="en-US" sz="2400" i="1" dirty="0" err="1" smtClean="0"/>
              <a:t>DSA_SetItem</a:t>
            </a:r>
            <a:r>
              <a:rPr lang="en-US" sz="2400" dirty="0" smtClean="0"/>
              <a:t> IE Vulnerability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1447800"/>
            <a:ext cx="4114800" cy="22467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if (input % 2 == 0)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 2 else 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 4;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s := input+2;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 5;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s := input+3;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 :=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realloc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(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ptr,s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// use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[0],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[1], …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[input-1]</a:t>
            </a:r>
            <a:endParaRPr lang="en-US" sz="2000" b="1" dirty="0">
              <a:latin typeface="CordiaUPC" pitchFamily="34" charset="-34"/>
              <a:cs typeface="CordiaUPC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5800" y="3886200"/>
            <a:ext cx="4114800" cy="22467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if (input % 2 == 0)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 2 else 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 4;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s := input+2;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 5;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s := input+3;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if (s&gt;input)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 6 else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goto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 ERROR;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 :=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realloc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(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ptr,s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// use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[0],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[1], … </a:t>
            </a:r>
            <a:r>
              <a:rPr lang="en-US" sz="2000" b="1" dirty="0" err="1" smtClean="0">
                <a:latin typeface="CordiaUPC" pitchFamily="34" charset="-34"/>
                <a:cs typeface="CordiaUPC" pitchFamily="34" charset="-34"/>
              </a:rPr>
              <a:t>ptr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[input-1]</a:t>
            </a:r>
            <a:endParaRPr lang="en-US" sz="2000" b="1" dirty="0">
              <a:latin typeface="CordiaUPC" pitchFamily="34" charset="-34"/>
              <a:cs typeface="CordiaUPC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3429000"/>
            <a:ext cx="3200400" cy="5847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sz="3200" dirty="0" smtClean="0">
                <a:latin typeface="CordiaUPC" pitchFamily="34" charset="-34"/>
                <a:cs typeface="CordiaUPC" pitchFamily="34" charset="-34"/>
              </a:rPr>
              <a:t>2</a:t>
            </a:r>
            <a:r>
              <a:rPr lang="en-US" sz="3200" baseline="30000" dirty="0" smtClean="0">
                <a:latin typeface="CordiaUPC" pitchFamily="34" charset="-34"/>
                <a:cs typeface="CordiaUPC" pitchFamily="34" charset="-34"/>
              </a:rPr>
              <a:t>32</a:t>
            </a:r>
            <a:r>
              <a:rPr lang="en-US" sz="3200" dirty="0" smtClean="0">
                <a:latin typeface="CordiaUPC" pitchFamily="34" charset="-34"/>
                <a:cs typeface="CordiaUPC" pitchFamily="34" charset="-34"/>
              </a:rPr>
              <a:t> – 3 </a:t>
            </a:r>
            <a:r>
              <a:rPr lang="en-US" sz="3200" dirty="0" smtClean="0">
                <a:latin typeface="Times New Roman"/>
                <a:cs typeface="Times New Roman"/>
              </a:rPr>
              <a:t>≤ </a:t>
            </a:r>
            <a:r>
              <a:rPr lang="en-US" sz="3200" dirty="0" smtClean="0">
                <a:latin typeface="CordiaUPC" pitchFamily="34" charset="-34"/>
                <a:cs typeface="CordiaUPC" pitchFamily="34" charset="-34"/>
              </a:rPr>
              <a:t>input </a:t>
            </a:r>
            <a:r>
              <a:rPr lang="en-US" sz="3200" dirty="0" smtClean="0">
                <a:latin typeface="Times New Roman"/>
                <a:cs typeface="Times New Roman"/>
              </a:rPr>
              <a:t>≤ </a:t>
            </a:r>
            <a:r>
              <a:rPr lang="en-US" sz="3200" dirty="0" smtClean="0">
                <a:latin typeface="CordiaUPC" pitchFamily="34" charset="-34"/>
                <a:cs typeface="CordiaUPC" pitchFamily="34" charset="-34"/>
              </a:rPr>
              <a:t>2</a:t>
            </a:r>
            <a:r>
              <a:rPr lang="en-US" sz="3200" baseline="30000" dirty="0" smtClean="0">
                <a:latin typeface="CordiaUPC" pitchFamily="34" charset="-34"/>
                <a:cs typeface="CordiaUPC" pitchFamily="34" charset="-34"/>
              </a:rPr>
              <a:t>32</a:t>
            </a:r>
            <a:r>
              <a:rPr lang="en-US" sz="3200" dirty="0" smtClean="0">
                <a:latin typeface="CordiaUPC" pitchFamily="34" charset="-34"/>
                <a:cs typeface="CordiaUPC" pitchFamily="34" charset="-34"/>
              </a:rPr>
              <a:t> – 1</a:t>
            </a:r>
            <a:endParaRPr lang="en-US" sz="3200" baseline="30000" dirty="0" smtClean="0">
              <a:latin typeface="CordiaUPC" pitchFamily="34" charset="-34"/>
              <a:cs typeface="Cord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Exploitable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38400" y="3048000"/>
            <a:ext cx="4648200" cy="1905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All Inputs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4114800" y="3276600"/>
            <a:ext cx="2514600" cy="8382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Safe Inputs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Pin-point the bug</a:t>
            </a:r>
          </a:p>
          <a:p>
            <a:pPr lvl="1"/>
            <a:r>
              <a:rPr lang="en-US" dirty="0" smtClean="0"/>
              <a:t>Within millions of binary instructions</a:t>
            </a:r>
          </a:p>
          <a:p>
            <a:pPr lvl="1"/>
            <a:r>
              <a:rPr lang="en-US" smtClean="0"/>
              <a:t>Correlate </a:t>
            </a:r>
            <a:r>
              <a:rPr lang="en-US" dirty="0" smtClean="0"/>
              <a:t>it to the original code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 every code addition is a vulnerability fix</a:t>
            </a:r>
          </a:p>
          <a:p>
            <a:pPr lvl="1"/>
            <a:r>
              <a:rPr lang="en-US" dirty="0" smtClean="0"/>
              <a:t>Ignore feature addition, etc.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line of code is just a line of code</a:t>
            </a:r>
          </a:p>
          <a:p>
            <a:pPr lvl="1"/>
            <a:r>
              <a:rPr lang="en-US" dirty="0" smtClean="0"/>
              <a:t>Remember that </a:t>
            </a:r>
            <a:r>
              <a:rPr lang="en-US" b="1" dirty="0" smtClean="0"/>
              <a:t>input</a:t>
            </a:r>
            <a:r>
              <a:rPr lang="en-US" dirty="0" smtClean="0"/>
              <a:t> is needed to exploit the bug.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5196</TotalTime>
  <Words>964</Words>
  <Application>Microsoft Office PowerPoint</Application>
  <PresentationFormat>On-screen Show (4:3)</PresentationFormat>
  <Paragraphs>180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Module</vt:lpstr>
      <vt:lpstr>Automatic Patch-Based Exploit Generation is Possible: Techniques and Implications</vt:lpstr>
      <vt:lpstr>Outline</vt:lpstr>
      <vt:lpstr>Security patches are good</vt:lpstr>
      <vt:lpstr>Security patches are bad</vt:lpstr>
      <vt:lpstr>The Automatic Patch-Based Exploit Generation Problem</vt:lpstr>
      <vt:lpstr>A scary equation</vt:lpstr>
      <vt:lpstr>The attacker experience</vt:lpstr>
      <vt:lpstr>Exploitable inputs</vt:lpstr>
      <vt:lpstr>Challenges</vt:lpstr>
      <vt:lpstr>Input sanitation is key</vt:lpstr>
      <vt:lpstr>Game Plan</vt:lpstr>
      <vt:lpstr>Step 1: Binary Diffing</vt:lpstr>
      <vt:lpstr>Binary Diffing Demonstrated</vt:lpstr>
      <vt:lpstr>Step 2: Generate candidate exploit</vt:lpstr>
      <vt:lpstr>Static Vs. Dynamic</vt:lpstr>
      <vt:lpstr>Formula -&gt; Exploit</vt:lpstr>
      <vt:lpstr>Exploit extraction Demonstrated</vt:lpstr>
      <vt:lpstr>Step 3: Verify the exploit</vt:lpstr>
      <vt:lpstr>Exploit verification Demonstrated</vt:lpstr>
      <vt:lpstr>Results</vt:lpstr>
      <vt:lpstr>Advantages</vt:lpstr>
      <vt:lpstr>Disadvantages</vt:lpstr>
      <vt:lpstr>Conclusions &amp; Solutions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Patch-Based Exploit Generation is Possible: Techniques and Implications</dc:title>
  <dc:creator>Nimrod</dc:creator>
  <cp:lastModifiedBy>Nimrod</cp:lastModifiedBy>
  <cp:revision>85</cp:revision>
  <dcterms:created xsi:type="dcterms:W3CDTF">2006-08-16T00:00:00Z</dcterms:created>
  <dcterms:modified xsi:type="dcterms:W3CDTF">2011-03-22T09:56:15Z</dcterms:modified>
</cp:coreProperties>
</file>