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7"/>
  </p:notesMasterIdLst>
  <p:sldIdLst>
    <p:sldId id="256" r:id="rId2"/>
    <p:sldId id="325" r:id="rId3"/>
    <p:sldId id="346" r:id="rId4"/>
    <p:sldId id="308" r:id="rId5"/>
    <p:sldId id="300" r:id="rId6"/>
    <p:sldId id="344" r:id="rId7"/>
    <p:sldId id="302" r:id="rId8"/>
    <p:sldId id="259" r:id="rId9"/>
    <p:sldId id="304" r:id="rId10"/>
    <p:sldId id="303" r:id="rId11"/>
    <p:sldId id="306" r:id="rId12"/>
    <p:sldId id="307" r:id="rId13"/>
    <p:sldId id="347" r:id="rId14"/>
    <p:sldId id="311" r:id="rId15"/>
    <p:sldId id="312" r:id="rId16"/>
    <p:sldId id="313" r:id="rId17"/>
    <p:sldId id="314" r:id="rId18"/>
    <p:sldId id="320" r:id="rId19"/>
    <p:sldId id="321" r:id="rId20"/>
    <p:sldId id="322" r:id="rId21"/>
    <p:sldId id="326" r:id="rId22"/>
    <p:sldId id="349" r:id="rId23"/>
    <p:sldId id="319" r:id="rId24"/>
    <p:sldId id="315" r:id="rId25"/>
    <p:sldId id="318" r:id="rId26"/>
    <p:sldId id="317" r:id="rId27"/>
    <p:sldId id="323" r:id="rId28"/>
    <p:sldId id="324" r:id="rId29"/>
    <p:sldId id="327" r:id="rId30"/>
    <p:sldId id="328" r:id="rId31"/>
    <p:sldId id="350" r:id="rId32"/>
    <p:sldId id="330" r:id="rId33"/>
    <p:sldId id="329" r:id="rId34"/>
    <p:sldId id="331" r:id="rId35"/>
    <p:sldId id="334" r:id="rId36"/>
    <p:sldId id="335" r:id="rId37"/>
    <p:sldId id="337" r:id="rId38"/>
    <p:sldId id="336" r:id="rId39"/>
    <p:sldId id="338" r:id="rId40"/>
    <p:sldId id="339" r:id="rId41"/>
    <p:sldId id="340" r:id="rId42"/>
    <p:sldId id="352" r:id="rId43"/>
    <p:sldId id="341" r:id="rId44"/>
    <p:sldId id="342" r:id="rId45"/>
    <p:sldId id="343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80" autoAdjust="0"/>
    <p:restoredTop sz="94660"/>
  </p:normalViewPr>
  <p:slideViewPr>
    <p:cSldViewPr>
      <p:cViewPr varScale="1">
        <p:scale>
          <a:sx n="73" d="100"/>
          <a:sy n="73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73568-14B0-45B1-901E-F3BD25E23E7F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F50E8-6F8D-46DB-853B-04EB14404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F50E8-6F8D-46DB-853B-04EB1440456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4DBC-C928-4089-B39F-C01FE7676020}" type="datetime1">
              <a:rPr lang="en-US" smtClean="0"/>
              <a:pPr/>
              <a:t>5/17/2011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3ACD-24E0-4A0F-A246-0661DB4DD63D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A51A-1005-477F-AEE9-3183246C8A3B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709B-E6EF-41D5-91FA-077A640C8598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80F4-B23C-4052-8416-4B9667D1510A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0747-1EE8-4490-992E-69392A86199E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A53F-C916-4BA3-8350-C1F9D6DB24E3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D827-2A9B-4DD7-8995-4FB3DBF46E44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0B59C-F421-4F11-9B72-72044DAE44F3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DE73-B37C-4259-A0DA-784C1E85DBE1}" type="datetime1">
              <a:rPr lang="en-US" smtClean="0"/>
              <a:pPr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A5923-542B-4DB1-8EC6-AA2B02956479}" type="datetime1">
              <a:rPr lang="en-US" smtClean="0"/>
              <a:pPr/>
              <a:t>5/17/2011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8252E1-26B5-4E13-9E2F-D41134FBED35}" type="datetime1">
              <a:rPr lang="en-US" smtClean="0"/>
              <a:pPr/>
              <a:t>5/17/2011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DieHard</a:t>
            </a:r>
            <a:r>
              <a:rPr lang="en-US" dirty="0" smtClean="0"/>
              <a:t>: Probabilistic Memory Safety for Unsafe Languages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284984"/>
            <a:ext cx="7772400" cy="3057753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By Emery D. Berger and Benjamin G. Zorn</a:t>
            </a:r>
          </a:p>
          <a:p>
            <a:pPr algn="l"/>
            <a:endParaRPr lang="en-US" sz="2800" dirty="0" smtClean="0"/>
          </a:p>
          <a:p>
            <a:pPr algn="l"/>
            <a:endParaRPr lang="en-US" sz="2800" dirty="0" smtClean="0"/>
          </a:p>
          <a:p>
            <a:pPr algn="l"/>
            <a:r>
              <a:rPr lang="en-US" sz="2800" dirty="0" smtClean="0"/>
              <a:t>Presented by: David Roitman</a:t>
            </a:r>
            <a:endParaRPr lang="he-IL" sz="2800" dirty="0" smtClean="0"/>
          </a:p>
          <a:p>
            <a:pPr algn="l"/>
            <a:endParaRPr lang="he-IL" sz="2800" dirty="0" smtClean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DieHard</a:t>
            </a:r>
            <a:r>
              <a:rPr lang="en-US" dirty="0" smtClean="0"/>
              <a:t> randomized memory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51785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Places objects randomly across a heap whose size is </a:t>
            </a:r>
            <a:r>
              <a:rPr lang="en-US" dirty="0" smtClean="0">
                <a:solidFill>
                  <a:srgbClr val="0070C0"/>
                </a:solidFill>
              </a:rPr>
              <a:t>M times the maximum required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Separates all heap metadata from the heap</a:t>
            </a:r>
          </a:p>
          <a:p>
            <a:pPr lvl="1"/>
            <a:r>
              <a:rPr lang="en-US" dirty="0" smtClean="0"/>
              <a:t>Avoiding most heap metadata overwrites</a:t>
            </a:r>
          </a:p>
          <a:p>
            <a:endParaRPr lang="en-US" dirty="0" smtClean="0"/>
          </a:p>
          <a:p>
            <a:r>
              <a:rPr lang="en-US" dirty="0" smtClean="0"/>
              <a:t>Ignores attempts to free already freed or invalid objects.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Reduces likeliness of crashes due to </a:t>
            </a:r>
            <a:r>
              <a:rPr lang="en-US" dirty="0" smtClean="0">
                <a:solidFill>
                  <a:srgbClr val="0070C0"/>
                </a:solidFill>
              </a:rPr>
              <a:t>buffer overflows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spacing between objects makes it likely that buffer overflows end up overwriting only empty space.</a:t>
            </a:r>
          </a:p>
          <a:p>
            <a:endParaRPr lang="en-US" dirty="0" smtClean="0"/>
          </a:p>
          <a:p>
            <a:r>
              <a:rPr lang="en-US" dirty="0" smtClean="0"/>
              <a:t>Helps avoid </a:t>
            </a:r>
            <a:r>
              <a:rPr lang="en-US" dirty="0" smtClean="0">
                <a:solidFill>
                  <a:srgbClr val="0070C0"/>
                </a:solidFill>
              </a:rPr>
              <a:t>dangling pointer errors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Randomized allocation makes it unlikely that a newly freed object will soon be overwritten by a subsequent allocation.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replicated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933056"/>
            <a:ext cx="8229600" cy="2607568"/>
          </a:xfrm>
        </p:spPr>
        <p:txBody>
          <a:bodyPr>
            <a:norm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Buffer overflows are likely to overwrite different areas of memory in the different replicas.</a:t>
            </a:r>
          </a:p>
          <a:p>
            <a:r>
              <a:rPr lang="en-US" dirty="0" smtClean="0"/>
              <a:t>In this mode only, the heap and every allocated object is </a:t>
            </a:r>
            <a:r>
              <a:rPr lang="en-US" dirty="0" smtClean="0">
                <a:solidFill>
                  <a:srgbClr val="0070C0"/>
                </a:solidFill>
              </a:rPr>
              <a:t>filled with random values.</a:t>
            </a:r>
          </a:p>
          <a:p>
            <a:pPr lvl="1"/>
            <a:r>
              <a:rPr lang="en-US" dirty="0" smtClean="0"/>
              <a:t>An uninitialized read will return different results across the replicas.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12</a:t>
            </a:fld>
            <a:endParaRPr kumimoji="0" lang="en-US"/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797694"/>
            <a:ext cx="3885350" cy="2142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67544" y="1844824"/>
            <a:ext cx="4536504" cy="20882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Increases protection and 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adds detection of uninitialized reads.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Un/Safe Languages and </a:t>
            </a:r>
            <a:r>
              <a:rPr lang="en-US" dirty="0" err="1" smtClean="0"/>
              <a:t>DieHard</a:t>
            </a:r>
            <a:endParaRPr lang="en-US" dirty="0" smtClean="0"/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Probabilistic security and the Infinite Heap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1"/>
            <a:r>
              <a:rPr lang="en-US" dirty="0" smtClean="0"/>
              <a:t>The M-Heap as an approximation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Conclusions</a:t>
            </a:r>
          </a:p>
          <a:p>
            <a:r>
              <a:rPr lang="en-US" dirty="0" smtClean="0"/>
              <a:t>Questions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infinite heap memory manager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an ideal, unrealizable runtime system that allows programs </a:t>
            </a:r>
            <a:r>
              <a:rPr lang="en-US" dirty="0" smtClean="0">
                <a:solidFill>
                  <a:srgbClr val="FF0000"/>
                </a:solidFill>
              </a:rPr>
              <a:t>containing memory errors </a:t>
            </a:r>
            <a:r>
              <a:rPr lang="en-US" dirty="0" smtClean="0"/>
              <a:t>to execute </a:t>
            </a:r>
            <a:r>
              <a:rPr lang="en-US" dirty="0" smtClean="0">
                <a:solidFill>
                  <a:srgbClr val="00B050"/>
                </a:solidFill>
              </a:rPr>
              <a:t>soundly and to completion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In such a system, the heap area is </a:t>
            </a:r>
            <a:r>
              <a:rPr lang="en-US" dirty="0" smtClean="0">
                <a:solidFill>
                  <a:srgbClr val="0070C0"/>
                </a:solidFill>
              </a:rPr>
              <a:t>infinitely large </a:t>
            </a:r>
            <a:r>
              <a:rPr lang="en-US" dirty="0" smtClean="0"/>
              <a:t>and can never be exhausted. </a:t>
            </a:r>
          </a:p>
          <a:p>
            <a:r>
              <a:rPr lang="en-US" dirty="0" smtClean="0"/>
              <a:t>All objects are allocated fresh, infinitely far away from each other, and are never deallocated.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so good about it?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389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Buffer overflows become benign</a:t>
            </a:r>
          </a:p>
          <a:p>
            <a:pPr lvl="1"/>
            <a:r>
              <a:rPr lang="en-US" dirty="0" smtClean="0"/>
              <a:t>Objects are so far apart that they never overwrite live data.</a:t>
            </a:r>
          </a:p>
          <a:p>
            <a:r>
              <a:rPr lang="en-US" dirty="0" smtClean="0"/>
              <a:t>Dangling pointers vanish </a:t>
            </a:r>
          </a:p>
          <a:p>
            <a:pPr lvl="1"/>
            <a:r>
              <a:rPr lang="en-US" dirty="0" smtClean="0"/>
              <a:t>Objects are never deallocated or reused.</a:t>
            </a:r>
          </a:p>
          <a:p>
            <a:r>
              <a:rPr lang="en-US" dirty="0" smtClean="0"/>
              <a:t>However, uninitialized reads remain undefined.</a:t>
            </a:r>
          </a:p>
          <a:p>
            <a:pPr lvl="1"/>
            <a:r>
              <a:rPr lang="en-US" dirty="0" smtClean="0"/>
              <a:t>This requires the replicated version.</a:t>
            </a:r>
          </a:p>
          <a:p>
            <a:endParaRPr lang="en-US" dirty="0" smtClean="0"/>
          </a:p>
          <a:p>
            <a:r>
              <a:rPr lang="en-US" dirty="0" smtClean="0"/>
              <a:t>This of course, is impossible to build!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DieHard</a:t>
            </a:r>
            <a:r>
              <a:rPr lang="en-US" dirty="0" smtClean="0">
                <a:solidFill>
                  <a:srgbClr val="0070C0"/>
                </a:solidFill>
              </a:rPr>
              <a:t> approximates this behavior by using an M-heap.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15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M-Heap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An M-heap is a heap that is M times larger than needed. </a:t>
            </a:r>
          </a:p>
          <a:p>
            <a:endParaRPr lang="en-US" dirty="0" smtClean="0"/>
          </a:p>
          <a:p>
            <a:r>
              <a:rPr lang="en-US" dirty="0" smtClean="0"/>
              <a:t>By placing objects </a:t>
            </a:r>
            <a:r>
              <a:rPr lang="en-US" dirty="0" smtClean="0">
                <a:solidFill>
                  <a:srgbClr val="0070C0"/>
                </a:solidFill>
              </a:rPr>
              <a:t>uniformly</a:t>
            </a:r>
            <a:r>
              <a:rPr lang="en-US" dirty="0" smtClean="0"/>
              <a:t> randomly across an M-heap, we get an expected separation between any two objects of M-1 objects</a:t>
            </a:r>
          </a:p>
          <a:p>
            <a:endParaRPr lang="en-US" dirty="0" smtClean="0"/>
          </a:p>
          <a:p>
            <a:r>
              <a:rPr lang="en-US" dirty="0" smtClean="0"/>
              <a:t>Any overflow smaller than that becomes benign, with high probability.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16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M-Heap – Cont.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Increasing the </a:t>
            </a:r>
            <a:r>
              <a:rPr lang="en-US" i="1" dirty="0" smtClean="0"/>
              <a:t>heap expansion factor</a:t>
            </a:r>
            <a:r>
              <a:rPr lang="en-US" dirty="0" smtClean="0"/>
              <a:t> (M) increases the probability of correct execution in the presence of memory error.</a:t>
            </a:r>
          </a:p>
          <a:p>
            <a:endParaRPr lang="en-US" dirty="0" smtClean="0"/>
          </a:p>
          <a:p>
            <a:r>
              <a:rPr lang="en-US" dirty="0" smtClean="0"/>
              <a:t>This heap thus provides </a:t>
            </a:r>
            <a:r>
              <a:rPr lang="en-US" dirty="0" smtClean="0">
                <a:solidFill>
                  <a:srgbClr val="00B0F0"/>
                </a:solidFill>
              </a:rPr>
              <a:t>probabilistic memory safety</a:t>
            </a:r>
            <a:r>
              <a:rPr lang="en-US" dirty="0" smtClean="0"/>
              <a:t>, a probabilistic guarantee that memory errors occurring in the program are benign during its execution.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17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the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heap is logically partitioned into </a:t>
            </a:r>
            <a:r>
              <a:rPr lang="en-US" dirty="0" smtClean="0">
                <a:solidFill>
                  <a:srgbClr val="0070C0"/>
                </a:solidFill>
              </a:rPr>
              <a:t>twelve regions</a:t>
            </a:r>
            <a:r>
              <a:rPr lang="en-US" dirty="0" smtClean="0"/>
              <a:t>, one for each power-of-two size class from 8 bytes to 16 kilobytes.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Each region is allowed to become at most 1/M full.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18</a:t>
            </a:fld>
            <a:endParaRPr kumimoji="0"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140968"/>
            <a:ext cx="4215561" cy="20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Larger then 16k?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DieHard</a:t>
            </a:r>
            <a:r>
              <a:rPr lang="en-US" dirty="0" smtClean="0"/>
              <a:t> allocates larger objects directly using </a:t>
            </a:r>
            <a:r>
              <a:rPr lang="en-US" dirty="0" err="1" smtClean="0"/>
              <a:t>mmap</a:t>
            </a:r>
            <a:r>
              <a:rPr lang="en-US" dirty="0" smtClean="0"/>
              <a:t> and places guard pages without read or write access on either end of these regions. </a:t>
            </a:r>
          </a:p>
          <a:p>
            <a:endParaRPr lang="en-US" dirty="0" smtClean="0"/>
          </a:p>
          <a:p>
            <a:r>
              <a:rPr lang="en-US" dirty="0" smtClean="0"/>
              <a:t>Object requests are </a:t>
            </a:r>
            <a:r>
              <a:rPr lang="en-US" dirty="0" smtClean="0">
                <a:solidFill>
                  <a:srgbClr val="0070C0"/>
                </a:solidFill>
              </a:rPr>
              <a:t>rounded up </a:t>
            </a:r>
            <a:r>
              <a:rPr lang="en-US" dirty="0" smtClean="0"/>
              <a:t>to the nearest power of two.</a:t>
            </a:r>
          </a:p>
          <a:p>
            <a:pPr lvl="1"/>
            <a:r>
              <a:rPr lang="en-US" dirty="0" smtClean="0"/>
              <a:t>Significantly speeds allocation by allowing bit shifting operations instead of divides.</a:t>
            </a:r>
          </a:p>
          <a:p>
            <a:endParaRPr lang="en-US" dirty="0" smtClean="0"/>
          </a:p>
          <a:p>
            <a:r>
              <a:rPr lang="en-US" dirty="0" smtClean="0"/>
              <a:t>These regions were created in order to prevent the fragmentation that would occur if all objects would be spread throughout the heap.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19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2</a:t>
            </a:fld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so, </a:t>
            </a:r>
            <a:r>
              <a:rPr lang="en-US" dirty="0" err="1" smtClean="0"/>
              <a:t>DieHard</a:t>
            </a:r>
            <a:r>
              <a:rPr lang="en-US" dirty="0" smtClean="0"/>
              <a:t> comes to save you….</a:t>
            </a:r>
          </a:p>
          <a:p>
            <a:endParaRPr lang="en-US" dirty="0"/>
          </a:p>
        </p:txBody>
      </p:sp>
      <p:pic>
        <p:nvPicPr>
          <p:cNvPr id="7" name="Content Placeholder 4" descr="Error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2204864"/>
            <a:ext cx="7437202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heap 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Includes a bitmap for each heap region</a:t>
            </a:r>
          </a:p>
          <a:p>
            <a:pPr lvl="1"/>
            <a:r>
              <a:rPr lang="en-US" dirty="0" smtClean="0"/>
              <a:t>One bit always stands for one object. </a:t>
            </a:r>
          </a:p>
          <a:p>
            <a:pPr lvl="1"/>
            <a:r>
              <a:rPr lang="en-US" dirty="0" smtClean="0"/>
              <a:t>All bits are initially zero, indicating that every object is free. </a:t>
            </a:r>
          </a:p>
          <a:p>
            <a:endParaRPr lang="en-US" dirty="0" smtClean="0"/>
          </a:p>
          <a:p>
            <a:r>
              <a:rPr lang="en-US" dirty="0" smtClean="0"/>
              <a:t>Also includes the number of objects allocated to each region (</a:t>
            </a:r>
            <a:r>
              <a:rPr lang="en-US" dirty="0" err="1" smtClean="0"/>
              <a:t>inUse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Ensures less than 1/M objects per partition.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20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Location of the heap 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Most allocators store heap metadata in areas immediately adjacent to allocated objects. </a:t>
            </a:r>
          </a:p>
          <a:p>
            <a:pPr lvl="1"/>
            <a:r>
              <a:rPr lang="en-US" dirty="0" smtClean="0"/>
              <a:t>These are known as boundary tags. </a:t>
            </a:r>
          </a:p>
          <a:p>
            <a:pPr lvl="1"/>
            <a:r>
              <a:rPr lang="en-US" dirty="0" smtClean="0"/>
              <a:t>A buffer overflow of just one byte past an allocated space can corrupt the metadata and thus the heap.</a:t>
            </a:r>
          </a:p>
          <a:p>
            <a:endParaRPr lang="en-US" dirty="0" smtClean="0"/>
          </a:p>
          <a:p>
            <a:r>
              <a:rPr lang="en-US" dirty="0" err="1" smtClean="0"/>
              <a:t>DieHard</a:t>
            </a:r>
            <a:r>
              <a:rPr lang="en-US" dirty="0" smtClean="0"/>
              <a:t> keeps all of the heap metadata separate from the heap, and thus protects it from buffer overflows.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21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Un/Safe Languages and </a:t>
            </a:r>
            <a:r>
              <a:rPr lang="en-US" dirty="0" err="1" smtClean="0"/>
              <a:t>DieHard</a:t>
            </a:r>
            <a:endParaRPr lang="en-US" dirty="0" smtClean="0"/>
          </a:p>
          <a:p>
            <a:r>
              <a:rPr lang="en-US" dirty="0" smtClean="0"/>
              <a:t>Probabilistic security and the Infinite Heap.</a:t>
            </a:r>
          </a:p>
          <a:p>
            <a:pPr lvl="1"/>
            <a:r>
              <a:rPr lang="en-US" dirty="0" smtClean="0"/>
              <a:t>The M-Heap as an approximation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Conclusions</a:t>
            </a:r>
          </a:p>
          <a:p>
            <a:r>
              <a:rPr lang="en-US" dirty="0" smtClean="0"/>
              <a:t>Questions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22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1 -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initialization phase obtains free memory from the system using </a:t>
            </a:r>
            <a:r>
              <a:rPr lang="en-US" dirty="0" err="1" smtClean="0"/>
              <a:t>mmap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size allocated is M times larger then needed.</a:t>
            </a:r>
          </a:p>
          <a:p>
            <a:r>
              <a:rPr lang="en-US" dirty="0" smtClean="0"/>
              <a:t>The random number generator’s seed is initialized with a true random number. </a:t>
            </a:r>
          </a:p>
          <a:p>
            <a:pPr lvl="1"/>
            <a:r>
              <a:rPr lang="en-US" dirty="0" smtClean="0"/>
              <a:t>For example /dev/</a:t>
            </a:r>
            <a:r>
              <a:rPr lang="en-US" dirty="0" err="1" smtClean="0"/>
              <a:t>urandom</a:t>
            </a:r>
            <a:r>
              <a:rPr lang="en-US" dirty="0" smtClean="0"/>
              <a:t> in Linux</a:t>
            </a:r>
          </a:p>
          <a:p>
            <a:endParaRPr lang="en-US" dirty="0" smtClean="0"/>
          </a:p>
          <a:p>
            <a:r>
              <a:rPr lang="en-US" dirty="0" smtClean="0"/>
              <a:t>For the replicated version only, the initialization phase then uses its random number generator to fill the heap with random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23</a:t>
            </a:fld>
            <a:endParaRPr kumimoji="0"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 – Pseudo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24</a:t>
            </a:fld>
            <a:endParaRPr kumimoji="0" lang="en-US"/>
          </a:p>
        </p:txBody>
      </p:sp>
      <p:pic>
        <p:nvPicPr>
          <p:cNvPr id="481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2204864"/>
            <a:ext cx="6084168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Callout 1 5"/>
          <p:cNvSpPr/>
          <p:nvPr/>
        </p:nvSpPr>
        <p:spPr>
          <a:xfrm>
            <a:off x="6948264" y="1916832"/>
            <a:ext cx="1728192" cy="648072"/>
          </a:xfrm>
          <a:prstGeom prst="borderCallout1">
            <a:avLst>
              <a:gd name="adj1" fmla="val 80642"/>
              <a:gd name="adj2" fmla="val -7111"/>
              <a:gd name="adj3" fmla="val 200462"/>
              <a:gd name="adj4" fmla="val -1407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Setting the random seed</a:t>
            </a:r>
            <a:endParaRPr lang="en-US" dirty="0"/>
          </a:p>
        </p:txBody>
      </p:sp>
      <p:sp>
        <p:nvSpPr>
          <p:cNvPr id="7" name="Line Callout 1 6"/>
          <p:cNvSpPr/>
          <p:nvPr/>
        </p:nvSpPr>
        <p:spPr>
          <a:xfrm>
            <a:off x="6228184" y="3068960"/>
            <a:ext cx="1728192" cy="936104"/>
          </a:xfrm>
          <a:prstGeom prst="borderCallout1">
            <a:avLst>
              <a:gd name="adj1" fmla="val 68083"/>
              <a:gd name="adj2" fmla="val -2576"/>
              <a:gd name="adj3" fmla="val 114719"/>
              <a:gd name="adj4" fmla="val -1407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Resetting the bitmap in the metadata</a:t>
            </a:r>
            <a:endParaRPr lang="en-US" dirty="0"/>
          </a:p>
        </p:txBody>
      </p:sp>
      <p:sp>
        <p:nvSpPr>
          <p:cNvPr id="8" name="Line Callout 1 7"/>
          <p:cNvSpPr/>
          <p:nvPr/>
        </p:nvSpPr>
        <p:spPr>
          <a:xfrm>
            <a:off x="7164288" y="4293096"/>
            <a:ext cx="1728192" cy="936104"/>
          </a:xfrm>
          <a:prstGeom prst="borderCallout1">
            <a:avLst>
              <a:gd name="adj1" fmla="val 49942"/>
              <a:gd name="adj2" fmla="val -2576"/>
              <a:gd name="adj3" fmla="val 88205"/>
              <a:gd name="adj4" fmla="val -1483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Allocating the heap</a:t>
            </a:r>
            <a:endParaRPr lang="en-US" dirty="0"/>
          </a:p>
        </p:txBody>
      </p:sp>
      <p:sp>
        <p:nvSpPr>
          <p:cNvPr id="9" name="Line Callout 1 8"/>
          <p:cNvSpPr/>
          <p:nvPr/>
        </p:nvSpPr>
        <p:spPr>
          <a:xfrm>
            <a:off x="6156176" y="5517232"/>
            <a:ext cx="2232248" cy="1124744"/>
          </a:xfrm>
          <a:prstGeom prst="borderCallout1">
            <a:avLst>
              <a:gd name="adj1" fmla="val 68083"/>
              <a:gd name="adj2" fmla="val -2576"/>
              <a:gd name="adj3" fmla="val 18287"/>
              <a:gd name="adj4" fmla="val -487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replicated mode - Filling the heap with random values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2 - </a:t>
            </a:r>
            <a:r>
              <a:rPr lang="en-US" dirty="0" err="1" smtClean="0"/>
              <a:t>Malloc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Diehard overrides the native </a:t>
            </a:r>
            <a:r>
              <a:rPr lang="en-US" dirty="0" err="1" smtClean="0"/>
              <a:t>malloc</a:t>
            </a:r>
            <a:r>
              <a:rPr lang="en-US" dirty="0" smtClean="0"/>
              <a:t> and free functions with it’s own version.</a:t>
            </a:r>
          </a:p>
          <a:p>
            <a:endParaRPr lang="en-US" dirty="0" smtClean="0"/>
          </a:p>
          <a:p>
            <a:r>
              <a:rPr lang="en-US" dirty="0" smtClean="0"/>
              <a:t>The allocator first checks to see whether the request is for a large object (&gt;16K). </a:t>
            </a:r>
          </a:p>
          <a:p>
            <a:r>
              <a:rPr lang="en-US" dirty="0" smtClean="0"/>
              <a:t>If so, it calls </a:t>
            </a:r>
            <a:r>
              <a:rPr lang="en-US" dirty="0" err="1" smtClean="0"/>
              <a:t>allocateLargeObject</a:t>
            </a:r>
            <a:r>
              <a:rPr lang="en-US" dirty="0" smtClean="0"/>
              <a:t>() which </a:t>
            </a:r>
          </a:p>
          <a:p>
            <a:pPr lvl="1"/>
            <a:r>
              <a:rPr lang="en-US" dirty="0" smtClean="0"/>
              <a:t>Allocates the object Using </a:t>
            </a:r>
            <a:r>
              <a:rPr lang="en-US" dirty="0" err="1" smtClean="0"/>
              <a:t>mmap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Stores the address in a table for validity checking by </a:t>
            </a:r>
            <a:r>
              <a:rPr lang="en-US" dirty="0" err="1" smtClean="0"/>
              <a:t>DieHard’s</a:t>
            </a:r>
            <a:r>
              <a:rPr lang="en-US" dirty="0" smtClean="0"/>
              <a:t> Free.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25</a:t>
            </a:fld>
            <a:endParaRPr kumimoji="0"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Malloc</a:t>
            </a:r>
            <a:r>
              <a:rPr lang="en-US" dirty="0" smtClean="0"/>
              <a:t> If &lt;16K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Finds which class it belongs to using </a:t>
            </a:r>
          </a:p>
          <a:p>
            <a:r>
              <a:rPr lang="en-US" dirty="0" smtClean="0"/>
              <a:t>If the class is not full it looks for an empty space similarly to probing a hash table.</a:t>
            </a:r>
          </a:p>
          <a:p>
            <a:r>
              <a:rPr lang="en-US" dirty="0" smtClean="0"/>
              <a:t>It then marks the object as allocated and increments the allocated counter.</a:t>
            </a:r>
          </a:p>
          <a:p>
            <a:endParaRPr lang="en-US" dirty="0" smtClean="0"/>
          </a:p>
          <a:p>
            <a:r>
              <a:rPr lang="en-US" dirty="0" smtClean="0"/>
              <a:t>Again, for the replicated version, fills the object with randomized values.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26</a:t>
            </a:fld>
            <a:endParaRPr kumimoji="0"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084168" y="1988840"/>
          <a:ext cx="2695575" cy="503237"/>
        </p:xfrm>
        <a:graphic>
          <a:graphicData uri="http://schemas.openxmlformats.org/presentationml/2006/ole">
            <p:oleObj spid="_x0000_s49154" name="Equation" r:id="rId4" imgW="135864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 – Pseudo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27</a:t>
            </a:fld>
            <a:endParaRPr kumimoji="0" lang="en-US"/>
          </a:p>
        </p:txBody>
      </p:sp>
      <p:pic>
        <p:nvPicPr>
          <p:cNvPr id="501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44824"/>
            <a:ext cx="5202541" cy="50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Callout 1 5"/>
          <p:cNvSpPr/>
          <p:nvPr/>
        </p:nvSpPr>
        <p:spPr>
          <a:xfrm>
            <a:off x="7164288" y="1412776"/>
            <a:ext cx="1728192" cy="648072"/>
          </a:xfrm>
          <a:prstGeom prst="borderCallout1">
            <a:avLst>
              <a:gd name="adj1" fmla="val 80642"/>
              <a:gd name="adj2" fmla="val -7111"/>
              <a:gd name="adj3" fmla="val 156118"/>
              <a:gd name="adj4" fmla="val -179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&gt;16K allocate large</a:t>
            </a:r>
            <a:endParaRPr lang="en-US" dirty="0"/>
          </a:p>
        </p:txBody>
      </p:sp>
      <p:sp>
        <p:nvSpPr>
          <p:cNvPr id="7" name="Line Callout 1 6"/>
          <p:cNvSpPr/>
          <p:nvPr/>
        </p:nvSpPr>
        <p:spPr>
          <a:xfrm>
            <a:off x="5508104" y="2204864"/>
            <a:ext cx="1728192" cy="936104"/>
          </a:xfrm>
          <a:prstGeom prst="borderCallout1">
            <a:avLst>
              <a:gd name="adj1" fmla="val 68083"/>
              <a:gd name="adj2" fmla="val -2576"/>
              <a:gd name="adj3" fmla="val 70064"/>
              <a:gd name="adj4" fmla="val -357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Check if full</a:t>
            </a:r>
            <a:endParaRPr lang="en-US" dirty="0"/>
          </a:p>
        </p:txBody>
      </p:sp>
      <p:sp>
        <p:nvSpPr>
          <p:cNvPr id="8" name="Line Callout 1 7"/>
          <p:cNvSpPr/>
          <p:nvPr/>
        </p:nvSpPr>
        <p:spPr>
          <a:xfrm>
            <a:off x="7164288" y="3284984"/>
            <a:ext cx="1728192" cy="936104"/>
          </a:xfrm>
          <a:prstGeom prst="borderCallout1">
            <a:avLst>
              <a:gd name="adj1" fmla="val 49942"/>
              <a:gd name="adj2" fmla="val -2576"/>
              <a:gd name="adj3" fmla="val 58900"/>
              <a:gd name="adj4" fmla="val -1642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Probe for empty slot</a:t>
            </a:r>
            <a:endParaRPr lang="en-US" dirty="0"/>
          </a:p>
        </p:txBody>
      </p:sp>
      <p:sp>
        <p:nvSpPr>
          <p:cNvPr id="9" name="Line Callout 1 8"/>
          <p:cNvSpPr/>
          <p:nvPr/>
        </p:nvSpPr>
        <p:spPr>
          <a:xfrm>
            <a:off x="5364088" y="4293096"/>
            <a:ext cx="2232248" cy="1124744"/>
          </a:xfrm>
          <a:prstGeom prst="borderCallout1">
            <a:avLst>
              <a:gd name="adj1" fmla="val 68083"/>
              <a:gd name="adj2" fmla="val -2576"/>
              <a:gd name="adj3" fmla="val 58937"/>
              <a:gd name="adj4" fmla="val -914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found, mark allocated</a:t>
            </a:r>
            <a:endParaRPr lang="en-US" dirty="0"/>
          </a:p>
        </p:txBody>
      </p:sp>
      <p:sp>
        <p:nvSpPr>
          <p:cNvPr id="11" name="Line Callout 1 10"/>
          <p:cNvSpPr/>
          <p:nvPr/>
        </p:nvSpPr>
        <p:spPr>
          <a:xfrm>
            <a:off x="6228184" y="5733256"/>
            <a:ext cx="2232248" cy="1124744"/>
          </a:xfrm>
          <a:prstGeom prst="borderCallout1">
            <a:avLst>
              <a:gd name="adj1" fmla="val 68083"/>
              <a:gd name="adj2" fmla="val -2576"/>
              <a:gd name="adj3" fmla="val 11319"/>
              <a:gd name="adj4" fmla="val -762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replicated mode - Filling the object with random values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3 - 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DieHard’s</a:t>
            </a:r>
            <a:r>
              <a:rPr lang="en-US" dirty="0" smtClean="0"/>
              <a:t> Free takes several steps to ensure that any object given to it is in fact valid:</a:t>
            </a:r>
          </a:p>
          <a:p>
            <a:endParaRPr lang="en-US" dirty="0" smtClean="0"/>
          </a:p>
          <a:p>
            <a:r>
              <a:rPr lang="en-US" dirty="0" smtClean="0"/>
              <a:t>Checks if the address is inside the heap area. </a:t>
            </a:r>
          </a:p>
          <a:p>
            <a:pPr lvl="1"/>
            <a:r>
              <a:rPr lang="en-US" dirty="0" smtClean="0"/>
              <a:t>If not, it might be a large object and is sent to  </a:t>
            </a:r>
            <a:r>
              <a:rPr lang="en-US" dirty="0" err="1" smtClean="0"/>
              <a:t>freeLargeObject</a:t>
            </a:r>
            <a:r>
              <a:rPr lang="en-US" dirty="0" smtClean="0"/>
              <a:t>() which checks the large address table.</a:t>
            </a:r>
          </a:p>
          <a:p>
            <a:r>
              <a:rPr lang="en-US" dirty="0" smtClean="0"/>
              <a:t>The object must also be currently marked as allocated.</a:t>
            </a:r>
          </a:p>
          <a:p>
            <a:endParaRPr lang="en-US" dirty="0" smtClean="0"/>
          </a:p>
          <a:p>
            <a:r>
              <a:rPr lang="en-US" dirty="0" smtClean="0"/>
              <a:t>Only if </a:t>
            </a:r>
            <a:r>
              <a:rPr lang="en-US" dirty="0" smtClean="0">
                <a:solidFill>
                  <a:srgbClr val="00B0F0"/>
                </a:solidFill>
              </a:rPr>
              <a:t>both conditions</a:t>
            </a:r>
            <a:r>
              <a:rPr lang="en-US" dirty="0" smtClean="0"/>
              <a:t> are met, the object is freed from the heap.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28</a:t>
            </a:fld>
            <a:endParaRPr kumimoji="0"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– Pseudo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29</a:t>
            </a:fld>
            <a:endParaRPr kumimoji="0" lang="en-US"/>
          </a:p>
        </p:txBody>
      </p:sp>
      <p:pic>
        <p:nvPicPr>
          <p:cNvPr id="512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64904"/>
            <a:ext cx="6476943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Callout 1 5"/>
          <p:cNvSpPr/>
          <p:nvPr/>
        </p:nvSpPr>
        <p:spPr>
          <a:xfrm>
            <a:off x="7092280" y="2204864"/>
            <a:ext cx="1728192" cy="648072"/>
          </a:xfrm>
          <a:prstGeom prst="borderCallout1">
            <a:avLst>
              <a:gd name="adj1" fmla="val 80642"/>
              <a:gd name="adj2" fmla="val -7111"/>
              <a:gd name="adj3" fmla="val 129915"/>
              <a:gd name="adj4" fmla="val -1271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not in heap area, it’s large</a:t>
            </a:r>
            <a:endParaRPr lang="en-US" dirty="0"/>
          </a:p>
        </p:txBody>
      </p:sp>
      <p:sp>
        <p:nvSpPr>
          <p:cNvPr id="11" name="Line Callout 1 10"/>
          <p:cNvSpPr/>
          <p:nvPr/>
        </p:nvSpPr>
        <p:spPr>
          <a:xfrm>
            <a:off x="7092280" y="3573016"/>
            <a:ext cx="1728192" cy="936104"/>
          </a:xfrm>
          <a:prstGeom prst="borderCallout1">
            <a:avLst>
              <a:gd name="adj1" fmla="val 80642"/>
              <a:gd name="adj2" fmla="val -7111"/>
              <a:gd name="adj3" fmla="val 98285"/>
              <a:gd name="adj4" fmla="val -1498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Checks both conditions before freeing</a:t>
            </a:r>
            <a:endParaRPr lang="en-US" dirty="0"/>
          </a:p>
        </p:txBody>
      </p:sp>
      <p:sp>
        <p:nvSpPr>
          <p:cNvPr id="12" name="Line Callout 1 11"/>
          <p:cNvSpPr/>
          <p:nvPr/>
        </p:nvSpPr>
        <p:spPr>
          <a:xfrm>
            <a:off x="6948264" y="5301208"/>
            <a:ext cx="1728192" cy="936104"/>
          </a:xfrm>
          <a:prstGeom prst="borderCallout1">
            <a:avLst>
              <a:gd name="adj1" fmla="val 80642"/>
              <a:gd name="adj2" fmla="val -7111"/>
              <a:gd name="adj3" fmla="val 7581"/>
              <a:gd name="adj4" fmla="val -118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Mark as unallocated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Un/Safe Languages and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DieHard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/>
              <a:t>Probabilistic security and the Infinite Heap.</a:t>
            </a:r>
          </a:p>
          <a:p>
            <a:pPr lvl="1"/>
            <a:r>
              <a:rPr lang="en-US" dirty="0" smtClean="0"/>
              <a:t>The M-Heap as an approximation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3</a:t>
            </a:fld>
            <a:endParaRPr kumimoji="0"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</a:t>
            </a:r>
            <a:r>
              <a:rPr lang="en-US" dirty="0" err="1" smtClean="0"/>
              <a:t>strcpy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Another change </a:t>
            </a:r>
            <a:r>
              <a:rPr lang="en-US" dirty="0" err="1" smtClean="0"/>
              <a:t>DieHard</a:t>
            </a:r>
            <a:r>
              <a:rPr lang="en-US" dirty="0" smtClean="0"/>
              <a:t> does is replace the error prone </a:t>
            </a:r>
            <a:r>
              <a:rPr lang="en-US" dirty="0" err="1" smtClean="0"/>
              <a:t>strcpy</a:t>
            </a:r>
            <a:r>
              <a:rPr lang="en-US" dirty="0" smtClean="0"/>
              <a:t>() function with it’s own variant.</a:t>
            </a:r>
          </a:p>
          <a:p>
            <a:pPr lvl="1"/>
            <a:r>
              <a:rPr lang="en-US" dirty="0" err="1" smtClean="0"/>
              <a:t>Strcpy</a:t>
            </a:r>
            <a:r>
              <a:rPr lang="en-US" dirty="0" smtClean="0"/>
              <a:t>() does no checks to verify that the target has enough room for the string. </a:t>
            </a:r>
          </a:p>
          <a:p>
            <a:r>
              <a:rPr lang="en-US" dirty="0" err="1" smtClean="0"/>
              <a:t>DieHard</a:t>
            </a:r>
            <a:r>
              <a:rPr lang="en-US" dirty="0" smtClean="0"/>
              <a:t> also replaces its “safe” counterpart, </a:t>
            </a:r>
            <a:r>
              <a:rPr lang="en-US" dirty="0" err="1" smtClean="0"/>
              <a:t>strncpy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Same as </a:t>
            </a:r>
            <a:r>
              <a:rPr lang="en-US" dirty="0" err="1" smtClean="0"/>
              <a:t>strcpy</a:t>
            </a:r>
            <a:r>
              <a:rPr lang="en-US" dirty="0" smtClean="0"/>
              <a:t> but also requires the size of the string to copy.</a:t>
            </a:r>
          </a:p>
          <a:p>
            <a:pPr lvl="1"/>
            <a:r>
              <a:rPr lang="en-US" dirty="0" smtClean="0"/>
              <a:t>Still does no checks to verify the target has room for it.</a:t>
            </a:r>
          </a:p>
          <a:p>
            <a:endParaRPr lang="en-US" dirty="0" smtClean="0"/>
          </a:p>
          <a:p>
            <a:r>
              <a:rPr lang="en-US" dirty="0" err="1" smtClean="0"/>
              <a:t>DieHard’s</a:t>
            </a:r>
            <a:r>
              <a:rPr lang="en-US" dirty="0" smtClean="0"/>
              <a:t> version checks the destination’s </a:t>
            </a:r>
            <a:r>
              <a:rPr lang="en-US" dirty="0" smtClean="0">
                <a:solidFill>
                  <a:srgbClr val="00B0F0"/>
                </a:solidFill>
              </a:rPr>
              <a:t>actual available space</a:t>
            </a:r>
            <a:r>
              <a:rPr lang="en-US" dirty="0" smtClean="0"/>
              <a:t> and uses that value as the upper bound.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30</a:t>
            </a:fld>
            <a:endParaRPr kumimoji="0"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Un/Safe Languages and </a:t>
            </a:r>
            <a:r>
              <a:rPr lang="en-US" dirty="0" err="1" smtClean="0"/>
              <a:t>DieHard</a:t>
            </a:r>
            <a:endParaRPr lang="en-US" dirty="0" smtClean="0"/>
          </a:p>
          <a:p>
            <a:r>
              <a:rPr lang="en-US" dirty="0" smtClean="0"/>
              <a:t>Probabilistic security and the Infinite Heap.</a:t>
            </a:r>
          </a:p>
          <a:p>
            <a:pPr lvl="1"/>
            <a:r>
              <a:rPr lang="en-US" dirty="0" smtClean="0"/>
              <a:t>The M-Heap as an approximation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</a:t>
            </a:r>
          </a:p>
          <a:p>
            <a:r>
              <a:rPr lang="en-US" dirty="0" smtClean="0"/>
              <a:t>Conclusions</a:t>
            </a:r>
          </a:p>
          <a:p>
            <a:r>
              <a:rPr lang="en-US" dirty="0" smtClean="0"/>
              <a:t>Questions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31</a:t>
            </a:fld>
            <a:endParaRPr kumimoji="0"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little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Definitions:</a:t>
            </a:r>
          </a:p>
          <a:p>
            <a:pPr lvl="2"/>
            <a:r>
              <a:rPr lang="en-US" dirty="0" smtClean="0"/>
              <a:t>M -  heap expansion factor.</a:t>
            </a:r>
          </a:p>
          <a:p>
            <a:pPr lvl="2"/>
            <a:r>
              <a:rPr lang="en-US" dirty="0" smtClean="0"/>
              <a:t>K – Number of replicas.</a:t>
            </a:r>
          </a:p>
          <a:p>
            <a:pPr lvl="2"/>
            <a:r>
              <a:rPr lang="en-US" dirty="0" smtClean="0"/>
              <a:t>H – The maximum heap size.</a:t>
            </a:r>
          </a:p>
          <a:p>
            <a:pPr lvl="2"/>
            <a:r>
              <a:rPr lang="en-US" dirty="0" smtClean="0"/>
              <a:t>L - The maximum live size.</a:t>
            </a:r>
          </a:p>
          <a:p>
            <a:pPr lvl="2"/>
            <a:r>
              <a:rPr lang="en-US" dirty="0" smtClean="0"/>
              <a:t>F - The remaining free space. F=H-L</a:t>
            </a:r>
          </a:p>
          <a:p>
            <a:pPr lvl="2"/>
            <a:r>
              <a:rPr lang="en-US" dirty="0" smtClean="0"/>
              <a:t>O – The number of object’s worth of bytes overflowed.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32</a:t>
            </a:fld>
            <a:endParaRPr kumimoji="0"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364088" y="2996952"/>
          <a:ext cx="1008112" cy="844634"/>
        </p:xfrm>
        <a:graphic>
          <a:graphicData uri="http://schemas.openxmlformats.org/presentationml/2006/ole">
            <p:oleObj spid="_x0000_s54274" name="Equation" r:id="rId4" imgW="469800" imgH="393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68800" y="1905000"/>
          <a:ext cx="914400" cy="198438"/>
        </p:xfrm>
        <a:graphic>
          <a:graphicData uri="http://schemas.openxmlformats.org/presentationml/2006/ole">
            <p:oleObj spid="_x0000_s54275" name="Equation" r:id="rId5" imgW="914400" imgH="198720" progId="Equation.DSMT4">
              <p:embed/>
            </p:oleObj>
          </a:graphicData>
        </a:graphic>
      </p:graphicFrame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4913784"/>
            <a:ext cx="744529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33</a:t>
            </a:fld>
            <a:endParaRPr kumimoji="0" lang="en-US"/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772816"/>
            <a:ext cx="6840760" cy="4923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Masking Buffer Overflows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34</a:t>
            </a:fld>
            <a:endParaRPr kumimoji="0" lang="en-US"/>
          </a:p>
        </p:txBody>
      </p:sp>
      <p:pic>
        <p:nvPicPr>
          <p:cNvPr id="552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854099"/>
            <a:ext cx="6552728" cy="5003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dirty="0" smtClean="0"/>
              <a:t>Masking Dangling Pointers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on 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For allocation-intensive benchmarks, </a:t>
            </a:r>
            <a:r>
              <a:rPr lang="en-US" dirty="0" err="1" smtClean="0"/>
              <a:t>DieHard</a:t>
            </a:r>
            <a:r>
              <a:rPr lang="en-US" dirty="0" smtClean="0"/>
              <a:t> suffers a performance penalty ranging from 16.5% to 63%.</a:t>
            </a:r>
          </a:p>
          <a:p>
            <a:pPr lvl="1"/>
            <a:r>
              <a:rPr lang="en-US" dirty="0" smtClean="0"/>
              <a:t>geometric mean: 40%</a:t>
            </a:r>
          </a:p>
          <a:p>
            <a:endParaRPr lang="en-US" dirty="0" smtClean="0"/>
          </a:p>
          <a:p>
            <a:r>
              <a:rPr lang="en-US" dirty="0" smtClean="0"/>
              <a:t>However, </a:t>
            </a:r>
            <a:r>
              <a:rPr lang="en-US" dirty="0" err="1" smtClean="0"/>
              <a:t>DieHard’s</a:t>
            </a:r>
            <a:r>
              <a:rPr lang="en-US" dirty="0" smtClean="0"/>
              <a:t> runtime overhead is substantially lower for most of the SPECint2000 benchmarks. </a:t>
            </a:r>
          </a:p>
          <a:p>
            <a:pPr lvl="1"/>
            <a:r>
              <a:rPr lang="en-US" dirty="0" smtClean="0"/>
              <a:t>The geometric mean of </a:t>
            </a:r>
            <a:r>
              <a:rPr lang="en-US" dirty="0" err="1" smtClean="0"/>
              <a:t>DieHard’s</a:t>
            </a:r>
            <a:r>
              <a:rPr lang="en-US" dirty="0" smtClean="0"/>
              <a:t> overhead is 12%.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35</a:t>
            </a:fld>
            <a:endParaRPr kumimoji="0"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36</a:t>
            </a:fld>
            <a:endParaRPr kumimoji="0" lang="en-US"/>
          </a:p>
        </p:txBody>
      </p:sp>
      <p:pic>
        <p:nvPicPr>
          <p:cNvPr id="563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744815"/>
            <a:ext cx="8100392" cy="6113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on Windows XP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results on Windows XP are much better and are effectively the same as with the default allocator.</a:t>
            </a:r>
          </a:p>
          <a:p>
            <a:endParaRPr lang="en-US" dirty="0" smtClean="0"/>
          </a:p>
          <a:p>
            <a:r>
              <a:rPr lang="en-US" dirty="0" smtClean="0"/>
              <a:t>These results can be attributed to two factors: </a:t>
            </a:r>
          </a:p>
          <a:p>
            <a:pPr lvl="1"/>
            <a:r>
              <a:rPr lang="en-US" dirty="0" smtClean="0"/>
              <a:t>The default Windows XP allocator is substantially slower than the Lea allocator.</a:t>
            </a:r>
          </a:p>
          <a:p>
            <a:pPr lvl="1"/>
            <a:r>
              <a:rPr lang="en-US" dirty="0" smtClean="0"/>
              <a:t>Visual Studio produces much faster code for </a:t>
            </a:r>
            <a:r>
              <a:rPr lang="en-US" dirty="0" err="1" smtClean="0"/>
              <a:t>DieHard</a:t>
            </a:r>
            <a:r>
              <a:rPr lang="en-US" dirty="0" smtClean="0"/>
              <a:t> than g++ does.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37</a:t>
            </a:fld>
            <a:endParaRPr kumimoji="0"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38</a:t>
            </a:fld>
            <a:endParaRPr kumimoji="0" lang="en-US"/>
          </a:p>
        </p:txBody>
      </p:sp>
      <p:pic>
        <p:nvPicPr>
          <p:cNvPr id="573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819137"/>
            <a:ext cx="8057472" cy="603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Replication overhead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Running 16 replicas on 16 different cores simultaneously</a:t>
            </a:r>
          </a:p>
          <a:p>
            <a:pPr lvl="1"/>
            <a:r>
              <a:rPr lang="en-US" dirty="0" smtClean="0"/>
              <a:t>Increases runtime by approximately 50%.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39</a:t>
            </a:fld>
            <a:endParaRPr kumimoji="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safe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For the purpose of this article, a program is fully memory safe if it satisfies the following </a:t>
            </a:r>
            <a:r>
              <a:rPr lang="en-US" dirty="0" err="1" smtClean="0"/>
              <a:t>criterias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It never reads uninitialized memory.</a:t>
            </a:r>
          </a:p>
          <a:p>
            <a:pPr lvl="1"/>
            <a:r>
              <a:rPr lang="en-US" dirty="0" smtClean="0"/>
              <a:t>Performs no illegal operations on the heap </a:t>
            </a:r>
          </a:p>
          <a:p>
            <a:pPr lvl="2"/>
            <a:r>
              <a:rPr lang="en-US" dirty="0" smtClean="0"/>
              <a:t>No invalid or double frees</a:t>
            </a:r>
          </a:p>
          <a:p>
            <a:pPr lvl="1"/>
            <a:r>
              <a:rPr lang="en-US" dirty="0" smtClean="0"/>
              <a:t>Does not access freed memory </a:t>
            </a:r>
          </a:p>
          <a:p>
            <a:pPr lvl="2"/>
            <a:r>
              <a:rPr lang="en-US" dirty="0" smtClean="0"/>
              <a:t>No dangling pointer errors.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Avoidance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Errors were injected into running benchmarks and results were compared between the regular allocator and Diehard.</a:t>
            </a:r>
          </a:p>
          <a:p>
            <a:endParaRPr lang="en-US" dirty="0" smtClean="0"/>
          </a:p>
          <a:p>
            <a:r>
              <a:rPr lang="en-US" dirty="0" smtClean="0"/>
              <a:t>For injection of a dangling pointer for every other free</a:t>
            </a:r>
          </a:p>
          <a:p>
            <a:pPr lvl="1"/>
            <a:r>
              <a:rPr lang="en-US" dirty="0" smtClean="0"/>
              <a:t>The espresso benchmark </a:t>
            </a:r>
            <a:r>
              <a:rPr lang="en-US" dirty="0" smtClean="0">
                <a:solidFill>
                  <a:srgbClr val="FF0000"/>
                </a:solidFill>
              </a:rPr>
              <a:t>could not run to completion </a:t>
            </a:r>
            <a:r>
              <a:rPr lang="en-US" dirty="0" smtClean="0"/>
              <a:t>with the default allocator in all runs.</a:t>
            </a:r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DieHard</a:t>
            </a:r>
            <a:r>
              <a:rPr lang="en-US" dirty="0" smtClean="0"/>
              <a:t> it </a:t>
            </a:r>
            <a:r>
              <a:rPr lang="en-US" dirty="0" smtClean="0">
                <a:solidFill>
                  <a:srgbClr val="00B050"/>
                </a:solidFill>
              </a:rPr>
              <a:t>ran correctly for 9 out of 10 runs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same for 1 out of every 100:</a:t>
            </a:r>
          </a:p>
          <a:p>
            <a:pPr lvl="1"/>
            <a:r>
              <a:rPr lang="en-US" dirty="0" smtClean="0"/>
              <a:t>With the default allocator, espresso </a:t>
            </a:r>
            <a:r>
              <a:rPr lang="en-US" dirty="0" smtClean="0">
                <a:solidFill>
                  <a:srgbClr val="FF0000"/>
                </a:solidFill>
              </a:rPr>
              <a:t>crashes in 9 out of 10 runs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enters an </a:t>
            </a:r>
            <a:r>
              <a:rPr lang="en-US" dirty="0" err="1" smtClean="0">
                <a:solidFill>
                  <a:srgbClr val="FF0000"/>
                </a:solidFill>
              </a:rPr>
              <a:t>inﬁnite</a:t>
            </a:r>
            <a:r>
              <a:rPr lang="en-US" dirty="0" smtClean="0">
                <a:solidFill>
                  <a:srgbClr val="FF0000"/>
                </a:solidFill>
              </a:rPr>
              <a:t> loop in the tenth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DieHard</a:t>
            </a:r>
            <a:r>
              <a:rPr lang="en-US" dirty="0" smtClean="0"/>
              <a:t>, it </a:t>
            </a:r>
            <a:r>
              <a:rPr lang="en-US" dirty="0" smtClean="0">
                <a:solidFill>
                  <a:srgbClr val="00B050"/>
                </a:solidFill>
              </a:rPr>
              <a:t>runs successfully in all 10 of 10 runs.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40</a:t>
            </a:fld>
            <a:endParaRPr kumimoji="0"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application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Version 2.3s5 of the Squid web cache server has a buffer overflow error.</a:t>
            </a:r>
          </a:p>
          <a:p>
            <a:pPr lvl="1"/>
            <a:r>
              <a:rPr lang="en-US" dirty="0" smtClean="0"/>
              <a:t>Running it using the default allocator </a:t>
            </a:r>
            <a:r>
              <a:rPr lang="en-US" dirty="0" smtClean="0">
                <a:solidFill>
                  <a:srgbClr val="FF0000"/>
                </a:solidFill>
              </a:rPr>
              <a:t>crashed with a </a:t>
            </a:r>
            <a:r>
              <a:rPr lang="en-US" dirty="0" err="1" smtClean="0">
                <a:solidFill>
                  <a:srgbClr val="FF0000"/>
                </a:solidFill>
              </a:rPr>
              <a:t>seg</a:t>
            </a:r>
            <a:r>
              <a:rPr lang="en-US" dirty="0" smtClean="0">
                <a:solidFill>
                  <a:srgbClr val="FF0000"/>
                </a:solidFill>
              </a:rPr>
              <a:t>-fault.</a:t>
            </a:r>
          </a:p>
          <a:p>
            <a:pPr lvl="1"/>
            <a:r>
              <a:rPr lang="en-US" dirty="0" smtClean="0"/>
              <a:t>Running it under </a:t>
            </a:r>
            <a:r>
              <a:rPr lang="en-US" dirty="0" err="1" smtClean="0"/>
              <a:t>DieHard</a:t>
            </a:r>
            <a:r>
              <a:rPr lang="en-US" dirty="0" smtClean="0"/>
              <a:t> in stand-alone mode was </a:t>
            </a:r>
            <a:r>
              <a:rPr lang="en-US" dirty="0" smtClean="0">
                <a:solidFill>
                  <a:srgbClr val="00B050"/>
                </a:solidFill>
              </a:rPr>
              <a:t>completed successfully.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41</a:t>
            </a:fld>
            <a:endParaRPr kumimoji="0"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Un/Safe Languages and </a:t>
            </a:r>
            <a:r>
              <a:rPr lang="en-US" dirty="0" err="1" smtClean="0"/>
              <a:t>DieHard</a:t>
            </a:r>
            <a:endParaRPr lang="en-US" dirty="0" smtClean="0"/>
          </a:p>
          <a:p>
            <a:r>
              <a:rPr lang="en-US" dirty="0" smtClean="0"/>
              <a:t>Probabilistic security and the Infinite Heap.</a:t>
            </a:r>
          </a:p>
          <a:p>
            <a:pPr lvl="1"/>
            <a:r>
              <a:rPr lang="en-US" dirty="0" smtClean="0"/>
              <a:t>The M-Heap as an approximation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Results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</a:p>
          <a:p>
            <a:r>
              <a:rPr lang="en-US" dirty="0" smtClean="0"/>
              <a:t>Questions</a:t>
            </a: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42</a:t>
            </a:fld>
            <a:endParaRPr kumimoji="0"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DieHard</a:t>
            </a:r>
            <a:r>
              <a:rPr lang="en-US" dirty="0" smtClean="0"/>
              <a:t> is a runtime system that effectively tolerates memory errors and provides probabilistic memory safety. </a:t>
            </a:r>
          </a:p>
          <a:p>
            <a:endParaRPr lang="en-US" dirty="0" smtClean="0"/>
          </a:p>
          <a:p>
            <a:r>
              <a:rPr lang="en-US" dirty="0" err="1" smtClean="0"/>
              <a:t>DieHard</a:t>
            </a:r>
            <a:r>
              <a:rPr lang="en-US" dirty="0" smtClean="0"/>
              <a:t> uses randomized allocation to give the application an approximation of an infinite-sized heap.</a:t>
            </a:r>
          </a:p>
          <a:p>
            <a:endParaRPr lang="en-US" dirty="0" smtClean="0"/>
          </a:p>
          <a:p>
            <a:r>
              <a:rPr lang="en-US" dirty="0" smtClean="0"/>
              <a:t>Uses replication to further increase error tolerance and detect uninitialized memory reads.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43</a:t>
            </a:fld>
            <a:endParaRPr kumimoji="0"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–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DieHard</a:t>
            </a:r>
            <a:r>
              <a:rPr lang="en-US" dirty="0" smtClean="0"/>
              <a:t> allows an explicit trade-off between memory usage and error tolerance.</a:t>
            </a:r>
          </a:p>
          <a:p>
            <a:pPr lvl="1"/>
            <a:r>
              <a:rPr lang="en-US" dirty="0" smtClean="0"/>
              <a:t>Is useful for programs in which memory footprint is less important than reliability and security.</a:t>
            </a:r>
          </a:p>
          <a:p>
            <a:endParaRPr lang="en-US" dirty="0" smtClean="0"/>
          </a:p>
          <a:p>
            <a:r>
              <a:rPr lang="en-US" dirty="0" smtClean="0"/>
              <a:t>Like garbage collection, </a:t>
            </a:r>
            <a:r>
              <a:rPr lang="en-US" dirty="0" err="1" smtClean="0"/>
              <a:t>DieHard</a:t>
            </a:r>
            <a:r>
              <a:rPr lang="en-US" dirty="0" smtClean="0"/>
              <a:t> represents a new and interesting alternative in the broad design space that trades off CPU performance, memory utilization, and program correctness.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44</a:t>
            </a:fld>
            <a:endParaRPr kumimoji="0"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1124744"/>
            <a:ext cx="303468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45</a:t>
            </a:fld>
            <a:endParaRPr kumimoji="0" lang="en-US"/>
          </a:p>
        </p:txBody>
      </p:sp>
      <p:pic>
        <p:nvPicPr>
          <p:cNvPr id="5" name="Picture 4" descr="ques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2725570"/>
            <a:ext cx="3305944" cy="41324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with Unsafe Languages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Unsafe languages like C and C++ are vulnerable to:</a:t>
            </a:r>
          </a:p>
          <a:p>
            <a:pPr lvl="1"/>
            <a:r>
              <a:rPr lang="en-US" dirty="0" smtClean="0"/>
              <a:t>Dangling pointers</a:t>
            </a:r>
          </a:p>
          <a:p>
            <a:pPr lvl="2"/>
            <a:r>
              <a:rPr lang="en-US" dirty="0" err="1" smtClean="0"/>
              <a:t>Mistakinly</a:t>
            </a:r>
            <a:r>
              <a:rPr lang="en-US" dirty="0" smtClean="0"/>
              <a:t> freeing a live object, which might be overwritten.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Buffer </a:t>
            </a:r>
            <a:r>
              <a:rPr lang="en-US" dirty="0" err="1" smtClean="0"/>
              <a:t>overﬂows</a:t>
            </a:r>
            <a:endParaRPr lang="en-US" dirty="0" smtClean="0"/>
          </a:p>
          <a:p>
            <a:pPr lvl="2"/>
            <a:r>
              <a:rPr lang="en-US" dirty="0" smtClean="0"/>
              <a:t>Writing more data then the target has room for.</a:t>
            </a:r>
          </a:p>
          <a:p>
            <a:pPr lvl="2"/>
            <a:r>
              <a:rPr lang="en-US" dirty="0" smtClean="0"/>
              <a:t>C</a:t>
            </a:r>
            <a:r>
              <a:rPr lang="en-US" dirty="0" smtClean="0"/>
              <a:t>an </a:t>
            </a:r>
            <a:r>
              <a:rPr lang="en-US" dirty="0" smtClean="0"/>
              <a:t>corrupt the contents of live objects on the heap.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>
                <a:solidFill>
                  <a:srgbClr val="0070C0"/>
                </a:solidFill>
              </a:rPr>
              <a:t>iPhone</a:t>
            </a:r>
            <a:r>
              <a:rPr lang="en-US" dirty="0" smtClean="0"/>
              <a:t> and the </a:t>
            </a:r>
            <a:r>
              <a:rPr lang="en-US" dirty="0" smtClean="0">
                <a:solidFill>
                  <a:srgbClr val="0070C0"/>
                </a:solidFill>
              </a:rPr>
              <a:t>PS3</a:t>
            </a:r>
            <a:r>
              <a:rPr lang="en-US" dirty="0" smtClean="0"/>
              <a:t> were both hacked by exploiting this.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Heap metadata overwrites</a:t>
            </a:r>
          </a:p>
          <a:p>
            <a:pPr lvl="2"/>
            <a:r>
              <a:rPr lang="en-US" dirty="0" smtClean="0"/>
              <a:t>If heap metadata is stored near heap objects, a buffer overflow can corrupt it.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5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Problems –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Unsafe languages like C and C++ are vulnerable to:</a:t>
            </a:r>
          </a:p>
          <a:p>
            <a:pPr lvl="1"/>
            <a:r>
              <a:rPr lang="en-US" dirty="0" smtClean="0"/>
              <a:t>Uninitialized reads</a:t>
            </a:r>
          </a:p>
          <a:p>
            <a:pPr lvl="2"/>
            <a:r>
              <a:rPr lang="en-US" dirty="0" smtClean="0"/>
              <a:t>Reading from newly-allocated or unallocated memory leads to undefined behavior.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Invalid frees</a:t>
            </a:r>
          </a:p>
          <a:p>
            <a:pPr lvl="2"/>
            <a:r>
              <a:rPr lang="en-US" dirty="0" smtClean="0"/>
              <a:t>Passing illegal addresses to free can corrupt the heap.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Double frees</a:t>
            </a:r>
          </a:p>
          <a:p>
            <a:pPr lvl="2"/>
            <a:r>
              <a:rPr lang="en-US" dirty="0" smtClean="0"/>
              <a:t>Repeated calls to free of objects that have already been freed cause </a:t>
            </a:r>
            <a:r>
              <a:rPr lang="en-US" dirty="0" err="1" smtClean="0"/>
              <a:t>freelist</a:t>
            </a:r>
            <a:r>
              <a:rPr lang="en-US" dirty="0" smtClean="0"/>
              <a:t>-based allocators to fail.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6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Approaches to safe programming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35480"/>
            <a:ext cx="7859216" cy="438912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Failure oblivious </a:t>
            </a:r>
            <a:r>
              <a:rPr lang="en-US" dirty="0" smtClean="0"/>
              <a:t>– Does everything it can to avoid aborting.</a:t>
            </a:r>
          </a:p>
          <a:p>
            <a:pPr lvl="1"/>
            <a:r>
              <a:rPr lang="en-US" dirty="0" smtClean="0"/>
              <a:t>Drops illegal writes</a:t>
            </a:r>
          </a:p>
          <a:p>
            <a:pPr lvl="1"/>
            <a:r>
              <a:rPr lang="en-US" dirty="0" smtClean="0"/>
              <a:t>Makes up values for invalid reads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Unsound</a:t>
            </a:r>
            <a:r>
              <a:rPr lang="en-US" dirty="0" smtClean="0"/>
              <a:t> – Correct execution isn’t guaranteed.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Fail-Stop</a:t>
            </a:r>
            <a:r>
              <a:rPr lang="en-US" dirty="0" smtClean="0"/>
              <a:t> – Aborts any computation that might violate one of the safe program conditions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Provides soundness</a:t>
            </a:r>
            <a:r>
              <a:rPr lang="en-US" dirty="0" smtClean="0"/>
              <a:t> but </a:t>
            </a:r>
            <a:r>
              <a:rPr lang="en-US" dirty="0" smtClean="0">
                <a:solidFill>
                  <a:srgbClr val="FF0000"/>
                </a:solidFill>
              </a:rPr>
              <a:t>crashes a lot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This is how most safe C compilers work.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7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mozilla-crash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4581128"/>
            <a:ext cx="3275856" cy="178683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DieHard</a:t>
            </a:r>
            <a:r>
              <a:rPr lang="en-US" dirty="0" smtClean="0"/>
              <a:t> – A new approach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 runtime system that tolerates errors while </a:t>
            </a:r>
            <a:r>
              <a:rPr lang="en-US" dirty="0" smtClean="0">
                <a:solidFill>
                  <a:srgbClr val="0070C0"/>
                </a:solidFill>
              </a:rPr>
              <a:t>probabilistically</a:t>
            </a:r>
            <a:r>
              <a:rPr lang="en-US" dirty="0" smtClean="0"/>
              <a:t> maintaining soundness.</a:t>
            </a:r>
          </a:p>
          <a:p>
            <a:endParaRPr lang="en-US" dirty="0" smtClean="0"/>
          </a:p>
          <a:p>
            <a:r>
              <a:rPr lang="en-US" dirty="0" smtClean="0"/>
              <a:t>Provides correct execution in the face of errors with high probability.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8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DieHard’s</a:t>
            </a:r>
            <a:r>
              <a:rPr lang="en-US" dirty="0" smtClean="0"/>
              <a:t> Modes of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389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Stand alone</a:t>
            </a:r>
          </a:p>
          <a:p>
            <a:pPr lvl="1"/>
            <a:r>
              <a:rPr lang="en-US" dirty="0" smtClean="0"/>
              <a:t>Replaces the default memory manager.</a:t>
            </a:r>
          </a:p>
          <a:p>
            <a:pPr lvl="1"/>
            <a:r>
              <a:rPr lang="en-US" dirty="0" smtClean="0"/>
              <a:t>Provides substantial protection against memory errors.</a:t>
            </a:r>
          </a:p>
          <a:p>
            <a:endParaRPr lang="en-US" dirty="0" smtClean="0"/>
          </a:p>
          <a:p>
            <a:r>
              <a:rPr lang="en-US" dirty="0" smtClean="0"/>
              <a:t>Replicated – An expansion of the stand alone mode.</a:t>
            </a:r>
          </a:p>
          <a:p>
            <a:pPr lvl="1"/>
            <a:r>
              <a:rPr lang="en-US" dirty="0" smtClean="0"/>
              <a:t>Runs multiple replicas simultaneously, votes on results.</a:t>
            </a:r>
          </a:p>
          <a:p>
            <a:pPr lvl="2"/>
            <a:r>
              <a:rPr lang="en-US" dirty="0" smtClean="0"/>
              <a:t>Detects crashing &amp; non-crashing errors.</a:t>
            </a:r>
          </a:p>
          <a:p>
            <a:pPr lvl="1"/>
            <a:r>
              <a:rPr lang="en-US" dirty="0" smtClean="0"/>
              <a:t>Adds detection of errors caused by illegal reads.</a:t>
            </a:r>
          </a:p>
          <a:p>
            <a:endParaRPr lang="en-US" dirty="0" smtClean="0"/>
          </a:p>
          <a:p>
            <a:r>
              <a:rPr lang="en-US" dirty="0" smtClean="0"/>
              <a:t>Both rely on the </a:t>
            </a:r>
            <a:r>
              <a:rPr lang="en-US" dirty="0" err="1" smtClean="0"/>
              <a:t>DieHard</a:t>
            </a:r>
            <a:r>
              <a:rPr lang="en-US" dirty="0" smtClean="0"/>
              <a:t> randomized memory manager.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9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4356</TotalTime>
  <Words>2046</Words>
  <Application>Microsoft Office PowerPoint</Application>
  <PresentationFormat>On-screen Show (4:3)</PresentationFormat>
  <Paragraphs>381</Paragraphs>
  <Slides>45</Slides>
  <Notes>45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Flow</vt:lpstr>
      <vt:lpstr>Equation</vt:lpstr>
      <vt:lpstr>DieHard: Probabilistic Memory Safety for Unsafe Languages</vt:lpstr>
      <vt:lpstr>Slide 2</vt:lpstr>
      <vt:lpstr>Index</vt:lpstr>
      <vt:lpstr>What is a safe program?</vt:lpstr>
      <vt:lpstr>Problems with Unsafe Languages</vt:lpstr>
      <vt:lpstr>Problems – Cont.</vt:lpstr>
      <vt:lpstr>Current Approaches to safe programming</vt:lpstr>
      <vt:lpstr>DieHard – A new approach</vt:lpstr>
      <vt:lpstr>DieHard’s Modes of operation</vt:lpstr>
      <vt:lpstr>The DieHard randomized memory manager</vt:lpstr>
      <vt:lpstr>How does it help?</vt:lpstr>
      <vt:lpstr>The replicated mode</vt:lpstr>
      <vt:lpstr>Where we are?</vt:lpstr>
      <vt:lpstr>The infinite heap memory manager</vt:lpstr>
      <vt:lpstr>What’s so good about it?</vt:lpstr>
      <vt:lpstr>The M-Heap</vt:lpstr>
      <vt:lpstr>The M-Heap – Cont.</vt:lpstr>
      <vt:lpstr>Organizing the Heap</vt:lpstr>
      <vt:lpstr>Larger then 16k?</vt:lpstr>
      <vt:lpstr>The heap Metadata</vt:lpstr>
      <vt:lpstr>Location of the heap Metadata</vt:lpstr>
      <vt:lpstr>Where we are?</vt:lpstr>
      <vt:lpstr>Part 1 - Initialization</vt:lpstr>
      <vt:lpstr>Initialization – Pseudo code</vt:lpstr>
      <vt:lpstr>Part 2 - Malloc</vt:lpstr>
      <vt:lpstr>Malloc If &lt;16K</vt:lpstr>
      <vt:lpstr>Malloc – Pseudo code</vt:lpstr>
      <vt:lpstr>Part 3 - Free</vt:lpstr>
      <vt:lpstr>Free – Pseudo code</vt:lpstr>
      <vt:lpstr>Fixing strcpy()</vt:lpstr>
      <vt:lpstr>Where we are?</vt:lpstr>
      <vt:lpstr>A little probability</vt:lpstr>
      <vt:lpstr>Masking Buffer Overflows</vt:lpstr>
      <vt:lpstr>Masking Dangling Pointers</vt:lpstr>
      <vt:lpstr>Performance on Linux</vt:lpstr>
      <vt:lpstr>Slide 36</vt:lpstr>
      <vt:lpstr>Performance on Windows XP</vt:lpstr>
      <vt:lpstr>Slide 38</vt:lpstr>
      <vt:lpstr>Replication overhead performance</vt:lpstr>
      <vt:lpstr>Error Avoidance</vt:lpstr>
      <vt:lpstr>Real application testing</vt:lpstr>
      <vt:lpstr>Where we are?</vt:lpstr>
      <vt:lpstr>Conclusions</vt:lpstr>
      <vt:lpstr>Conclusions – Cont.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Archipelago: trading address space for reliability and security</dc:title>
  <dc:creator>Dave</dc:creator>
  <cp:lastModifiedBy>Dave</cp:lastModifiedBy>
  <cp:revision>669</cp:revision>
  <dcterms:created xsi:type="dcterms:W3CDTF">2010-12-25T16:06:33Z</dcterms:created>
  <dcterms:modified xsi:type="dcterms:W3CDTF">2011-05-17T19:38:16Z</dcterms:modified>
</cp:coreProperties>
</file>