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removePersonalInfoOnSave="1" saveSubsetFonts="1">
  <p:sldMasterIdLst>
    <p:sldMasterId id="2147483710" r:id="rId1"/>
  </p:sldMasterIdLst>
  <p:notesMasterIdLst>
    <p:notesMasterId r:id="rId38"/>
  </p:notesMasterIdLst>
  <p:handoutMasterIdLst>
    <p:handoutMasterId r:id="rId39"/>
  </p:handoutMasterIdLst>
  <p:sldIdLst>
    <p:sldId id="256" r:id="rId2"/>
    <p:sldId id="259" r:id="rId3"/>
    <p:sldId id="258" r:id="rId4"/>
    <p:sldId id="263" r:id="rId5"/>
    <p:sldId id="260" r:id="rId6"/>
    <p:sldId id="262" r:id="rId7"/>
    <p:sldId id="261" r:id="rId8"/>
    <p:sldId id="295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4" r:id="rId18"/>
    <p:sldId id="273" r:id="rId19"/>
    <p:sldId id="275" r:id="rId20"/>
    <p:sldId id="276" r:id="rId21"/>
    <p:sldId id="277" r:id="rId22"/>
    <p:sldId id="278" r:id="rId23"/>
    <p:sldId id="281" r:id="rId24"/>
    <p:sldId id="280" r:id="rId25"/>
    <p:sldId id="282" r:id="rId26"/>
    <p:sldId id="283" r:id="rId27"/>
    <p:sldId id="284" r:id="rId28"/>
    <p:sldId id="286" r:id="rId29"/>
    <p:sldId id="285" r:id="rId30"/>
    <p:sldId id="287" r:id="rId31"/>
    <p:sldId id="289" r:id="rId32"/>
    <p:sldId id="296" r:id="rId33"/>
    <p:sldId id="292" r:id="rId34"/>
    <p:sldId id="293" r:id="rId35"/>
    <p:sldId id="294" r:id="rId36"/>
    <p:sldId id="297" r:id="rId37"/>
  </p:sldIdLst>
  <p:sldSz cx="9144000" cy="6858000" type="screen4x3"/>
  <p:notesSz cx="6858000" cy="9144000"/>
  <p:defaultTextStyle>
    <a:defPPr>
      <a:defRPr lang="he-IL"/>
    </a:defPPr>
    <a:lvl1pPr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87" d="100"/>
          <a:sy n="87" d="100"/>
        </p:scale>
        <p:origin x="-105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rtl="1" eaLnBrk="1" hangingPunct="1">
              <a:defRPr sz="1200"/>
            </a:lvl1pPr>
          </a:lstStyle>
          <a:p>
            <a:endParaRPr lang="en-US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1588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1" eaLnBrk="1" hangingPunct="1">
              <a:defRPr sz="1200"/>
            </a:lvl1pPr>
          </a:lstStyle>
          <a:p>
            <a:endParaRPr lang="en-US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88620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rtl="1" eaLnBrk="1" hangingPunct="1">
              <a:defRPr sz="1200"/>
            </a:lvl1pPr>
          </a:lstStyle>
          <a:p>
            <a:endParaRPr lang="en-US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1588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1" eaLnBrk="1" hangingPunct="1">
              <a:defRPr sz="1200"/>
            </a:lvl1pPr>
          </a:lstStyle>
          <a:p>
            <a:fld id="{8FD6BEE9-08B0-4262-A5AA-DADB6DD6A808}" type="slidenum">
              <a:rPr lang="he-IL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370037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rtl="1" eaLnBrk="1" hangingPunct="1">
              <a:defRPr sz="1200"/>
            </a:lvl1pPr>
          </a:lstStyle>
          <a:p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1588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1" eaLnBrk="1" hangingPunct="1">
              <a:defRPr sz="1200"/>
            </a:lvl1pPr>
          </a:lstStyle>
          <a:p>
            <a:endParaRPr lang="en-US"/>
          </a:p>
        </p:txBody>
      </p:sp>
      <p:sp>
        <p:nvSpPr>
          <p:cNvPr id="6148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88620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rtl="1" eaLnBrk="1" hangingPunct="1">
              <a:defRPr sz="1200"/>
            </a:lvl1pPr>
          </a:lstStyle>
          <a:p>
            <a:endParaRPr 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1588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1" eaLnBrk="1" hangingPunct="1">
              <a:defRPr sz="1200"/>
            </a:lvl1pPr>
          </a:lstStyle>
          <a:p>
            <a:fld id="{7D9A954C-BF3A-46BE-8C29-128F9B187460}" type="slidenum">
              <a:rPr lang="he-IL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77635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r" rtl="1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r" rtl="1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r" rtl="1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r" rtl="1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r" rtl="1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66FFC13-FD4F-4C52-AE1A-00F40928D095}" type="slidenum">
              <a:rPr lang="he-IL"/>
              <a:pPr/>
              <a:t>3</a:t>
            </a:fld>
            <a:endParaRPr lang="en-US"/>
          </a:p>
        </p:txBody>
      </p:sp>
      <p:sp>
        <p:nvSpPr>
          <p:cNvPr id="1638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D86BAB2-9460-4CA3-85D9-AF553C389BD2}" type="slidenum">
              <a:rPr lang="he-IL"/>
              <a:pPr/>
              <a:t>33</a:t>
            </a:fld>
            <a:endParaRPr lang="en-US"/>
          </a:p>
        </p:txBody>
      </p:sp>
      <p:sp>
        <p:nvSpPr>
          <p:cNvPr id="12390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39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A849A-E35A-4730-8279-CF23BE052C56}" type="slidenum">
              <a:rPr lang="he-IL" smtClean="0"/>
              <a:pPr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44F37-2753-4FCA-9B53-611D97D716E4}" type="slidenum">
              <a:rPr lang="he-IL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3FA29-28EA-4CFA-A956-91F758FCA36F}" type="slidenum">
              <a:rPr lang="he-IL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9712" y="274638"/>
            <a:ext cx="6707088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79712" y="1600200"/>
            <a:ext cx="6707088" cy="4709160"/>
          </a:xfrm>
        </p:spPr>
        <p:txBody>
          <a:bodyPr/>
          <a:lstStyle>
            <a:lvl1pPr>
              <a:lnSpc>
                <a:spcPct val="150000"/>
              </a:lnSpc>
              <a:spcAft>
                <a:spcPts val="600"/>
              </a:spcAft>
              <a:defRPr/>
            </a:lvl1pPr>
            <a:lvl2pPr>
              <a:lnSpc>
                <a:spcPct val="150000"/>
              </a:lnSpc>
              <a:spcAft>
                <a:spcPts val="600"/>
              </a:spcAft>
              <a:defRPr/>
            </a:lvl2pPr>
            <a:lvl3pPr>
              <a:lnSpc>
                <a:spcPct val="150000"/>
              </a:lnSpc>
              <a:spcAft>
                <a:spcPts val="600"/>
              </a:spcAft>
              <a:defRPr/>
            </a:lvl3pPr>
            <a:lvl4pPr>
              <a:lnSpc>
                <a:spcPct val="150000"/>
              </a:lnSpc>
              <a:spcAft>
                <a:spcPts val="600"/>
              </a:spcAft>
              <a:defRPr/>
            </a:lvl4pPr>
            <a:lvl5pPr>
              <a:lnSpc>
                <a:spcPct val="150000"/>
              </a:lnSpc>
              <a:spcAft>
                <a:spcPts val="600"/>
              </a:spcAft>
              <a:defRPr/>
            </a:lvl5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9CF61-1D13-4C6A-B53F-5B839ADD1496}" type="slidenum">
              <a:rPr lang="he-IL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864105E2-55F1-478A-9394-E14DEC8E5B94}" type="slidenum">
              <a:rPr lang="he-IL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842E0-E14F-4242-A9A0-E29E91A5121C}" type="slidenum">
              <a:rPr lang="he-IL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71265-EF84-400B-AA20-5FBC07E43084}" type="slidenum">
              <a:rPr lang="he-IL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423F2-6579-4D26-A0C6-B5F278460130}" type="slidenum">
              <a:rPr lang="he-IL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F9422B-5475-44F0-9259-DFF6B145870D}" type="slidenum">
              <a:rPr lang="he-IL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A6E5A-AD05-4D43-8774-8DBFCF8A0230}" type="slidenum">
              <a:rPr lang="he-IL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75C6D-A6A7-4C92-8191-1228EC4ACAC1}" type="slidenum">
              <a:rPr lang="he-IL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1436891A-3485-4FE1-965E-DA5627E64864}" type="slidenum">
              <a:rPr lang="he-IL" smtClean="0"/>
              <a:pPr/>
              <a:t>‹#›</a:t>
            </a:fld>
            <a:endParaRPr lang="en-US"/>
          </a:p>
        </p:txBody>
      </p:sp>
      <p:sp>
        <p:nvSpPr>
          <p:cNvPr id="7" name="Text Box 13"/>
          <p:cNvSpPr txBox="1">
            <a:spLocks noChangeArrowheads="1"/>
          </p:cNvSpPr>
          <p:nvPr userDrawn="1"/>
        </p:nvSpPr>
        <p:spPr bwMode="auto">
          <a:xfrm>
            <a:off x="0" y="549275"/>
            <a:ext cx="2062163" cy="2219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1" hangingPunct="1"/>
            <a:r>
              <a:rPr kumimoji="1" lang="en-US" sz="1400">
                <a:solidFill>
                  <a:schemeClr val="bg2"/>
                </a:solidFill>
              </a:rPr>
              <a:t>Introduction</a:t>
            </a:r>
          </a:p>
          <a:p>
            <a:pPr algn="l" eaLnBrk="1" hangingPunct="1"/>
            <a:r>
              <a:rPr kumimoji="1" lang="en-US" sz="1400">
                <a:solidFill>
                  <a:schemeClr val="bg2"/>
                </a:solidFill>
              </a:rPr>
              <a:t>The Approach</a:t>
            </a:r>
            <a:r>
              <a:rPr kumimoji="1" lang="en-US" sz="1400">
                <a:solidFill>
                  <a:schemeClr val="bg2"/>
                </a:solidFill>
                <a:latin typeface="Arial"/>
              </a:rPr>
              <a:t>’</a:t>
            </a:r>
            <a:r>
              <a:rPr kumimoji="1" lang="en-US" sz="1400">
                <a:solidFill>
                  <a:schemeClr val="bg2"/>
                </a:solidFill>
              </a:rPr>
              <a:t>s Overview</a:t>
            </a:r>
          </a:p>
          <a:p>
            <a:pPr algn="l" eaLnBrk="1" hangingPunct="1"/>
            <a:r>
              <a:rPr kumimoji="1" lang="en-US" sz="1400">
                <a:solidFill>
                  <a:schemeClr val="bg2"/>
                </a:solidFill>
              </a:rPr>
              <a:t>A Language of Pointers</a:t>
            </a:r>
          </a:p>
          <a:p>
            <a:pPr algn="l" eaLnBrk="1" hangingPunct="1"/>
            <a:r>
              <a:rPr kumimoji="1" lang="en-US" sz="1400">
                <a:solidFill>
                  <a:schemeClr val="bg2"/>
                </a:solidFill>
              </a:rPr>
              <a:t>The Type System</a:t>
            </a:r>
          </a:p>
          <a:p>
            <a:pPr algn="l" eaLnBrk="1" hangingPunct="1"/>
            <a:r>
              <a:rPr kumimoji="1" lang="en-US" sz="1400">
                <a:solidFill>
                  <a:schemeClr val="bg2"/>
                </a:solidFill>
              </a:rPr>
              <a:t>Operational Semantics</a:t>
            </a:r>
          </a:p>
          <a:p>
            <a:pPr algn="l" eaLnBrk="1" hangingPunct="1"/>
            <a:r>
              <a:rPr kumimoji="1" lang="en-US" sz="1400">
                <a:solidFill>
                  <a:schemeClr val="bg2"/>
                </a:solidFill>
              </a:rPr>
              <a:t>Type Safety</a:t>
            </a:r>
          </a:p>
          <a:p>
            <a:pPr algn="l" eaLnBrk="1" hangingPunct="1"/>
            <a:r>
              <a:rPr kumimoji="1" lang="en-US" sz="1400">
                <a:solidFill>
                  <a:schemeClr val="bg2"/>
                </a:solidFill>
              </a:rPr>
              <a:t>Type Inference</a:t>
            </a:r>
          </a:p>
          <a:p>
            <a:pPr algn="l" eaLnBrk="1" hangingPunct="1"/>
            <a:r>
              <a:rPr kumimoji="1" lang="en-US" sz="1400">
                <a:solidFill>
                  <a:schemeClr val="bg2"/>
                </a:solidFill>
              </a:rPr>
              <a:t>The Rest of C</a:t>
            </a:r>
          </a:p>
          <a:p>
            <a:pPr algn="l" eaLnBrk="1" hangingPunct="1"/>
            <a:r>
              <a:rPr kumimoji="1" lang="en-US" sz="1400">
                <a:solidFill>
                  <a:schemeClr val="bg2"/>
                </a:solidFill>
              </a:rPr>
              <a:t>Experiments</a:t>
            </a:r>
          </a:p>
          <a:p>
            <a:pPr algn="l" eaLnBrk="1" hangingPunct="1"/>
            <a:r>
              <a:rPr kumimoji="1" lang="en-US" sz="1400">
                <a:solidFill>
                  <a:schemeClr val="bg2"/>
                </a:solidFill>
              </a:rPr>
              <a:t>Summary</a:t>
            </a: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11" r:id="rId1"/>
    <p:sldLayoutId id="2147483712" r:id="rId2"/>
    <p:sldLayoutId id="2147483713" r:id="rId3"/>
    <p:sldLayoutId id="2147483714" r:id="rId4"/>
    <p:sldLayoutId id="2147483715" r:id="rId5"/>
    <p:sldLayoutId id="2147483716" r:id="rId6"/>
    <p:sldLayoutId id="2147483717" r:id="rId7"/>
    <p:sldLayoutId id="2147483718" r:id="rId8"/>
    <p:sldLayoutId id="2147483719" r:id="rId9"/>
    <p:sldLayoutId id="2147483720" r:id="rId10"/>
    <p:sldLayoutId id="2147483721" r:id="rId11"/>
  </p:sldLayoutIdLst>
  <p:hf hdr="0" ftr="0" dt="0"/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lidefinder.net/c/ccured_taming_pointers_george_necula/6827275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592907" y="2148086"/>
            <a:ext cx="6867525" cy="704850"/>
          </a:xfrm>
        </p:spPr>
        <p:txBody>
          <a:bodyPr>
            <a:noAutofit/>
          </a:bodyPr>
          <a:lstStyle/>
          <a:p>
            <a:r>
              <a:rPr lang="en-US" sz="4000" dirty="0" err="1"/>
              <a:t>CCured</a:t>
            </a:r>
            <a:r>
              <a:rPr lang="en-US" sz="4000" dirty="0"/>
              <a:t>: </a:t>
            </a:r>
            <a:br>
              <a:rPr lang="en-US" sz="4000" dirty="0"/>
            </a:br>
            <a:r>
              <a:rPr lang="en-US" sz="4000" dirty="0"/>
              <a:t>Type-Safe Retrofitting of Legacy Code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fld id="{ED775385-7019-4603-ABEB-A27F6D228813}" type="slidenum">
              <a:rPr lang="he-IL"/>
              <a:pPr/>
              <a:t>1</a:t>
            </a:fld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07704" y="3692624"/>
            <a:ext cx="6400800" cy="1752600"/>
          </a:xfrm>
        </p:spPr>
        <p:txBody>
          <a:bodyPr/>
          <a:lstStyle/>
          <a:p>
            <a:pPr algn="ctr">
              <a:lnSpc>
                <a:spcPct val="105000"/>
              </a:lnSpc>
            </a:pPr>
            <a:r>
              <a:rPr lang="en-US" sz="2000" dirty="0"/>
              <a:t>George </a:t>
            </a:r>
            <a:r>
              <a:rPr lang="en-US" sz="2000" dirty="0" err="1"/>
              <a:t>Necula</a:t>
            </a:r>
            <a:r>
              <a:rPr lang="en-US" sz="2000" dirty="0"/>
              <a:t>           Scott </a:t>
            </a:r>
            <a:r>
              <a:rPr lang="en-US" sz="2000" dirty="0" err="1" smtClean="0"/>
              <a:t>McPeak</a:t>
            </a:r>
            <a:r>
              <a:rPr lang="en-US" sz="2000" dirty="0"/>
              <a:t>	Wes </a:t>
            </a:r>
            <a:r>
              <a:rPr lang="en-US" sz="2000" dirty="0" smtClean="0"/>
              <a:t>Weimer</a:t>
            </a:r>
          </a:p>
          <a:p>
            <a:pPr algn="ctr">
              <a:lnSpc>
                <a:spcPct val="105000"/>
              </a:lnSpc>
            </a:pPr>
            <a:endParaRPr lang="en-US" sz="2000" dirty="0"/>
          </a:p>
          <a:p>
            <a:pPr algn="ctr">
              <a:lnSpc>
                <a:spcPct val="105000"/>
              </a:lnSpc>
            </a:pPr>
            <a:r>
              <a:rPr lang="en-US" sz="2000" dirty="0" smtClean="0"/>
              <a:t>Presented </a:t>
            </a:r>
            <a:r>
              <a:rPr lang="en-US" sz="2000" dirty="0"/>
              <a:t>by Anastasia </a:t>
            </a:r>
            <a:r>
              <a:rPr lang="en-US" sz="2000" dirty="0" err="1"/>
              <a:t>Braginsky</a:t>
            </a:r>
            <a:endParaRPr lang="en-US" sz="2000" dirty="0"/>
          </a:p>
        </p:txBody>
      </p:sp>
      <p:sp>
        <p:nvSpPr>
          <p:cNvPr id="9220" name="Text Box 4"/>
          <p:cNvSpPr txBox="1">
            <a:spLocks noChangeArrowheads="1"/>
          </p:cNvSpPr>
          <p:nvPr/>
        </p:nvSpPr>
        <p:spPr bwMode="auto">
          <a:xfrm>
            <a:off x="2195736" y="5783263"/>
            <a:ext cx="5756275" cy="669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rtl="1" eaLnBrk="1" hangingPunct="1"/>
            <a:r>
              <a:rPr kumimoji="1" lang="en-US" sz="1400" dirty="0"/>
              <a:t>Some slides were taken from George </a:t>
            </a:r>
            <a:r>
              <a:rPr kumimoji="1" lang="en-US" sz="1400" dirty="0" err="1"/>
              <a:t>Necula</a:t>
            </a:r>
            <a:r>
              <a:rPr kumimoji="1" lang="en-US" sz="1400" dirty="0"/>
              <a:t> presentation: </a:t>
            </a:r>
          </a:p>
          <a:p>
            <a:pPr rtl="1" eaLnBrk="1" hangingPunct="1"/>
            <a:r>
              <a:rPr kumimoji="1" lang="en-US" sz="1400" dirty="0">
                <a:hlinkClick r:id="rId2"/>
              </a:rPr>
              <a:t>http://www.slidefinder.net/c/ccured_taming_pointers_george_necula/6827275</a:t>
            </a:r>
            <a:r>
              <a:rPr kumimoji="1" lang="he-IL" dirty="0"/>
              <a:t> </a:t>
            </a:r>
            <a:endParaRPr kumimoji="1"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SEQuence Pointers</a:t>
            </a:r>
          </a:p>
        </p:txBody>
      </p:sp>
      <p:sp>
        <p:nvSpPr>
          <p:cNvPr id="18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51EB5-1C03-4617-B514-9DE2EB4A20F8}" type="slidenum">
              <a:rPr lang="he-IL"/>
              <a:pPr/>
              <a:t>10</a:t>
            </a:fld>
            <a:endParaRPr lang="en-US"/>
          </a:p>
        </p:txBody>
      </p:sp>
      <p:sp>
        <p:nvSpPr>
          <p:cNvPr id="96259" name="Text Box 3"/>
          <p:cNvSpPr txBox="1">
            <a:spLocks noChangeArrowheads="1"/>
          </p:cNvSpPr>
          <p:nvPr/>
        </p:nvSpPr>
        <p:spPr bwMode="auto">
          <a:xfrm>
            <a:off x="1555750" y="2781300"/>
            <a:ext cx="370205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sz="3200"/>
              <a:t>SEQ pointer to type </a:t>
            </a:r>
            <a:r>
              <a:rPr lang="en-US" sz="3200">
                <a:latin typeface="Symbol" pitchFamily="18" charset="2"/>
              </a:rPr>
              <a:t>t</a:t>
            </a:r>
            <a:endParaRPr lang="en-US" sz="3200"/>
          </a:p>
        </p:txBody>
      </p:sp>
      <p:sp>
        <p:nvSpPr>
          <p:cNvPr id="96260" name="Rectangle 4"/>
          <p:cNvSpPr>
            <a:spLocks noChangeArrowheads="1"/>
          </p:cNvSpPr>
          <p:nvPr/>
        </p:nvSpPr>
        <p:spPr bwMode="auto">
          <a:xfrm>
            <a:off x="2622550" y="4686300"/>
            <a:ext cx="8382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folHlink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>
                <a:latin typeface="Symbol" pitchFamily="18" charset="2"/>
              </a:rPr>
              <a:t>t</a:t>
            </a:r>
            <a:endParaRPr lang="en-US"/>
          </a:p>
        </p:txBody>
      </p:sp>
      <p:sp>
        <p:nvSpPr>
          <p:cNvPr id="96261" name="Rectangle 5"/>
          <p:cNvSpPr>
            <a:spLocks noChangeArrowheads="1"/>
          </p:cNvSpPr>
          <p:nvPr/>
        </p:nvSpPr>
        <p:spPr bwMode="auto">
          <a:xfrm>
            <a:off x="3460750" y="4686300"/>
            <a:ext cx="8382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>
                <a:latin typeface="Symbol" pitchFamily="18" charset="2"/>
              </a:rPr>
              <a:t>t</a:t>
            </a:r>
          </a:p>
        </p:txBody>
      </p:sp>
      <p:sp>
        <p:nvSpPr>
          <p:cNvPr id="96262" name="Rectangle 6"/>
          <p:cNvSpPr>
            <a:spLocks noChangeArrowheads="1"/>
          </p:cNvSpPr>
          <p:nvPr/>
        </p:nvSpPr>
        <p:spPr bwMode="auto">
          <a:xfrm>
            <a:off x="4298950" y="4686300"/>
            <a:ext cx="8382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folHlink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>
                <a:latin typeface="Symbol" pitchFamily="18" charset="2"/>
              </a:rPr>
              <a:t>t</a:t>
            </a:r>
          </a:p>
        </p:txBody>
      </p:sp>
      <p:sp>
        <p:nvSpPr>
          <p:cNvPr id="96263" name="Rectangle 7"/>
          <p:cNvSpPr>
            <a:spLocks noChangeArrowheads="1"/>
          </p:cNvSpPr>
          <p:nvPr/>
        </p:nvSpPr>
        <p:spPr bwMode="auto">
          <a:xfrm>
            <a:off x="2165350" y="3848100"/>
            <a:ext cx="8382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base</a:t>
            </a:r>
          </a:p>
        </p:txBody>
      </p:sp>
      <p:sp>
        <p:nvSpPr>
          <p:cNvPr id="96264" name="Rectangle 8"/>
          <p:cNvSpPr>
            <a:spLocks noChangeArrowheads="1"/>
          </p:cNvSpPr>
          <p:nvPr/>
        </p:nvSpPr>
        <p:spPr bwMode="auto">
          <a:xfrm>
            <a:off x="3003550" y="3848100"/>
            <a:ext cx="8382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ptr</a:t>
            </a:r>
          </a:p>
        </p:txBody>
      </p:sp>
      <p:sp>
        <p:nvSpPr>
          <p:cNvPr id="96265" name="Line 9"/>
          <p:cNvSpPr>
            <a:spLocks noChangeShapeType="1"/>
          </p:cNvSpPr>
          <p:nvPr/>
        </p:nvSpPr>
        <p:spPr bwMode="auto">
          <a:xfrm>
            <a:off x="2393950" y="4229100"/>
            <a:ext cx="228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6266" name="Text Box 10"/>
          <p:cNvSpPr txBox="1">
            <a:spLocks noChangeArrowheads="1"/>
          </p:cNvSpPr>
          <p:nvPr/>
        </p:nvSpPr>
        <p:spPr bwMode="auto">
          <a:xfrm>
            <a:off x="6203950" y="3009900"/>
            <a:ext cx="2257425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/>
              <a:t>On use:</a:t>
            </a:r>
          </a:p>
          <a:p>
            <a:pPr algn="l"/>
            <a:r>
              <a:rPr lang="en-US"/>
              <a:t>   - null check</a:t>
            </a:r>
          </a:p>
          <a:p>
            <a:pPr algn="l"/>
            <a:r>
              <a:rPr lang="en-US"/>
              <a:t>   - bounds check</a:t>
            </a:r>
          </a:p>
        </p:txBody>
      </p:sp>
      <p:sp>
        <p:nvSpPr>
          <p:cNvPr id="96267" name="Text Box 11"/>
          <p:cNvSpPr txBox="1">
            <a:spLocks noChangeArrowheads="1"/>
          </p:cNvSpPr>
          <p:nvPr/>
        </p:nvSpPr>
        <p:spPr bwMode="auto">
          <a:xfrm>
            <a:off x="6203950" y="4229100"/>
            <a:ext cx="2760663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/>
              <a:t>Can do:</a:t>
            </a:r>
          </a:p>
          <a:p>
            <a:pPr algn="l"/>
            <a:r>
              <a:rPr lang="en-US"/>
              <a:t>   - dereference</a:t>
            </a:r>
          </a:p>
          <a:p>
            <a:pPr algn="l"/>
            <a:r>
              <a:rPr lang="en-US"/>
              <a:t>   - pointer arithmetic</a:t>
            </a:r>
          </a:p>
        </p:txBody>
      </p:sp>
      <p:sp>
        <p:nvSpPr>
          <p:cNvPr id="96268" name="Rectangle 12"/>
          <p:cNvSpPr>
            <a:spLocks noChangeArrowheads="1"/>
          </p:cNvSpPr>
          <p:nvPr/>
        </p:nvSpPr>
        <p:spPr bwMode="auto">
          <a:xfrm>
            <a:off x="3841750" y="3848100"/>
            <a:ext cx="8382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end</a:t>
            </a:r>
          </a:p>
        </p:txBody>
      </p:sp>
      <p:sp>
        <p:nvSpPr>
          <p:cNvPr id="96269" name="Line 13"/>
          <p:cNvSpPr>
            <a:spLocks noChangeShapeType="1"/>
          </p:cNvSpPr>
          <p:nvPr/>
        </p:nvSpPr>
        <p:spPr bwMode="auto">
          <a:xfrm>
            <a:off x="3536950" y="4229100"/>
            <a:ext cx="228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6270" name="Line 14"/>
          <p:cNvSpPr>
            <a:spLocks noChangeShapeType="1"/>
          </p:cNvSpPr>
          <p:nvPr/>
        </p:nvSpPr>
        <p:spPr bwMode="auto">
          <a:xfrm>
            <a:off x="4375150" y="4229100"/>
            <a:ext cx="7620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6271" name="Rectangle 15"/>
          <p:cNvSpPr>
            <a:spLocks noChangeArrowheads="1"/>
          </p:cNvSpPr>
          <p:nvPr/>
        </p:nvSpPr>
        <p:spPr bwMode="auto">
          <a:xfrm>
            <a:off x="34925" y="765175"/>
            <a:ext cx="1944688" cy="287338"/>
          </a:xfrm>
          <a:prstGeom prst="rect">
            <a:avLst/>
          </a:prstGeom>
          <a:noFill/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DYNamic Pointers</a:t>
            </a:r>
          </a:p>
        </p:txBody>
      </p:sp>
      <p:sp>
        <p:nvSpPr>
          <p:cNvPr id="24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50FF1-87AD-46B4-B984-E88E4C3D8712}" type="slidenum">
              <a:rPr lang="he-IL"/>
              <a:pPr/>
              <a:t>11</a:t>
            </a:fld>
            <a:endParaRPr lang="en-US"/>
          </a:p>
        </p:txBody>
      </p:sp>
      <p:sp>
        <p:nvSpPr>
          <p:cNvPr id="97283" name="Rectangle 3"/>
          <p:cNvSpPr>
            <a:spLocks noChangeArrowheads="1"/>
          </p:cNvSpPr>
          <p:nvPr/>
        </p:nvSpPr>
        <p:spPr bwMode="auto">
          <a:xfrm>
            <a:off x="2857500" y="4318000"/>
            <a:ext cx="8382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folHlink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DYN</a:t>
            </a:r>
          </a:p>
        </p:txBody>
      </p:sp>
      <p:sp>
        <p:nvSpPr>
          <p:cNvPr id="97284" name="Rectangle 4"/>
          <p:cNvSpPr>
            <a:spLocks noChangeArrowheads="1"/>
          </p:cNvSpPr>
          <p:nvPr/>
        </p:nvSpPr>
        <p:spPr bwMode="auto">
          <a:xfrm>
            <a:off x="3695700" y="4318000"/>
            <a:ext cx="8382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DYN</a:t>
            </a:r>
          </a:p>
        </p:txBody>
      </p:sp>
      <p:sp>
        <p:nvSpPr>
          <p:cNvPr id="97285" name="Rectangle 5"/>
          <p:cNvSpPr>
            <a:spLocks noChangeArrowheads="1"/>
          </p:cNvSpPr>
          <p:nvPr/>
        </p:nvSpPr>
        <p:spPr bwMode="auto">
          <a:xfrm>
            <a:off x="4533900" y="4318000"/>
            <a:ext cx="8382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folHlink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int</a:t>
            </a:r>
          </a:p>
        </p:txBody>
      </p:sp>
      <p:sp>
        <p:nvSpPr>
          <p:cNvPr id="97286" name="Rectangle 6"/>
          <p:cNvSpPr>
            <a:spLocks noChangeArrowheads="1"/>
          </p:cNvSpPr>
          <p:nvPr/>
        </p:nvSpPr>
        <p:spPr bwMode="auto">
          <a:xfrm>
            <a:off x="2400300" y="3479800"/>
            <a:ext cx="8382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home</a:t>
            </a:r>
          </a:p>
        </p:txBody>
      </p:sp>
      <p:sp>
        <p:nvSpPr>
          <p:cNvPr id="97287" name="Rectangle 7"/>
          <p:cNvSpPr>
            <a:spLocks noChangeArrowheads="1"/>
          </p:cNvSpPr>
          <p:nvPr/>
        </p:nvSpPr>
        <p:spPr bwMode="auto">
          <a:xfrm>
            <a:off x="3238500" y="3479800"/>
            <a:ext cx="8382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ptr</a:t>
            </a:r>
          </a:p>
        </p:txBody>
      </p:sp>
      <p:sp>
        <p:nvSpPr>
          <p:cNvPr id="97288" name="Line 8"/>
          <p:cNvSpPr>
            <a:spLocks noChangeShapeType="1"/>
          </p:cNvSpPr>
          <p:nvPr/>
        </p:nvSpPr>
        <p:spPr bwMode="auto">
          <a:xfrm>
            <a:off x="2628900" y="3860800"/>
            <a:ext cx="228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7289" name="Text Box 9"/>
          <p:cNvSpPr txBox="1">
            <a:spLocks noChangeArrowheads="1"/>
          </p:cNvSpPr>
          <p:nvPr/>
        </p:nvSpPr>
        <p:spPr bwMode="auto">
          <a:xfrm>
            <a:off x="1562100" y="2717800"/>
            <a:ext cx="231775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sz="3200"/>
              <a:t>DYN pointer</a:t>
            </a:r>
          </a:p>
        </p:txBody>
      </p:sp>
      <p:sp>
        <p:nvSpPr>
          <p:cNvPr id="97290" name="Rectangle 10"/>
          <p:cNvSpPr>
            <a:spLocks noChangeArrowheads="1"/>
          </p:cNvSpPr>
          <p:nvPr/>
        </p:nvSpPr>
        <p:spPr bwMode="auto">
          <a:xfrm>
            <a:off x="2324100" y="4318000"/>
            <a:ext cx="5334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len</a:t>
            </a:r>
          </a:p>
        </p:txBody>
      </p:sp>
      <p:sp>
        <p:nvSpPr>
          <p:cNvPr id="97291" name="Rectangle 11"/>
          <p:cNvSpPr>
            <a:spLocks noChangeArrowheads="1"/>
          </p:cNvSpPr>
          <p:nvPr/>
        </p:nvSpPr>
        <p:spPr bwMode="auto">
          <a:xfrm>
            <a:off x="5372100" y="4318000"/>
            <a:ext cx="4572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7292" name="Line 12"/>
          <p:cNvSpPr>
            <a:spLocks noChangeShapeType="1"/>
          </p:cNvSpPr>
          <p:nvPr/>
        </p:nvSpPr>
        <p:spPr bwMode="auto">
          <a:xfrm flipV="1">
            <a:off x="5524500" y="43180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7293" name="Text Box 13"/>
          <p:cNvSpPr txBox="1">
            <a:spLocks noChangeArrowheads="1"/>
          </p:cNvSpPr>
          <p:nvPr/>
        </p:nvSpPr>
        <p:spPr bwMode="auto">
          <a:xfrm>
            <a:off x="5280025" y="3825875"/>
            <a:ext cx="6746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/>
              <a:t>tags</a:t>
            </a:r>
          </a:p>
        </p:txBody>
      </p:sp>
      <p:sp>
        <p:nvSpPr>
          <p:cNvPr id="97294" name="Text Box 14"/>
          <p:cNvSpPr txBox="1">
            <a:spLocks noChangeArrowheads="1"/>
          </p:cNvSpPr>
          <p:nvPr/>
        </p:nvSpPr>
        <p:spPr bwMode="auto">
          <a:xfrm>
            <a:off x="6210300" y="2565400"/>
            <a:ext cx="2643188" cy="1552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/>
              <a:t>On use:</a:t>
            </a:r>
          </a:p>
          <a:p>
            <a:pPr algn="l"/>
            <a:r>
              <a:rPr lang="en-US"/>
              <a:t>   - null check</a:t>
            </a:r>
          </a:p>
          <a:p>
            <a:pPr algn="l"/>
            <a:r>
              <a:rPr lang="en-US"/>
              <a:t>   - bounds check</a:t>
            </a:r>
          </a:p>
          <a:p>
            <a:pPr algn="l"/>
            <a:r>
              <a:rPr lang="en-US"/>
              <a:t>   - tag check/update</a:t>
            </a:r>
          </a:p>
        </p:txBody>
      </p:sp>
      <p:sp>
        <p:nvSpPr>
          <p:cNvPr id="97295" name="Text Box 15"/>
          <p:cNvSpPr txBox="1">
            <a:spLocks noChangeArrowheads="1"/>
          </p:cNvSpPr>
          <p:nvPr/>
        </p:nvSpPr>
        <p:spPr bwMode="auto">
          <a:xfrm>
            <a:off x="6134100" y="4211638"/>
            <a:ext cx="2830513" cy="1552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/>
              <a:t>Can do:</a:t>
            </a:r>
          </a:p>
          <a:p>
            <a:pPr algn="l"/>
            <a:r>
              <a:rPr lang="en-US"/>
              <a:t>   - dereference</a:t>
            </a:r>
          </a:p>
          <a:p>
            <a:pPr algn="l"/>
            <a:r>
              <a:rPr lang="en-US"/>
              <a:t>   - pointer arithmetic</a:t>
            </a:r>
          </a:p>
          <a:p>
            <a:pPr algn="l"/>
            <a:r>
              <a:rPr lang="en-US"/>
              <a:t>   - arbitrary typecasts</a:t>
            </a:r>
          </a:p>
        </p:txBody>
      </p:sp>
      <p:sp>
        <p:nvSpPr>
          <p:cNvPr id="97296" name="Text Box 16"/>
          <p:cNvSpPr txBox="1">
            <a:spLocks noChangeArrowheads="1"/>
          </p:cNvSpPr>
          <p:nvPr/>
        </p:nvSpPr>
        <p:spPr bwMode="auto">
          <a:xfrm>
            <a:off x="5295900" y="4318000"/>
            <a:ext cx="2857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hlink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/>
              <a:t>1</a:t>
            </a:r>
          </a:p>
        </p:txBody>
      </p:sp>
      <p:sp>
        <p:nvSpPr>
          <p:cNvPr id="97297" name="Line 17"/>
          <p:cNvSpPr>
            <a:spLocks noChangeShapeType="1"/>
          </p:cNvSpPr>
          <p:nvPr/>
        </p:nvSpPr>
        <p:spPr bwMode="auto">
          <a:xfrm flipV="1">
            <a:off x="5676900" y="43180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7298" name="Text Box 18"/>
          <p:cNvSpPr txBox="1">
            <a:spLocks noChangeArrowheads="1"/>
          </p:cNvSpPr>
          <p:nvPr/>
        </p:nvSpPr>
        <p:spPr bwMode="auto">
          <a:xfrm>
            <a:off x="5448300" y="4318000"/>
            <a:ext cx="2857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hlink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/>
              <a:t>1</a:t>
            </a:r>
          </a:p>
        </p:txBody>
      </p:sp>
      <p:sp>
        <p:nvSpPr>
          <p:cNvPr id="97299" name="Text Box 19"/>
          <p:cNvSpPr txBox="1">
            <a:spLocks noChangeArrowheads="1"/>
          </p:cNvSpPr>
          <p:nvPr/>
        </p:nvSpPr>
        <p:spPr bwMode="auto">
          <a:xfrm>
            <a:off x="5600700" y="4318000"/>
            <a:ext cx="2857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hlink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/>
              <a:t>0</a:t>
            </a:r>
          </a:p>
        </p:txBody>
      </p:sp>
      <p:sp>
        <p:nvSpPr>
          <p:cNvPr id="97300" name="Line 20"/>
          <p:cNvSpPr>
            <a:spLocks noChangeShapeType="1"/>
          </p:cNvSpPr>
          <p:nvPr/>
        </p:nvSpPr>
        <p:spPr bwMode="auto">
          <a:xfrm>
            <a:off x="3708400" y="3860800"/>
            <a:ext cx="228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7301" name="Rectangle 21"/>
          <p:cNvSpPr>
            <a:spLocks noChangeArrowheads="1"/>
          </p:cNvSpPr>
          <p:nvPr/>
        </p:nvSpPr>
        <p:spPr bwMode="auto">
          <a:xfrm>
            <a:off x="34925" y="765175"/>
            <a:ext cx="1944688" cy="287338"/>
          </a:xfrm>
          <a:prstGeom prst="rect">
            <a:avLst/>
          </a:prstGeom>
          <a:noFill/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 Formal Language</a:t>
            </a:r>
          </a:p>
        </p:txBody>
      </p:sp>
      <p:sp>
        <p:nvSpPr>
          <p:cNvPr id="9830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/>
              <a:t>To simplify the presentation, it is described formally for a small language: CCured</a:t>
            </a:r>
          </a:p>
          <a:p>
            <a:endParaRPr lang="en-US"/>
          </a:p>
          <a:p>
            <a:r>
              <a:rPr lang="en-US"/>
              <a:t>Then it is described informally how to extend the approach to handle the remaining C constructs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D8EFA-ADA0-48BA-B931-443E3987297D}" type="slidenum">
              <a:rPr lang="he-IL"/>
              <a:pPr/>
              <a:t>12</a:t>
            </a:fld>
            <a:endParaRPr lang="en-US"/>
          </a:p>
        </p:txBody>
      </p:sp>
      <p:sp>
        <p:nvSpPr>
          <p:cNvPr id="98308" name="Rectangle 4"/>
          <p:cNvSpPr>
            <a:spLocks noChangeArrowheads="1"/>
          </p:cNvSpPr>
          <p:nvPr/>
        </p:nvSpPr>
        <p:spPr bwMode="auto">
          <a:xfrm>
            <a:off x="34925" y="981075"/>
            <a:ext cx="1800225" cy="287338"/>
          </a:xfrm>
          <a:prstGeom prst="rect">
            <a:avLst/>
          </a:prstGeom>
          <a:noFill/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Syntax</a:t>
            </a:r>
          </a:p>
        </p:txBody>
      </p:sp>
      <p:sp>
        <p:nvSpPr>
          <p:cNvPr id="99331" name="Rectangle 3"/>
          <p:cNvSpPr>
            <a:spLocks noGrp="1" noChangeArrowheads="1"/>
          </p:cNvSpPr>
          <p:nvPr>
            <p:ph idx="1"/>
          </p:nvPr>
        </p:nvSpPr>
        <p:spPr>
          <a:xfrm>
            <a:off x="1547664" y="1600200"/>
            <a:ext cx="7272808" cy="4709160"/>
          </a:xfrm>
        </p:spPr>
        <p:txBody>
          <a:bodyPr>
            <a:normAutofit/>
          </a:bodyPr>
          <a:lstStyle/>
          <a:p>
            <a:pPr>
              <a:lnSpc>
                <a:spcPct val="105000"/>
              </a:lnSpc>
            </a:pPr>
            <a:r>
              <a:rPr lang="en-US" dirty="0"/>
              <a:t>Types:</a:t>
            </a:r>
          </a:p>
          <a:p>
            <a:pPr lvl="1">
              <a:lnSpc>
                <a:spcPct val="105000"/>
              </a:lnSpc>
            </a:pPr>
            <a:r>
              <a:rPr lang="el-GR" dirty="0">
                <a:cs typeface="Times New Roman" pitchFamily="18" charset="0"/>
              </a:rPr>
              <a:t>τ</a:t>
            </a:r>
            <a:r>
              <a:rPr lang="en-US" dirty="0">
                <a:cs typeface="Times New Roman" pitchFamily="18" charset="0"/>
              </a:rPr>
              <a:t> ::=  </a:t>
            </a:r>
            <a:r>
              <a:rPr lang="en-US" dirty="0" err="1">
                <a:cs typeface="Times New Roman" pitchFamily="18" charset="0"/>
              </a:rPr>
              <a:t>int</a:t>
            </a:r>
            <a:r>
              <a:rPr lang="en-US" dirty="0">
                <a:cs typeface="Times New Roman" pitchFamily="18" charset="0"/>
              </a:rPr>
              <a:t> </a:t>
            </a:r>
            <a:r>
              <a:rPr lang="en-US" b="1" dirty="0" smtClean="0">
                <a:cs typeface="Times New Roman" pitchFamily="18" charset="0"/>
              </a:rPr>
              <a:t>|</a:t>
            </a:r>
            <a:r>
              <a:rPr lang="en-US" dirty="0" smtClean="0">
                <a:cs typeface="Times New Roman" pitchFamily="18" charset="0"/>
              </a:rPr>
              <a:t> </a:t>
            </a:r>
            <a:r>
              <a:rPr lang="el-GR" dirty="0">
                <a:cs typeface="Times New Roman" pitchFamily="18" charset="0"/>
              </a:rPr>
              <a:t>τ</a:t>
            </a:r>
            <a:r>
              <a:rPr lang="en-US" dirty="0">
                <a:cs typeface="Times New Roman" pitchFamily="18" charset="0"/>
              </a:rPr>
              <a:t> ref </a:t>
            </a:r>
            <a:r>
              <a:rPr lang="en-US" dirty="0" smtClean="0">
                <a:cs typeface="Times New Roman" pitchFamily="18" charset="0"/>
              </a:rPr>
              <a:t>SAFE </a:t>
            </a:r>
            <a:r>
              <a:rPr lang="en-US" b="1" dirty="0" smtClean="0">
                <a:cs typeface="Times New Roman" pitchFamily="18" charset="0"/>
              </a:rPr>
              <a:t>|</a:t>
            </a:r>
            <a:r>
              <a:rPr lang="el-GR" dirty="0" smtClean="0">
                <a:cs typeface="Times New Roman" pitchFamily="18" charset="0"/>
              </a:rPr>
              <a:t>τ</a:t>
            </a:r>
            <a:r>
              <a:rPr lang="en-US" dirty="0" smtClean="0">
                <a:cs typeface="Times New Roman" pitchFamily="18" charset="0"/>
              </a:rPr>
              <a:t> </a:t>
            </a:r>
            <a:r>
              <a:rPr lang="en-US" dirty="0">
                <a:cs typeface="Times New Roman" pitchFamily="18" charset="0"/>
              </a:rPr>
              <a:t>ref SEQ </a:t>
            </a:r>
            <a:r>
              <a:rPr lang="en-US" b="1" dirty="0" smtClean="0">
                <a:cs typeface="Times New Roman" pitchFamily="18" charset="0"/>
              </a:rPr>
              <a:t>|</a:t>
            </a:r>
            <a:r>
              <a:rPr lang="en-US" dirty="0" smtClean="0">
                <a:cs typeface="Times New Roman" pitchFamily="18" charset="0"/>
              </a:rPr>
              <a:t>DYNAMIC</a:t>
            </a:r>
            <a:endParaRPr lang="el-GR" dirty="0">
              <a:cs typeface="Times New Roman" pitchFamily="18" charset="0"/>
            </a:endParaRPr>
          </a:p>
          <a:p>
            <a:pPr>
              <a:lnSpc>
                <a:spcPct val="105000"/>
              </a:lnSpc>
            </a:pPr>
            <a:endParaRPr lang="en-US" dirty="0"/>
          </a:p>
          <a:p>
            <a:pPr>
              <a:lnSpc>
                <a:spcPct val="105000"/>
              </a:lnSpc>
            </a:pPr>
            <a:r>
              <a:rPr lang="en-US" dirty="0"/>
              <a:t>Expressions:</a:t>
            </a:r>
          </a:p>
          <a:p>
            <a:pPr lvl="1">
              <a:lnSpc>
                <a:spcPct val="105000"/>
              </a:lnSpc>
            </a:pPr>
            <a:r>
              <a:rPr lang="en-US" i="1" dirty="0"/>
              <a:t>e</a:t>
            </a:r>
            <a:r>
              <a:rPr lang="en-US" dirty="0"/>
              <a:t> ::=  </a:t>
            </a:r>
            <a:r>
              <a:rPr lang="en-US" i="1" dirty="0"/>
              <a:t>x </a:t>
            </a:r>
            <a:r>
              <a:rPr lang="en-US" dirty="0"/>
              <a:t> </a:t>
            </a:r>
            <a:r>
              <a:rPr lang="en-US" b="1" dirty="0"/>
              <a:t>|</a:t>
            </a:r>
            <a:r>
              <a:rPr lang="en-US" dirty="0"/>
              <a:t>  </a:t>
            </a:r>
            <a:r>
              <a:rPr lang="en-US" i="1" dirty="0"/>
              <a:t>e</a:t>
            </a:r>
            <a:r>
              <a:rPr lang="en-US" baseline="-25000" dirty="0"/>
              <a:t>1</a:t>
            </a:r>
            <a:r>
              <a:rPr lang="en-US" dirty="0"/>
              <a:t> op </a:t>
            </a:r>
            <a:r>
              <a:rPr lang="en-US" i="1" dirty="0"/>
              <a:t>e</a:t>
            </a:r>
            <a:r>
              <a:rPr lang="en-US" baseline="-25000" dirty="0"/>
              <a:t>2 </a:t>
            </a:r>
            <a:r>
              <a:rPr lang="en-US" dirty="0"/>
              <a:t> </a:t>
            </a:r>
            <a:r>
              <a:rPr lang="en-US" b="1" dirty="0"/>
              <a:t>|</a:t>
            </a:r>
            <a:r>
              <a:rPr lang="en-US" dirty="0"/>
              <a:t>  (</a:t>
            </a:r>
            <a:r>
              <a:rPr lang="el-GR" dirty="0">
                <a:cs typeface="Times New Roman" pitchFamily="18" charset="0"/>
              </a:rPr>
              <a:t>τ</a:t>
            </a:r>
            <a:r>
              <a:rPr lang="en-US" dirty="0">
                <a:cs typeface="Times New Roman" pitchFamily="18" charset="0"/>
              </a:rPr>
              <a:t>)</a:t>
            </a:r>
            <a:r>
              <a:rPr lang="en-US" i="1" dirty="0">
                <a:cs typeface="Times New Roman" pitchFamily="18" charset="0"/>
              </a:rPr>
              <a:t>e</a:t>
            </a:r>
            <a:r>
              <a:rPr lang="en-US" dirty="0">
                <a:cs typeface="Times New Roman" pitchFamily="18" charset="0"/>
              </a:rPr>
              <a:t>  </a:t>
            </a:r>
            <a:r>
              <a:rPr lang="en-US" b="1" dirty="0">
                <a:cs typeface="Times New Roman" pitchFamily="18" charset="0"/>
              </a:rPr>
              <a:t>|</a:t>
            </a:r>
            <a:r>
              <a:rPr lang="en-US" dirty="0">
                <a:cs typeface="Times New Roman" pitchFamily="18" charset="0"/>
              </a:rPr>
              <a:t>  </a:t>
            </a:r>
            <a:r>
              <a:rPr lang="en-US" i="1" dirty="0">
                <a:cs typeface="Times New Roman" pitchFamily="18" charset="0"/>
              </a:rPr>
              <a:t>e</a:t>
            </a:r>
            <a:r>
              <a:rPr lang="en-US" baseline="-25000" dirty="0">
                <a:cs typeface="Times New Roman" pitchFamily="18" charset="0"/>
              </a:rPr>
              <a:t>1 </a:t>
            </a:r>
            <a:r>
              <a:rPr lang="en-US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⊕</a:t>
            </a:r>
            <a:r>
              <a:rPr lang="en-US" dirty="0">
                <a:cs typeface="Times New Roman" pitchFamily="18" charset="0"/>
              </a:rPr>
              <a:t> </a:t>
            </a:r>
            <a:r>
              <a:rPr lang="en-US" i="1" dirty="0">
                <a:cs typeface="Times New Roman" pitchFamily="18" charset="0"/>
              </a:rPr>
              <a:t>e</a:t>
            </a:r>
            <a:r>
              <a:rPr lang="en-US" baseline="-25000" dirty="0">
                <a:cs typeface="Times New Roman" pitchFamily="18" charset="0"/>
              </a:rPr>
              <a:t>2</a:t>
            </a:r>
            <a:r>
              <a:rPr lang="en-US" dirty="0">
                <a:cs typeface="Times New Roman" pitchFamily="18" charset="0"/>
              </a:rPr>
              <a:t>  </a:t>
            </a:r>
            <a:r>
              <a:rPr lang="en-US" b="1" dirty="0">
                <a:cs typeface="Times New Roman" pitchFamily="18" charset="0"/>
              </a:rPr>
              <a:t>|</a:t>
            </a:r>
            <a:r>
              <a:rPr lang="en-US" dirty="0">
                <a:cs typeface="Times New Roman" pitchFamily="18" charset="0"/>
              </a:rPr>
              <a:t>  !</a:t>
            </a:r>
            <a:r>
              <a:rPr lang="en-US" i="1" dirty="0">
                <a:cs typeface="Times New Roman" pitchFamily="18" charset="0"/>
              </a:rPr>
              <a:t>e</a:t>
            </a:r>
            <a:endParaRPr lang="en-US" i="1" dirty="0"/>
          </a:p>
          <a:p>
            <a:pPr>
              <a:lnSpc>
                <a:spcPct val="105000"/>
              </a:lnSpc>
            </a:pPr>
            <a:endParaRPr lang="en-US" dirty="0"/>
          </a:p>
          <a:p>
            <a:pPr>
              <a:lnSpc>
                <a:spcPct val="105000"/>
              </a:lnSpc>
            </a:pPr>
            <a:r>
              <a:rPr lang="en-US" dirty="0"/>
              <a:t>Commands:</a:t>
            </a:r>
          </a:p>
          <a:p>
            <a:pPr lvl="1">
              <a:lnSpc>
                <a:spcPct val="105000"/>
              </a:lnSpc>
            </a:pPr>
            <a:r>
              <a:rPr lang="en-US" i="1" dirty="0"/>
              <a:t>c</a:t>
            </a:r>
            <a:r>
              <a:rPr lang="en-US" dirty="0"/>
              <a:t> ::= skip  |  </a:t>
            </a:r>
            <a:r>
              <a:rPr lang="en-US" i="1" dirty="0"/>
              <a:t>c</a:t>
            </a:r>
            <a:r>
              <a:rPr lang="en-US" baseline="-25000" dirty="0"/>
              <a:t>1</a:t>
            </a:r>
            <a:r>
              <a:rPr lang="en-US" dirty="0"/>
              <a:t>; </a:t>
            </a:r>
            <a:r>
              <a:rPr lang="en-US" i="1" dirty="0"/>
              <a:t>c</a:t>
            </a:r>
            <a:r>
              <a:rPr lang="en-US" baseline="-25000" dirty="0"/>
              <a:t>2</a:t>
            </a:r>
            <a:r>
              <a:rPr lang="en-US" dirty="0"/>
              <a:t>  |  </a:t>
            </a:r>
            <a:r>
              <a:rPr lang="en-US" i="1" dirty="0"/>
              <a:t>e</a:t>
            </a:r>
            <a:r>
              <a:rPr lang="en-US" baseline="-25000" dirty="0"/>
              <a:t>1</a:t>
            </a:r>
            <a:r>
              <a:rPr lang="en-US" dirty="0"/>
              <a:t>:= </a:t>
            </a:r>
            <a:r>
              <a:rPr lang="en-US" i="1" dirty="0"/>
              <a:t>e</a:t>
            </a:r>
            <a:r>
              <a:rPr lang="en-US" baseline="-25000" dirty="0"/>
              <a:t>2 </a:t>
            </a:r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70378-F2F1-4CAC-8F8D-ABD338EBAECA}" type="slidenum">
              <a:rPr lang="he-IL"/>
              <a:pPr/>
              <a:t>13</a:t>
            </a:fld>
            <a:endParaRPr lang="en-US"/>
          </a:p>
        </p:txBody>
      </p:sp>
      <p:sp>
        <p:nvSpPr>
          <p:cNvPr id="99332" name="Rectangle 4"/>
          <p:cNvSpPr>
            <a:spLocks noChangeArrowheads="1"/>
          </p:cNvSpPr>
          <p:nvPr/>
        </p:nvSpPr>
        <p:spPr bwMode="auto">
          <a:xfrm>
            <a:off x="34925" y="981075"/>
            <a:ext cx="1800225" cy="287338"/>
          </a:xfrm>
          <a:prstGeom prst="rect">
            <a:avLst/>
          </a:prstGeom>
          <a:noFill/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9333" name="AutoShape 5"/>
          <p:cNvSpPr>
            <a:spLocks noChangeArrowheads="1"/>
          </p:cNvSpPr>
          <p:nvPr/>
        </p:nvSpPr>
        <p:spPr bwMode="auto">
          <a:xfrm>
            <a:off x="3419872" y="1124744"/>
            <a:ext cx="1584325" cy="863600"/>
          </a:xfrm>
          <a:prstGeom prst="wedgeRoundRectCallout">
            <a:avLst>
              <a:gd name="adj1" fmla="val -43787"/>
              <a:gd name="adj2" fmla="val 77023"/>
              <a:gd name="adj3" fmla="val 16667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tx1">
                <a:alpha val="50000"/>
              </a:schemeClr>
            </a:outerShdw>
          </a:effectLst>
        </p:spPr>
        <p:txBody>
          <a:bodyPr anchor="ctr"/>
          <a:lstStyle/>
          <a:p>
            <a:r>
              <a:rPr lang="en-US" sz="1800" dirty="0"/>
              <a:t>Only integers or pointers</a:t>
            </a:r>
          </a:p>
        </p:txBody>
      </p:sp>
      <p:sp>
        <p:nvSpPr>
          <p:cNvPr id="99334" name="AutoShape 6"/>
          <p:cNvSpPr>
            <a:spLocks noChangeArrowheads="1"/>
          </p:cNvSpPr>
          <p:nvPr/>
        </p:nvSpPr>
        <p:spPr bwMode="auto">
          <a:xfrm>
            <a:off x="5292080" y="1124744"/>
            <a:ext cx="1584325" cy="863600"/>
          </a:xfrm>
          <a:prstGeom prst="wedgeRoundRectCallout">
            <a:avLst>
              <a:gd name="adj1" fmla="val -62523"/>
              <a:gd name="adj2" fmla="val 75921"/>
              <a:gd name="adj3" fmla="val 16667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tx1">
                <a:alpha val="50000"/>
              </a:schemeClr>
            </a:outerShdw>
          </a:effectLst>
        </p:spPr>
        <p:txBody>
          <a:bodyPr anchor="ctr"/>
          <a:lstStyle/>
          <a:p>
            <a:r>
              <a:rPr lang="en-US" sz="1800"/>
              <a:t>ML syntax of references</a:t>
            </a:r>
          </a:p>
        </p:txBody>
      </p:sp>
      <p:sp>
        <p:nvSpPr>
          <p:cNvPr id="99335" name="AutoShape 7"/>
          <p:cNvSpPr>
            <a:spLocks noChangeArrowheads="1"/>
          </p:cNvSpPr>
          <p:nvPr/>
        </p:nvSpPr>
        <p:spPr bwMode="auto">
          <a:xfrm>
            <a:off x="7092950" y="1125538"/>
            <a:ext cx="1871663" cy="863600"/>
          </a:xfrm>
          <a:prstGeom prst="wedgeRoundRectCallout">
            <a:avLst>
              <a:gd name="adj1" fmla="val -41347"/>
              <a:gd name="adj2" fmla="val 77759"/>
              <a:gd name="adj3" fmla="val 16667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tx1">
                <a:alpha val="50000"/>
              </a:schemeClr>
            </a:outerShdw>
          </a:effectLst>
        </p:spPr>
        <p:txBody>
          <a:bodyPr anchor="ctr"/>
          <a:lstStyle/>
          <a:p>
            <a:r>
              <a:rPr lang="en-US" sz="1800"/>
              <a:t>Doesn’t carry the type of the pointed value</a:t>
            </a:r>
          </a:p>
        </p:txBody>
      </p:sp>
      <p:sp>
        <p:nvSpPr>
          <p:cNvPr id="99336" name="AutoShape 8"/>
          <p:cNvSpPr>
            <a:spLocks noChangeArrowheads="1"/>
          </p:cNvSpPr>
          <p:nvPr/>
        </p:nvSpPr>
        <p:spPr bwMode="auto">
          <a:xfrm>
            <a:off x="3707383" y="2852936"/>
            <a:ext cx="936625" cy="863600"/>
          </a:xfrm>
          <a:prstGeom prst="wedgeRoundRectCallout">
            <a:avLst>
              <a:gd name="adj1" fmla="val -93729"/>
              <a:gd name="adj2" fmla="val 89126"/>
              <a:gd name="adj3" fmla="val 16667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tx1">
                <a:alpha val="50000"/>
              </a:schemeClr>
            </a:outerShdw>
          </a:effectLst>
        </p:spPr>
        <p:txBody>
          <a:bodyPr anchor="ctr"/>
          <a:lstStyle/>
          <a:p>
            <a:r>
              <a:rPr lang="en-US" sz="1800"/>
              <a:t>Integer literals</a:t>
            </a:r>
          </a:p>
        </p:txBody>
      </p:sp>
      <p:sp>
        <p:nvSpPr>
          <p:cNvPr id="99337" name="AutoShape 9"/>
          <p:cNvSpPr>
            <a:spLocks noChangeArrowheads="1"/>
          </p:cNvSpPr>
          <p:nvPr/>
        </p:nvSpPr>
        <p:spPr bwMode="auto">
          <a:xfrm>
            <a:off x="4787900" y="2852936"/>
            <a:ext cx="1654175" cy="863600"/>
          </a:xfrm>
          <a:prstGeom prst="wedgeRoundRectCallout">
            <a:avLst>
              <a:gd name="adj1" fmla="val -78668"/>
              <a:gd name="adj2" fmla="val 82669"/>
              <a:gd name="adj3" fmla="val 16667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tx1">
                <a:alpha val="50000"/>
              </a:schemeClr>
            </a:outerShdw>
          </a:effectLst>
        </p:spPr>
        <p:txBody>
          <a:bodyPr anchor="ctr"/>
          <a:lstStyle/>
          <a:p>
            <a:r>
              <a:rPr lang="en-US" sz="1800" dirty="0"/>
              <a:t>Assortment of binary integer operations</a:t>
            </a:r>
          </a:p>
        </p:txBody>
      </p:sp>
      <p:sp>
        <p:nvSpPr>
          <p:cNvPr id="99338" name="AutoShape 10"/>
          <p:cNvSpPr>
            <a:spLocks noChangeArrowheads="1"/>
          </p:cNvSpPr>
          <p:nvPr/>
        </p:nvSpPr>
        <p:spPr bwMode="auto">
          <a:xfrm>
            <a:off x="6589713" y="2852936"/>
            <a:ext cx="1006475" cy="863600"/>
          </a:xfrm>
          <a:prstGeom prst="wedgeRoundRectCallout">
            <a:avLst>
              <a:gd name="adj1" fmla="val -145177"/>
              <a:gd name="adj2" fmla="val 83142"/>
              <a:gd name="adj3" fmla="val 16667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tx1">
                <a:alpha val="50000"/>
              </a:schemeClr>
            </a:outerShdw>
          </a:effectLst>
        </p:spPr>
        <p:txBody>
          <a:bodyPr anchor="ctr"/>
          <a:lstStyle/>
          <a:p>
            <a:r>
              <a:rPr lang="en-US" sz="1800"/>
              <a:t>Casting</a:t>
            </a:r>
          </a:p>
        </p:txBody>
      </p:sp>
      <p:sp>
        <p:nvSpPr>
          <p:cNvPr id="99339" name="AutoShape 11"/>
          <p:cNvSpPr>
            <a:spLocks noChangeArrowheads="1"/>
          </p:cNvSpPr>
          <p:nvPr/>
        </p:nvSpPr>
        <p:spPr bwMode="auto">
          <a:xfrm>
            <a:off x="7740650" y="2852936"/>
            <a:ext cx="1223963" cy="863600"/>
          </a:xfrm>
          <a:prstGeom prst="wedgeRoundRectCallout">
            <a:avLst>
              <a:gd name="adj1" fmla="val -126041"/>
              <a:gd name="adj2" fmla="val 94670"/>
              <a:gd name="adj3" fmla="val 16667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tx1">
                <a:alpha val="50000"/>
              </a:schemeClr>
            </a:outerShdw>
          </a:effectLst>
        </p:spPr>
        <p:txBody>
          <a:bodyPr anchor="ctr"/>
          <a:lstStyle/>
          <a:p>
            <a:r>
              <a:rPr lang="en-US" sz="1800"/>
              <a:t>Pointers arithmetic</a:t>
            </a:r>
          </a:p>
        </p:txBody>
      </p:sp>
      <p:sp>
        <p:nvSpPr>
          <p:cNvPr id="99340" name="AutoShape 12"/>
          <p:cNvSpPr>
            <a:spLocks noChangeArrowheads="1"/>
          </p:cNvSpPr>
          <p:nvPr/>
        </p:nvSpPr>
        <p:spPr bwMode="auto">
          <a:xfrm>
            <a:off x="7955855" y="4653632"/>
            <a:ext cx="936625" cy="863600"/>
          </a:xfrm>
          <a:prstGeom prst="wedgeRoundRectCallout">
            <a:avLst>
              <a:gd name="adj1" fmla="val -70801"/>
              <a:gd name="adj2" fmla="val -92620"/>
              <a:gd name="adj3" fmla="val 16667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tx1">
                <a:alpha val="50000"/>
              </a:schemeClr>
            </a:outerShdw>
          </a:effectLst>
        </p:spPr>
        <p:txBody>
          <a:bodyPr anchor="ctr"/>
          <a:lstStyle/>
          <a:p>
            <a:r>
              <a:rPr lang="en-US" sz="1800" dirty="0"/>
              <a:t>Like </a:t>
            </a:r>
            <a:r>
              <a:rPr lang="en-US" sz="1800" i="1" dirty="0"/>
              <a:t>*e</a:t>
            </a:r>
            <a:r>
              <a:rPr lang="en-US" sz="1800" dirty="0"/>
              <a:t> in C</a:t>
            </a:r>
          </a:p>
        </p:txBody>
      </p:sp>
      <p:sp>
        <p:nvSpPr>
          <p:cNvPr id="99341" name="AutoShape 13"/>
          <p:cNvSpPr>
            <a:spLocks noChangeArrowheads="1"/>
          </p:cNvSpPr>
          <p:nvPr/>
        </p:nvSpPr>
        <p:spPr bwMode="auto">
          <a:xfrm>
            <a:off x="4356001" y="4653632"/>
            <a:ext cx="2808287" cy="863600"/>
          </a:xfrm>
          <a:prstGeom prst="wedgeRoundRectCallout">
            <a:avLst>
              <a:gd name="adj1" fmla="val -5171"/>
              <a:gd name="adj2" fmla="val 77023"/>
              <a:gd name="adj3" fmla="val 16667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tx1">
                <a:alpha val="50000"/>
              </a:schemeClr>
            </a:outerShdw>
          </a:effectLst>
        </p:spPr>
        <p:txBody>
          <a:bodyPr anchor="ctr"/>
          <a:lstStyle/>
          <a:p>
            <a:r>
              <a:rPr lang="en-US" sz="1800"/>
              <a:t>Memory update through a pointer, like </a:t>
            </a:r>
            <a:r>
              <a:rPr lang="en-US" sz="1800" i="1"/>
              <a:t>*e</a:t>
            </a:r>
            <a:r>
              <a:rPr lang="en-US" sz="1800" i="1" baseline="-25000"/>
              <a:t>1</a:t>
            </a:r>
            <a:r>
              <a:rPr lang="en-US" sz="1800" i="1"/>
              <a:t>= e</a:t>
            </a:r>
            <a:r>
              <a:rPr lang="en-US" sz="1800" i="1" baseline="-25000"/>
              <a:t>2</a:t>
            </a:r>
            <a:r>
              <a:rPr lang="en-US" sz="1800"/>
              <a:t> in C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9333" grpId="0" animBg="1"/>
      <p:bldP spid="99333" grpId="1" animBg="1"/>
      <p:bldP spid="99334" grpId="0" animBg="1"/>
      <p:bldP spid="99334" grpId="1" animBg="1"/>
      <p:bldP spid="99335" grpId="0" animBg="1"/>
      <p:bldP spid="99335" grpId="1" animBg="1"/>
      <p:bldP spid="99336" grpId="0" animBg="1"/>
      <p:bldP spid="99336" grpId="1" animBg="1"/>
      <p:bldP spid="99337" grpId="0" animBg="1"/>
      <p:bldP spid="99337" grpId="1" animBg="1"/>
      <p:bldP spid="99338" grpId="0" animBg="1"/>
      <p:bldP spid="99338" grpId="1" animBg="1"/>
      <p:bldP spid="99339" grpId="0" animBg="1"/>
      <p:bldP spid="99339" grpId="1" animBg="1"/>
      <p:bldP spid="99340" grpId="0" animBg="1"/>
      <p:bldP spid="99340" grpId="1" animBg="1"/>
      <p:bldP spid="99341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title"/>
          </p:nvPr>
        </p:nvSpPr>
        <p:spPr>
          <a:xfrm>
            <a:off x="1547664" y="44624"/>
            <a:ext cx="6707088" cy="1143000"/>
          </a:xfrm>
        </p:spPr>
        <p:txBody>
          <a:bodyPr/>
          <a:lstStyle/>
          <a:p>
            <a:r>
              <a:rPr lang="en-US" sz="3200" dirty="0"/>
              <a:t>Example C Program, translated to </a:t>
            </a:r>
            <a:r>
              <a:rPr lang="en-US" sz="3200" dirty="0" err="1"/>
              <a:t>CCured</a:t>
            </a:r>
            <a:endParaRPr lang="en-US" sz="3200" dirty="0"/>
          </a:p>
        </p:txBody>
      </p:sp>
      <p:sp>
        <p:nvSpPr>
          <p:cNvPr id="100356" name="Rectangle 4"/>
          <p:cNvSpPr>
            <a:spLocks noGrp="1" noChangeArrowheads="1"/>
          </p:cNvSpPr>
          <p:nvPr>
            <p:ph idx="1"/>
          </p:nvPr>
        </p:nvSpPr>
        <p:spPr>
          <a:xfrm>
            <a:off x="5003800" y="1166242"/>
            <a:ext cx="4032250" cy="3743325"/>
          </a:xfrm>
          <a:gradFill rotWithShape="1">
            <a:gsLst>
              <a:gs pos="0">
                <a:schemeClr val="folHlink"/>
              </a:gs>
              <a:gs pos="100000">
                <a:schemeClr val="folHlink">
                  <a:gamma/>
                  <a:shade val="46275"/>
                  <a:invGamma/>
                </a:schemeClr>
              </a:gs>
            </a:gsLst>
            <a:lin ang="18900000" scaled="1"/>
          </a:gradFill>
          <a:ln>
            <a:solidFill>
              <a:srgbClr val="008080"/>
            </a:solidFill>
            <a:miter lim="800000"/>
            <a:headEnd/>
            <a:tailEnd/>
          </a:ln>
        </p:spPr>
        <p:txBody>
          <a:bodyPr>
            <a:normAutofit fontScale="92500" lnSpcReduction="10000"/>
          </a:bodyPr>
          <a:lstStyle/>
          <a:p>
            <a:pPr>
              <a:lnSpc>
                <a:spcPct val="95000"/>
              </a:lnSpc>
              <a:buFont typeface="Wingdings" pitchFamily="2" charset="2"/>
              <a:buNone/>
            </a:pPr>
            <a:r>
              <a:rPr lang="en-US" sz="1200" b="1" i="1" dirty="0"/>
              <a:t>1</a:t>
            </a:r>
            <a:r>
              <a:rPr lang="en-US" sz="1200" b="1" dirty="0"/>
              <a:t>	</a:t>
            </a:r>
            <a:r>
              <a:rPr lang="en-US" sz="1200" b="1" dirty="0" err="1"/>
              <a:t>int</a:t>
            </a:r>
            <a:r>
              <a:rPr lang="en-US" sz="1200" b="1" dirty="0"/>
              <a:t> *</a:t>
            </a:r>
            <a:r>
              <a:rPr lang="en-US" sz="1200" b="1" baseline="-25000" dirty="0"/>
              <a:t>1</a:t>
            </a:r>
            <a:r>
              <a:rPr lang="en-US" sz="1200" b="1" dirty="0"/>
              <a:t> *</a:t>
            </a:r>
            <a:r>
              <a:rPr lang="en-US" sz="1200" b="1" baseline="-25000" dirty="0"/>
              <a:t>2</a:t>
            </a:r>
            <a:r>
              <a:rPr lang="en-US" sz="1200" b="1" dirty="0"/>
              <a:t> a;		</a:t>
            </a:r>
            <a:r>
              <a:rPr lang="en-US" sz="1200" b="1" i="1" dirty="0"/>
              <a:t>//array</a:t>
            </a:r>
          </a:p>
          <a:p>
            <a:pPr>
              <a:lnSpc>
                <a:spcPct val="95000"/>
              </a:lnSpc>
              <a:buFont typeface="Wingdings" pitchFamily="2" charset="2"/>
              <a:buNone/>
            </a:pPr>
            <a:r>
              <a:rPr lang="en-US" sz="1200" b="1" i="1" dirty="0"/>
              <a:t>2</a:t>
            </a:r>
            <a:r>
              <a:rPr lang="en-US" sz="1200" b="1" dirty="0"/>
              <a:t>	</a:t>
            </a:r>
            <a:r>
              <a:rPr lang="en-US" sz="1200" b="1" dirty="0" err="1"/>
              <a:t>int</a:t>
            </a:r>
            <a:r>
              <a:rPr lang="en-US" sz="1200" b="1" dirty="0"/>
              <a:t> i;			</a:t>
            </a:r>
            <a:r>
              <a:rPr lang="en-US" sz="1200" b="1" i="1" dirty="0"/>
              <a:t>// index</a:t>
            </a:r>
          </a:p>
          <a:p>
            <a:pPr>
              <a:lnSpc>
                <a:spcPct val="95000"/>
              </a:lnSpc>
              <a:buFont typeface="Wingdings" pitchFamily="2" charset="2"/>
              <a:buNone/>
            </a:pPr>
            <a:r>
              <a:rPr lang="en-US" sz="1200" b="1" i="1" dirty="0"/>
              <a:t>3</a:t>
            </a:r>
            <a:r>
              <a:rPr lang="en-US" sz="1200" b="1" dirty="0"/>
              <a:t>	</a:t>
            </a:r>
            <a:r>
              <a:rPr lang="en-US" sz="1200" b="1" dirty="0" err="1"/>
              <a:t>int</a:t>
            </a:r>
            <a:r>
              <a:rPr lang="en-US" sz="1200" b="1" dirty="0"/>
              <a:t> </a:t>
            </a:r>
            <a:r>
              <a:rPr lang="en-US" sz="1200" b="1" dirty="0" err="1"/>
              <a:t>acc</a:t>
            </a:r>
            <a:r>
              <a:rPr lang="en-US" sz="1200" b="1" dirty="0"/>
              <a:t>;		</a:t>
            </a:r>
            <a:r>
              <a:rPr lang="en-US" sz="1200" b="1" i="1" dirty="0" smtClean="0"/>
              <a:t>// </a:t>
            </a:r>
            <a:r>
              <a:rPr lang="en-US" sz="1200" b="1" i="1" dirty="0"/>
              <a:t>accumulator</a:t>
            </a:r>
          </a:p>
          <a:p>
            <a:pPr>
              <a:lnSpc>
                <a:spcPct val="95000"/>
              </a:lnSpc>
              <a:buFont typeface="Wingdings" pitchFamily="2" charset="2"/>
              <a:buNone/>
            </a:pPr>
            <a:r>
              <a:rPr lang="en-US" sz="1200" b="1" i="1" dirty="0"/>
              <a:t>4</a:t>
            </a:r>
            <a:r>
              <a:rPr lang="en-US" sz="1200" b="1" dirty="0"/>
              <a:t>	</a:t>
            </a:r>
            <a:r>
              <a:rPr lang="en-US" sz="1200" b="1" dirty="0" err="1"/>
              <a:t>int</a:t>
            </a:r>
            <a:r>
              <a:rPr lang="en-US" sz="1200" b="1" dirty="0"/>
              <a:t> *</a:t>
            </a:r>
            <a:r>
              <a:rPr lang="en-US" sz="1200" b="1" baseline="-25000" dirty="0"/>
              <a:t>3</a:t>
            </a:r>
            <a:r>
              <a:rPr lang="en-US" sz="1200" b="1" dirty="0"/>
              <a:t> *</a:t>
            </a:r>
            <a:r>
              <a:rPr lang="en-US" sz="1200" b="1" baseline="-25000" dirty="0"/>
              <a:t>4</a:t>
            </a:r>
            <a:r>
              <a:rPr lang="en-US" sz="1200" b="1" dirty="0"/>
              <a:t> p;		</a:t>
            </a:r>
            <a:r>
              <a:rPr lang="en-US" sz="1200" b="1" i="1" dirty="0"/>
              <a:t>// element </a:t>
            </a:r>
            <a:r>
              <a:rPr lang="en-US" sz="1200" b="1" i="1" dirty="0" err="1"/>
              <a:t>ptr</a:t>
            </a:r>
            <a:endParaRPr lang="en-US" sz="1200" b="1" i="1" dirty="0"/>
          </a:p>
          <a:p>
            <a:pPr>
              <a:lnSpc>
                <a:spcPct val="95000"/>
              </a:lnSpc>
              <a:buFont typeface="Wingdings" pitchFamily="2" charset="2"/>
              <a:buNone/>
            </a:pPr>
            <a:r>
              <a:rPr lang="en-US" sz="1200" b="1" i="1" dirty="0"/>
              <a:t>5</a:t>
            </a:r>
            <a:r>
              <a:rPr lang="en-US" sz="1200" b="1" dirty="0"/>
              <a:t>	</a:t>
            </a:r>
            <a:r>
              <a:rPr lang="en-US" sz="1200" b="1" dirty="0" err="1"/>
              <a:t>int</a:t>
            </a:r>
            <a:r>
              <a:rPr lang="en-US" sz="1200" b="1" dirty="0"/>
              <a:t> *</a:t>
            </a:r>
            <a:r>
              <a:rPr lang="en-US" sz="1200" b="1" baseline="-25000" dirty="0"/>
              <a:t>5</a:t>
            </a:r>
            <a:r>
              <a:rPr lang="en-US" sz="1200" b="1" dirty="0"/>
              <a:t> e;		</a:t>
            </a:r>
            <a:r>
              <a:rPr lang="en-US" sz="1200" b="1" i="1" dirty="0" smtClean="0"/>
              <a:t>// </a:t>
            </a:r>
            <a:r>
              <a:rPr lang="en-US" sz="1200" b="1" i="1" dirty="0" err="1"/>
              <a:t>unboxer</a:t>
            </a:r>
            <a:endParaRPr lang="en-US" sz="1200" b="1" i="1" dirty="0"/>
          </a:p>
          <a:p>
            <a:pPr>
              <a:lnSpc>
                <a:spcPct val="95000"/>
              </a:lnSpc>
              <a:buFont typeface="Wingdings" pitchFamily="2" charset="2"/>
              <a:buNone/>
            </a:pPr>
            <a:r>
              <a:rPr lang="en-US" sz="1200" b="1" i="1" dirty="0"/>
              <a:t>6</a:t>
            </a:r>
            <a:r>
              <a:rPr lang="en-US" sz="1200" b="1" dirty="0"/>
              <a:t>	</a:t>
            </a:r>
            <a:r>
              <a:rPr lang="en-US" sz="1200" b="1" dirty="0" err="1"/>
              <a:t>acc</a:t>
            </a:r>
            <a:r>
              <a:rPr lang="en-US" sz="1200" b="1" dirty="0"/>
              <a:t> = 0;</a:t>
            </a:r>
          </a:p>
          <a:p>
            <a:pPr>
              <a:lnSpc>
                <a:spcPct val="95000"/>
              </a:lnSpc>
              <a:buFont typeface="Wingdings" pitchFamily="2" charset="2"/>
              <a:buNone/>
            </a:pPr>
            <a:r>
              <a:rPr lang="en-US" sz="1200" b="1" i="1" dirty="0"/>
              <a:t>7</a:t>
            </a:r>
            <a:r>
              <a:rPr lang="en-US" sz="1200" b="1" dirty="0"/>
              <a:t>	for (i=0; i&lt;100; i++) {</a:t>
            </a:r>
          </a:p>
          <a:p>
            <a:pPr>
              <a:lnSpc>
                <a:spcPct val="95000"/>
              </a:lnSpc>
              <a:buFont typeface="Wingdings" pitchFamily="2" charset="2"/>
              <a:buNone/>
            </a:pPr>
            <a:r>
              <a:rPr lang="en-US" sz="1200" b="1" i="1" dirty="0"/>
              <a:t>8</a:t>
            </a:r>
            <a:r>
              <a:rPr lang="en-US" sz="1200" b="1" dirty="0"/>
              <a:t>		p = a + i;		</a:t>
            </a:r>
            <a:r>
              <a:rPr lang="en-US" sz="1200" b="1" i="1" dirty="0"/>
              <a:t>// </a:t>
            </a:r>
            <a:r>
              <a:rPr lang="en-US" sz="1200" b="1" i="1" dirty="0" err="1"/>
              <a:t>ptr</a:t>
            </a:r>
            <a:r>
              <a:rPr lang="en-US" sz="1200" b="1" i="1" dirty="0"/>
              <a:t> arithmetic</a:t>
            </a:r>
          </a:p>
          <a:p>
            <a:pPr>
              <a:lnSpc>
                <a:spcPct val="95000"/>
              </a:lnSpc>
              <a:buFont typeface="Wingdings" pitchFamily="2" charset="2"/>
              <a:buNone/>
            </a:pPr>
            <a:r>
              <a:rPr lang="en-US" sz="1200" b="1" i="1" dirty="0"/>
              <a:t>9</a:t>
            </a:r>
            <a:r>
              <a:rPr lang="en-US" sz="1200" b="1" dirty="0"/>
              <a:t>		e = *p;		</a:t>
            </a:r>
            <a:r>
              <a:rPr lang="en-US" sz="1200" b="1" i="1" dirty="0"/>
              <a:t>// read element</a:t>
            </a:r>
          </a:p>
          <a:p>
            <a:pPr>
              <a:lnSpc>
                <a:spcPct val="95000"/>
              </a:lnSpc>
              <a:buFont typeface="Wingdings" pitchFamily="2" charset="2"/>
              <a:buNone/>
            </a:pPr>
            <a:r>
              <a:rPr lang="en-US" sz="1200" b="1" i="1" dirty="0"/>
              <a:t>10</a:t>
            </a:r>
            <a:r>
              <a:rPr lang="en-US" sz="1200" b="1" dirty="0"/>
              <a:t>		while (  (</a:t>
            </a:r>
            <a:r>
              <a:rPr lang="en-US" sz="1200" b="1" dirty="0" err="1"/>
              <a:t>int</a:t>
            </a:r>
            <a:r>
              <a:rPr lang="en-US" sz="1200" b="1" dirty="0"/>
              <a:t>)e%2 == 0  ) {	</a:t>
            </a:r>
            <a:r>
              <a:rPr lang="en-US" sz="1200" b="1" i="1" dirty="0"/>
              <a:t>// check tag</a:t>
            </a:r>
          </a:p>
          <a:p>
            <a:pPr>
              <a:lnSpc>
                <a:spcPct val="95000"/>
              </a:lnSpc>
              <a:buFont typeface="Wingdings" pitchFamily="2" charset="2"/>
              <a:buNone/>
            </a:pPr>
            <a:r>
              <a:rPr lang="en-US" sz="1200" b="1" i="1" dirty="0"/>
              <a:t>11</a:t>
            </a:r>
            <a:r>
              <a:rPr lang="en-US" sz="1200" b="1" dirty="0"/>
              <a:t>		           e = * (</a:t>
            </a:r>
            <a:r>
              <a:rPr lang="en-US" sz="1200" b="1" dirty="0" err="1"/>
              <a:t>int</a:t>
            </a:r>
            <a:r>
              <a:rPr lang="en-US" sz="1200" b="1" dirty="0"/>
              <a:t> *</a:t>
            </a:r>
            <a:r>
              <a:rPr lang="en-US" sz="1200" b="1" baseline="-25000" dirty="0"/>
              <a:t>6</a:t>
            </a:r>
            <a:r>
              <a:rPr lang="en-US" sz="1200" b="1" dirty="0"/>
              <a:t> *</a:t>
            </a:r>
            <a:r>
              <a:rPr lang="en-US" sz="1200" b="1" baseline="-25000" dirty="0"/>
              <a:t>7</a:t>
            </a:r>
            <a:r>
              <a:rPr lang="en-US" sz="1200" b="1" dirty="0"/>
              <a:t> ) e; 	</a:t>
            </a:r>
            <a:r>
              <a:rPr lang="en-US" sz="1200" b="1" i="1" dirty="0"/>
              <a:t>// unbox</a:t>
            </a:r>
            <a:endParaRPr lang="en-US" sz="1200" b="1" dirty="0"/>
          </a:p>
          <a:p>
            <a:pPr>
              <a:lnSpc>
                <a:spcPct val="95000"/>
              </a:lnSpc>
              <a:buFont typeface="Wingdings" pitchFamily="2" charset="2"/>
              <a:buNone/>
            </a:pPr>
            <a:r>
              <a:rPr lang="en-US" sz="1200" b="1" i="1" dirty="0"/>
              <a:t>12		</a:t>
            </a:r>
            <a:r>
              <a:rPr lang="en-US" sz="1200" b="1" dirty="0"/>
              <a:t>}</a:t>
            </a:r>
            <a:endParaRPr lang="he-IL" sz="1200" b="1" dirty="0"/>
          </a:p>
          <a:p>
            <a:pPr>
              <a:lnSpc>
                <a:spcPct val="95000"/>
              </a:lnSpc>
              <a:buFont typeface="Wingdings" pitchFamily="2" charset="2"/>
              <a:buNone/>
            </a:pPr>
            <a:r>
              <a:rPr lang="en-US" sz="1200" b="1" i="1" dirty="0"/>
              <a:t>13</a:t>
            </a:r>
            <a:r>
              <a:rPr lang="en-US" sz="1200" b="1" dirty="0"/>
              <a:t>		</a:t>
            </a:r>
            <a:r>
              <a:rPr lang="en-US" sz="1200" b="1" dirty="0" err="1"/>
              <a:t>acc</a:t>
            </a:r>
            <a:r>
              <a:rPr lang="en-US" sz="1200" b="1" dirty="0"/>
              <a:t> += ((</a:t>
            </a:r>
            <a:r>
              <a:rPr lang="en-US" sz="1200" b="1" dirty="0" err="1"/>
              <a:t>int</a:t>
            </a:r>
            <a:r>
              <a:rPr lang="en-US" sz="1200" b="1" dirty="0"/>
              <a:t>)e &gt;&gt; 1); 	</a:t>
            </a:r>
            <a:r>
              <a:rPr lang="en-US" sz="1200" b="1" i="1" dirty="0"/>
              <a:t>// strip tag</a:t>
            </a:r>
          </a:p>
          <a:p>
            <a:pPr>
              <a:lnSpc>
                <a:spcPct val="95000"/>
              </a:lnSpc>
              <a:buFont typeface="Wingdings" pitchFamily="2" charset="2"/>
              <a:buNone/>
            </a:pPr>
            <a:r>
              <a:rPr lang="en-US" sz="1200" b="1" i="1" dirty="0"/>
              <a:t>14</a:t>
            </a:r>
            <a:r>
              <a:rPr lang="en-US" sz="1200" b="1" dirty="0"/>
              <a:t>	}</a:t>
            </a:r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48251"/>
            <a:ext cx="762000" cy="365125"/>
          </a:xfrm>
        </p:spPr>
        <p:txBody>
          <a:bodyPr/>
          <a:lstStyle/>
          <a:p>
            <a:fld id="{38797A4C-331F-410C-AA76-A6F6A6A981DE}" type="slidenum">
              <a:rPr lang="he-IL"/>
              <a:pPr/>
              <a:t>14</a:t>
            </a:fld>
            <a:endParaRPr lang="en-US"/>
          </a:p>
        </p:txBody>
      </p:sp>
      <p:sp>
        <p:nvSpPr>
          <p:cNvPr id="100357" name="Rectangle 5"/>
          <p:cNvSpPr>
            <a:spLocks noChangeArrowheads="1"/>
          </p:cNvSpPr>
          <p:nvPr/>
        </p:nvSpPr>
        <p:spPr bwMode="auto">
          <a:xfrm>
            <a:off x="34925" y="981075"/>
            <a:ext cx="1800225" cy="287338"/>
          </a:xfrm>
          <a:prstGeom prst="rect">
            <a:avLst/>
          </a:prstGeom>
          <a:noFill/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0358" name="Rectangle 6"/>
          <p:cNvSpPr>
            <a:spLocks noChangeArrowheads="1"/>
          </p:cNvSpPr>
          <p:nvPr/>
        </p:nvSpPr>
        <p:spPr bwMode="auto">
          <a:xfrm>
            <a:off x="250825" y="2637681"/>
            <a:ext cx="4683125" cy="4103687"/>
          </a:xfrm>
          <a:prstGeom prst="rect">
            <a:avLst/>
          </a:prstGeom>
          <a:gradFill rotWithShape="1">
            <a:gsLst>
              <a:gs pos="0">
                <a:schemeClr val="folHlink"/>
              </a:gs>
              <a:gs pos="100000">
                <a:schemeClr val="folHlink">
                  <a:gamma/>
                  <a:shade val="46275"/>
                  <a:invGamma/>
                </a:schemeClr>
              </a:gs>
            </a:gsLst>
            <a:lin ang="18900000" scaled="1"/>
          </a:gradFill>
          <a:ln w="9525">
            <a:solidFill>
              <a:srgbClr val="00808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marL="342900" indent="-342900" algn="l" eaLnBrk="1" hangingPunct="1">
              <a:lnSpc>
                <a:spcPct val="95000"/>
              </a:lnSpc>
              <a:spcBef>
                <a:spcPct val="25000"/>
              </a:spcBef>
              <a:spcAft>
                <a:spcPct val="25000"/>
              </a:spcAft>
              <a:buClr>
                <a:schemeClr val="folHlink"/>
              </a:buClr>
              <a:buSzPct val="85000"/>
              <a:buFont typeface="Wingdings" pitchFamily="2" charset="2"/>
              <a:buNone/>
            </a:pPr>
            <a:r>
              <a:rPr lang="en-US" sz="1300" b="1" i="1"/>
              <a:t>1</a:t>
            </a:r>
            <a:r>
              <a:rPr lang="en-US" sz="1300" b="1"/>
              <a:t>	DYNAMIC ref SEQ a;	       </a:t>
            </a:r>
            <a:r>
              <a:rPr lang="en-US" sz="1300" b="1" i="1"/>
              <a:t>// array</a:t>
            </a:r>
          </a:p>
          <a:p>
            <a:pPr marL="342900" indent="-342900" algn="l" eaLnBrk="1" hangingPunct="1">
              <a:lnSpc>
                <a:spcPct val="95000"/>
              </a:lnSpc>
              <a:spcBef>
                <a:spcPct val="25000"/>
              </a:spcBef>
              <a:spcAft>
                <a:spcPct val="25000"/>
              </a:spcAft>
              <a:buClr>
                <a:schemeClr val="folHlink"/>
              </a:buClr>
              <a:buSzPct val="85000"/>
              <a:buFont typeface="Wingdings" pitchFamily="2" charset="2"/>
              <a:buNone/>
            </a:pPr>
            <a:r>
              <a:rPr lang="en-US" sz="1300" b="1" i="1"/>
              <a:t>2</a:t>
            </a:r>
            <a:r>
              <a:rPr lang="en-US" sz="1300" b="1"/>
              <a:t>	int ref SAFE p_i;		       </a:t>
            </a:r>
            <a:r>
              <a:rPr lang="en-US" sz="1300" b="1" i="1"/>
              <a:t>// index</a:t>
            </a:r>
          </a:p>
          <a:p>
            <a:pPr marL="342900" indent="-342900" algn="l" eaLnBrk="1" hangingPunct="1">
              <a:lnSpc>
                <a:spcPct val="95000"/>
              </a:lnSpc>
              <a:spcBef>
                <a:spcPct val="25000"/>
              </a:spcBef>
              <a:spcAft>
                <a:spcPct val="25000"/>
              </a:spcAft>
              <a:buClr>
                <a:schemeClr val="folHlink"/>
              </a:buClr>
              <a:buSzPct val="85000"/>
              <a:buFont typeface="Wingdings" pitchFamily="2" charset="2"/>
              <a:buNone/>
            </a:pPr>
            <a:r>
              <a:rPr lang="en-US" sz="1300" b="1" i="1"/>
              <a:t>3</a:t>
            </a:r>
            <a:r>
              <a:rPr lang="en-US" sz="1300" b="1"/>
              <a:t>	int ref SAFE p_acc;		       </a:t>
            </a:r>
            <a:r>
              <a:rPr lang="en-US" sz="1300" b="1" i="1"/>
              <a:t>// accumulator</a:t>
            </a:r>
          </a:p>
          <a:p>
            <a:pPr marL="342900" indent="-342900" algn="l" eaLnBrk="1" hangingPunct="1">
              <a:lnSpc>
                <a:spcPct val="95000"/>
              </a:lnSpc>
              <a:spcBef>
                <a:spcPct val="25000"/>
              </a:spcBef>
              <a:spcAft>
                <a:spcPct val="25000"/>
              </a:spcAft>
              <a:buClr>
                <a:schemeClr val="folHlink"/>
              </a:buClr>
              <a:buSzPct val="85000"/>
              <a:buFont typeface="Wingdings" pitchFamily="2" charset="2"/>
              <a:buNone/>
            </a:pPr>
            <a:r>
              <a:rPr lang="en-US" sz="1300" b="1" i="1"/>
              <a:t>4</a:t>
            </a:r>
            <a:r>
              <a:rPr lang="en-US" sz="1300" b="1"/>
              <a:t>	DYNAMIC ref SAFE ref SAFE p_p;  </a:t>
            </a:r>
            <a:r>
              <a:rPr lang="en-US" sz="1300" b="1" i="1"/>
              <a:t>// element ptr</a:t>
            </a:r>
          </a:p>
          <a:p>
            <a:pPr marL="342900" indent="-342900" algn="l" eaLnBrk="1" hangingPunct="1">
              <a:lnSpc>
                <a:spcPct val="95000"/>
              </a:lnSpc>
              <a:spcBef>
                <a:spcPct val="25000"/>
              </a:spcBef>
              <a:spcAft>
                <a:spcPct val="25000"/>
              </a:spcAft>
              <a:buClr>
                <a:schemeClr val="folHlink"/>
              </a:buClr>
              <a:buSzPct val="85000"/>
              <a:buFont typeface="Wingdings" pitchFamily="2" charset="2"/>
              <a:buNone/>
            </a:pPr>
            <a:r>
              <a:rPr lang="en-US" sz="1300" b="1" i="1"/>
              <a:t>5</a:t>
            </a:r>
            <a:r>
              <a:rPr lang="en-US" sz="1300" b="1"/>
              <a:t>	DYNAMIC ref SAFE p_e;	       </a:t>
            </a:r>
            <a:r>
              <a:rPr lang="en-US" sz="1300" b="1" i="1"/>
              <a:t>// unboxer</a:t>
            </a:r>
          </a:p>
          <a:p>
            <a:pPr marL="342900" indent="-342900" algn="l" eaLnBrk="1" hangingPunct="1">
              <a:lnSpc>
                <a:spcPct val="95000"/>
              </a:lnSpc>
              <a:spcBef>
                <a:spcPct val="25000"/>
              </a:spcBef>
              <a:spcAft>
                <a:spcPct val="25000"/>
              </a:spcAft>
              <a:buClr>
                <a:schemeClr val="folHlink"/>
              </a:buClr>
              <a:buSzPct val="85000"/>
              <a:buFont typeface="Wingdings" pitchFamily="2" charset="2"/>
              <a:buNone/>
            </a:pPr>
            <a:r>
              <a:rPr lang="en-US" sz="1300" b="1" i="1"/>
              <a:t>6</a:t>
            </a:r>
            <a:r>
              <a:rPr lang="en-US" sz="1300" b="1"/>
              <a:t>	p_acc := 0;</a:t>
            </a:r>
          </a:p>
          <a:p>
            <a:pPr marL="342900" indent="-342900" algn="l" eaLnBrk="1" hangingPunct="1">
              <a:lnSpc>
                <a:spcPct val="95000"/>
              </a:lnSpc>
              <a:spcBef>
                <a:spcPct val="25000"/>
              </a:spcBef>
              <a:spcAft>
                <a:spcPct val="25000"/>
              </a:spcAft>
              <a:buClr>
                <a:schemeClr val="folHlink"/>
              </a:buClr>
              <a:buSzPct val="85000"/>
              <a:buFont typeface="Wingdings" pitchFamily="2" charset="2"/>
              <a:buNone/>
            </a:pPr>
            <a:r>
              <a:rPr lang="en-US" sz="1300" b="1" i="1"/>
              <a:t>7</a:t>
            </a:r>
            <a:r>
              <a:rPr lang="en-US" sz="1300" b="1"/>
              <a:t>	for ( p_i := 0 ;   !p_i&lt;100 ;    p_i := !p_i + 1 ) {</a:t>
            </a:r>
          </a:p>
          <a:p>
            <a:pPr marL="342900" indent="-342900" algn="l" eaLnBrk="1" hangingPunct="1">
              <a:lnSpc>
                <a:spcPct val="95000"/>
              </a:lnSpc>
              <a:spcBef>
                <a:spcPct val="25000"/>
              </a:spcBef>
              <a:spcAft>
                <a:spcPct val="25000"/>
              </a:spcAft>
              <a:buClr>
                <a:schemeClr val="folHlink"/>
              </a:buClr>
              <a:buSzPct val="85000"/>
              <a:buFont typeface="Wingdings" pitchFamily="2" charset="2"/>
              <a:buNone/>
            </a:pPr>
            <a:r>
              <a:rPr lang="en-US" sz="1300" b="1" i="1"/>
              <a:t>8</a:t>
            </a:r>
            <a:r>
              <a:rPr lang="en-US" sz="1300" b="1"/>
              <a:t>	      p_p := (DYNAMIC ref SAFE) (a </a:t>
            </a:r>
            <a:r>
              <a:rPr lang="en-US" sz="1300" b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⊕ </a:t>
            </a:r>
            <a:r>
              <a:rPr lang="en-US" sz="1300" b="1"/>
              <a:t>!p_i);   </a:t>
            </a:r>
            <a:r>
              <a:rPr lang="en-US" sz="1300" b="1" i="1"/>
              <a:t>// ptr arith</a:t>
            </a:r>
          </a:p>
          <a:p>
            <a:pPr marL="342900" indent="-342900" algn="l" eaLnBrk="1" hangingPunct="1">
              <a:lnSpc>
                <a:spcPct val="95000"/>
              </a:lnSpc>
              <a:spcBef>
                <a:spcPct val="25000"/>
              </a:spcBef>
              <a:spcAft>
                <a:spcPct val="25000"/>
              </a:spcAft>
              <a:buClr>
                <a:schemeClr val="folHlink"/>
              </a:buClr>
              <a:buSzPct val="85000"/>
              <a:buFont typeface="Wingdings" pitchFamily="2" charset="2"/>
              <a:buNone/>
            </a:pPr>
            <a:r>
              <a:rPr lang="en-US" sz="1300" b="1" i="1"/>
              <a:t>9</a:t>
            </a:r>
            <a:r>
              <a:rPr lang="en-US" sz="1300" b="1"/>
              <a:t>	      p_e := !!p_p;		       </a:t>
            </a:r>
            <a:r>
              <a:rPr lang="en-US" sz="1300" b="1" i="1"/>
              <a:t>// read element</a:t>
            </a:r>
          </a:p>
          <a:p>
            <a:pPr marL="342900" indent="-342900" algn="l" eaLnBrk="1" hangingPunct="1">
              <a:lnSpc>
                <a:spcPct val="95000"/>
              </a:lnSpc>
              <a:spcBef>
                <a:spcPct val="25000"/>
              </a:spcBef>
              <a:spcAft>
                <a:spcPct val="25000"/>
              </a:spcAft>
              <a:buClr>
                <a:schemeClr val="folHlink"/>
              </a:buClr>
              <a:buSzPct val="85000"/>
              <a:buFont typeface="Wingdings" pitchFamily="2" charset="2"/>
              <a:buNone/>
            </a:pPr>
            <a:r>
              <a:rPr lang="en-US" sz="1300" b="1" i="1"/>
              <a:t>10</a:t>
            </a:r>
            <a:r>
              <a:rPr lang="en-US" sz="1300" b="1"/>
              <a:t>	      while (   (int) !p_e % 2  ==  0   ) {   </a:t>
            </a:r>
            <a:r>
              <a:rPr lang="en-US" sz="1300" b="1" i="1"/>
              <a:t>// check tag</a:t>
            </a:r>
          </a:p>
          <a:p>
            <a:pPr marL="342900" indent="-342900" algn="l" eaLnBrk="1" hangingPunct="1">
              <a:lnSpc>
                <a:spcPct val="95000"/>
              </a:lnSpc>
              <a:spcBef>
                <a:spcPct val="25000"/>
              </a:spcBef>
              <a:spcAft>
                <a:spcPct val="25000"/>
              </a:spcAft>
              <a:buClr>
                <a:schemeClr val="folHlink"/>
              </a:buClr>
              <a:buSzPct val="85000"/>
              <a:buFont typeface="Wingdings" pitchFamily="2" charset="2"/>
              <a:buNone/>
            </a:pPr>
            <a:r>
              <a:rPr lang="en-US" sz="1300" b="1" i="1"/>
              <a:t>11</a:t>
            </a:r>
            <a:r>
              <a:rPr lang="en-US" sz="1300" b="1"/>
              <a:t>		p_e := !! p_e; 	       </a:t>
            </a:r>
            <a:r>
              <a:rPr lang="en-US" sz="1300" b="1" i="1"/>
              <a:t>// unbox</a:t>
            </a:r>
            <a:endParaRPr lang="en-US" sz="1300" b="1"/>
          </a:p>
          <a:p>
            <a:pPr marL="342900" indent="-342900" algn="l" eaLnBrk="1" hangingPunct="1">
              <a:lnSpc>
                <a:spcPct val="95000"/>
              </a:lnSpc>
              <a:spcBef>
                <a:spcPct val="25000"/>
              </a:spcBef>
              <a:spcAft>
                <a:spcPct val="25000"/>
              </a:spcAft>
              <a:buClr>
                <a:schemeClr val="folHlink"/>
              </a:buClr>
              <a:buSzPct val="85000"/>
              <a:buFont typeface="Wingdings" pitchFamily="2" charset="2"/>
              <a:buNone/>
            </a:pPr>
            <a:r>
              <a:rPr lang="en-US" sz="1300" b="1" i="1"/>
              <a:t>12	      </a:t>
            </a:r>
            <a:r>
              <a:rPr lang="en-US" sz="1300" b="1"/>
              <a:t>}</a:t>
            </a:r>
            <a:endParaRPr lang="he-IL" sz="1300" b="1"/>
          </a:p>
          <a:p>
            <a:pPr marL="342900" indent="-342900" algn="l" eaLnBrk="1" hangingPunct="1">
              <a:lnSpc>
                <a:spcPct val="95000"/>
              </a:lnSpc>
              <a:spcBef>
                <a:spcPct val="25000"/>
              </a:spcBef>
              <a:spcAft>
                <a:spcPct val="25000"/>
              </a:spcAft>
              <a:buClr>
                <a:schemeClr val="folHlink"/>
              </a:buClr>
              <a:buSzPct val="85000"/>
              <a:buFont typeface="Wingdings" pitchFamily="2" charset="2"/>
              <a:buNone/>
            </a:pPr>
            <a:r>
              <a:rPr lang="en-US" sz="1300" b="1" i="1"/>
              <a:t>13</a:t>
            </a:r>
            <a:r>
              <a:rPr lang="en-US" sz="1300" b="1"/>
              <a:t>	      p_acc := !p_acc + ((int)!p_e &gt;&gt; 1); </a:t>
            </a:r>
            <a:r>
              <a:rPr lang="en-US" sz="1300" b="1" i="1"/>
              <a:t>// strip tag</a:t>
            </a:r>
          </a:p>
          <a:p>
            <a:pPr marL="342900" indent="-342900" algn="l" eaLnBrk="1" hangingPunct="1">
              <a:lnSpc>
                <a:spcPct val="95000"/>
              </a:lnSpc>
              <a:spcBef>
                <a:spcPct val="25000"/>
              </a:spcBef>
              <a:spcAft>
                <a:spcPct val="25000"/>
              </a:spcAft>
              <a:buClr>
                <a:schemeClr val="folHlink"/>
              </a:buClr>
              <a:buSzPct val="85000"/>
              <a:buFont typeface="Wingdings" pitchFamily="2" charset="2"/>
              <a:buNone/>
            </a:pPr>
            <a:r>
              <a:rPr lang="en-US" sz="1300" b="1" i="1"/>
              <a:t>14</a:t>
            </a:r>
            <a:r>
              <a:rPr lang="en-US" sz="1300" b="1"/>
              <a:t>	}</a:t>
            </a:r>
          </a:p>
        </p:txBody>
      </p:sp>
      <p:sp>
        <p:nvSpPr>
          <p:cNvPr id="100359" name="Oval 7"/>
          <p:cNvSpPr>
            <a:spLocks noChangeArrowheads="1"/>
          </p:cNvSpPr>
          <p:nvPr/>
        </p:nvSpPr>
        <p:spPr bwMode="auto">
          <a:xfrm>
            <a:off x="5076825" y="1124744"/>
            <a:ext cx="1366838" cy="328836"/>
          </a:xfrm>
          <a:prstGeom prst="ellipse">
            <a:avLst/>
          </a:prstGeom>
          <a:noFill/>
          <a:ln w="38100" algn="ctr">
            <a:pattFill prst="dkUpDiag">
              <a:fgClr>
                <a:schemeClr val="accent1"/>
              </a:fgClr>
              <a:bgClr>
                <a:srgbClr val="FFFFFF"/>
              </a:bgClr>
            </a:patt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0360" name="AutoShape 8"/>
          <p:cNvSpPr>
            <a:spLocks noChangeArrowheads="1"/>
          </p:cNvSpPr>
          <p:nvPr/>
        </p:nvSpPr>
        <p:spPr bwMode="auto">
          <a:xfrm>
            <a:off x="1763713" y="1485156"/>
            <a:ext cx="2808287" cy="360362"/>
          </a:xfrm>
          <a:prstGeom prst="wedgeRoundRectCallout">
            <a:avLst>
              <a:gd name="adj1" fmla="val 68713"/>
              <a:gd name="adj2" fmla="val -87005"/>
              <a:gd name="adj3" fmla="val 16667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tx1">
                <a:alpha val="50000"/>
              </a:schemeClr>
            </a:outerShdw>
          </a:effectLst>
        </p:spPr>
        <p:txBody>
          <a:bodyPr anchor="ctr"/>
          <a:lstStyle/>
          <a:p>
            <a:r>
              <a:rPr lang="en-US" sz="1800"/>
              <a:t>Sequence pointer to DYN</a:t>
            </a:r>
          </a:p>
        </p:txBody>
      </p:sp>
      <p:sp>
        <p:nvSpPr>
          <p:cNvPr id="100361" name="Oval 9"/>
          <p:cNvSpPr>
            <a:spLocks noChangeArrowheads="1"/>
          </p:cNvSpPr>
          <p:nvPr/>
        </p:nvSpPr>
        <p:spPr bwMode="auto">
          <a:xfrm>
            <a:off x="5148263" y="1845518"/>
            <a:ext cx="1366837" cy="324644"/>
          </a:xfrm>
          <a:prstGeom prst="ellipse">
            <a:avLst/>
          </a:prstGeom>
          <a:noFill/>
          <a:ln w="38100" algn="ctr">
            <a:pattFill prst="dkUpDiag">
              <a:fgClr>
                <a:schemeClr val="accent1"/>
              </a:fgClr>
              <a:bgClr>
                <a:srgbClr val="FFFFFF"/>
              </a:bgClr>
            </a:patt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0362" name="AutoShape 10"/>
          <p:cNvSpPr>
            <a:spLocks noChangeArrowheads="1"/>
          </p:cNvSpPr>
          <p:nvPr/>
        </p:nvSpPr>
        <p:spPr bwMode="auto">
          <a:xfrm>
            <a:off x="1763713" y="1989981"/>
            <a:ext cx="2303462" cy="360362"/>
          </a:xfrm>
          <a:prstGeom prst="wedgeRoundRectCallout">
            <a:avLst>
              <a:gd name="adj1" fmla="val 99000"/>
              <a:gd name="adj2" fmla="val -75111"/>
              <a:gd name="adj3" fmla="val 16667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tx1">
                <a:alpha val="50000"/>
              </a:schemeClr>
            </a:outerShdw>
          </a:effectLst>
        </p:spPr>
        <p:txBody>
          <a:bodyPr anchor="ctr"/>
          <a:lstStyle/>
          <a:p>
            <a:r>
              <a:rPr lang="en-US" sz="1800"/>
              <a:t>Safe pointer to DYN</a:t>
            </a:r>
          </a:p>
        </p:txBody>
      </p:sp>
      <p:sp>
        <p:nvSpPr>
          <p:cNvPr id="100363" name="Oval 11"/>
          <p:cNvSpPr>
            <a:spLocks noChangeArrowheads="1"/>
          </p:cNvSpPr>
          <p:nvPr/>
        </p:nvSpPr>
        <p:spPr bwMode="auto">
          <a:xfrm>
            <a:off x="5149378" y="2203401"/>
            <a:ext cx="1366838" cy="217487"/>
          </a:xfrm>
          <a:prstGeom prst="ellipse">
            <a:avLst/>
          </a:prstGeom>
          <a:noFill/>
          <a:ln w="38100" algn="ctr">
            <a:pattFill prst="dkUpDiag">
              <a:fgClr>
                <a:schemeClr val="accent1"/>
              </a:fgClr>
              <a:bgClr>
                <a:srgbClr val="FFFFFF"/>
              </a:bgClr>
            </a:patt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0364" name="AutoShape 12"/>
          <p:cNvSpPr>
            <a:spLocks noChangeArrowheads="1"/>
          </p:cNvSpPr>
          <p:nvPr/>
        </p:nvSpPr>
        <p:spPr bwMode="auto">
          <a:xfrm>
            <a:off x="6804025" y="1485156"/>
            <a:ext cx="1223963" cy="360362"/>
          </a:xfrm>
          <a:prstGeom prst="wedgeRoundRectCallout">
            <a:avLst>
              <a:gd name="adj1" fmla="val -79963"/>
              <a:gd name="adj2" fmla="val 183481"/>
              <a:gd name="adj3" fmla="val 16667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tx1">
                <a:alpha val="50000"/>
              </a:schemeClr>
            </a:outerShdw>
          </a:effectLst>
        </p:spPr>
        <p:txBody>
          <a:bodyPr anchor="ctr"/>
          <a:lstStyle/>
          <a:p>
            <a:r>
              <a:rPr lang="en-US" sz="1800"/>
              <a:t>Dynamic</a:t>
            </a:r>
            <a:endParaRPr lang="en-US" sz="1800" i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358" grpId="0" animBg="1"/>
      <p:bldP spid="100359" grpId="0" animBg="1"/>
      <p:bldP spid="100359" grpId="1" animBg="1"/>
      <p:bldP spid="100359" grpId="2" animBg="1"/>
      <p:bldP spid="100360" grpId="0" animBg="1"/>
      <p:bldP spid="100360" grpId="1" animBg="1"/>
      <p:bldP spid="100360" grpId="2" animBg="1"/>
      <p:bldP spid="100361" grpId="0" animBg="1"/>
      <p:bldP spid="100361" grpId="1" animBg="1"/>
      <p:bldP spid="100362" grpId="0" animBg="1"/>
      <p:bldP spid="100362" grpId="1" animBg="1"/>
      <p:bldP spid="100363" grpId="0" animBg="1"/>
      <p:bldP spid="100364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/>
              <a:t>Example C program, translated to CCured</a:t>
            </a:r>
          </a:p>
        </p:txBody>
      </p:sp>
      <p:sp>
        <p:nvSpPr>
          <p:cNvPr id="101379" name="Rectangle 3"/>
          <p:cNvSpPr>
            <a:spLocks noGrp="1" noChangeArrowheads="1"/>
          </p:cNvSpPr>
          <p:nvPr>
            <p:ph idx="1"/>
          </p:nvPr>
        </p:nvSpPr>
        <p:spPr>
          <a:xfrm>
            <a:off x="5003800" y="765175"/>
            <a:ext cx="4032250" cy="3743325"/>
          </a:xfrm>
          <a:gradFill rotWithShape="1">
            <a:gsLst>
              <a:gs pos="0">
                <a:schemeClr val="folHlink"/>
              </a:gs>
              <a:gs pos="100000">
                <a:schemeClr val="folHlink">
                  <a:gamma/>
                  <a:shade val="46275"/>
                  <a:invGamma/>
                </a:schemeClr>
              </a:gs>
            </a:gsLst>
            <a:lin ang="18900000" scaled="1"/>
          </a:gradFill>
          <a:ln>
            <a:solidFill>
              <a:srgbClr val="008080"/>
            </a:solidFill>
            <a:miter lim="800000"/>
            <a:headEnd/>
            <a:tailEnd/>
          </a:ln>
        </p:spPr>
        <p:txBody>
          <a:bodyPr>
            <a:normAutofit fontScale="92500" lnSpcReduction="20000"/>
          </a:bodyPr>
          <a:lstStyle/>
          <a:p>
            <a:pPr>
              <a:lnSpc>
                <a:spcPct val="95000"/>
              </a:lnSpc>
              <a:buFont typeface="Wingdings" pitchFamily="2" charset="2"/>
              <a:buNone/>
            </a:pPr>
            <a:r>
              <a:rPr lang="en-US" sz="1200" b="1" i="1"/>
              <a:t>1</a:t>
            </a:r>
            <a:r>
              <a:rPr lang="en-US" sz="1200" b="1"/>
              <a:t>	int *</a:t>
            </a:r>
            <a:r>
              <a:rPr lang="en-US" sz="1200" b="1" baseline="-25000"/>
              <a:t>1</a:t>
            </a:r>
            <a:r>
              <a:rPr lang="en-US" sz="1200" b="1"/>
              <a:t> *</a:t>
            </a:r>
            <a:r>
              <a:rPr lang="en-US" sz="1200" b="1" baseline="-25000"/>
              <a:t>2</a:t>
            </a:r>
            <a:r>
              <a:rPr lang="en-US" sz="1200" b="1"/>
              <a:t> a;		</a:t>
            </a:r>
            <a:r>
              <a:rPr lang="en-US" sz="1200" b="1" i="1"/>
              <a:t>//array</a:t>
            </a:r>
          </a:p>
          <a:p>
            <a:pPr>
              <a:lnSpc>
                <a:spcPct val="95000"/>
              </a:lnSpc>
              <a:buFont typeface="Wingdings" pitchFamily="2" charset="2"/>
              <a:buNone/>
            </a:pPr>
            <a:r>
              <a:rPr lang="en-US" sz="1200" b="1" i="1"/>
              <a:t>2</a:t>
            </a:r>
            <a:r>
              <a:rPr lang="en-US" sz="1200" b="1"/>
              <a:t>	int i;			</a:t>
            </a:r>
            <a:r>
              <a:rPr lang="en-US" sz="1200" b="1" i="1"/>
              <a:t>// index</a:t>
            </a:r>
          </a:p>
          <a:p>
            <a:pPr>
              <a:lnSpc>
                <a:spcPct val="95000"/>
              </a:lnSpc>
              <a:buFont typeface="Wingdings" pitchFamily="2" charset="2"/>
              <a:buNone/>
            </a:pPr>
            <a:r>
              <a:rPr lang="en-US" sz="1200" b="1" i="1"/>
              <a:t>3</a:t>
            </a:r>
            <a:r>
              <a:rPr lang="en-US" sz="1200" b="1"/>
              <a:t>	int acc;			</a:t>
            </a:r>
            <a:r>
              <a:rPr lang="en-US" sz="1200" b="1" i="1"/>
              <a:t>// accumulator</a:t>
            </a:r>
          </a:p>
          <a:p>
            <a:pPr>
              <a:lnSpc>
                <a:spcPct val="95000"/>
              </a:lnSpc>
              <a:buFont typeface="Wingdings" pitchFamily="2" charset="2"/>
              <a:buNone/>
            </a:pPr>
            <a:r>
              <a:rPr lang="en-US" sz="1200" b="1" i="1"/>
              <a:t>4</a:t>
            </a:r>
            <a:r>
              <a:rPr lang="en-US" sz="1200" b="1"/>
              <a:t>	int *</a:t>
            </a:r>
            <a:r>
              <a:rPr lang="en-US" sz="1200" b="1" baseline="-25000"/>
              <a:t>3</a:t>
            </a:r>
            <a:r>
              <a:rPr lang="en-US" sz="1200" b="1"/>
              <a:t> *</a:t>
            </a:r>
            <a:r>
              <a:rPr lang="en-US" sz="1200" b="1" baseline="-25000"/>
              <a:t>4</a:t>
            </a:r>
            <a:r>
              <a:rPr lang="en-US" sz="1200" b="1"/>
              <a:t> p;		</a:t>
            </a:r>
            <a:r>
              <a:rPr lang="en-US" sz="1200" b="1" i="1"/>
              <a:t>// element ptr</a:t>
            </a:r>
          </a:p>
          <a:p>
            <a:pPr>
              <a:lnSpc>
                <a:spcPct val="95000"/>
              </a:lnSpc>
              <a:buFont typeface="Wingdings" pitchFamily="2" charset="2"/>
              <a:buNone/>
            </a:pPr>
            <a:r>
              <a:rPr lang="en-US" sz="1200" b="1" i="1"/>
              <a:t>5</a:t>
            </a:r>
            <a:r>
              <a:rPr lang="en-US" sz="1200" b="1"/>
              <a:t>	int *</a:t>
            </a:r>
            <a:r>
              <a:rPr lang="en-US" sz="1200" b="1" baseline="-25000"/>
              <a:t>5</a:t>
            </a:r>
            <a:r>
              <a:rPr lang="en-US" sz="1200" b="1"/>
              <a:t> e;			</a:t>
            </a:r>
            <a:r>
              <a:rPr lang="en-US" sz="1200" b="1" i="1"/>
              <a:t>// unboxer</a:t>
            </a:r>
          </a:p>
          <a:p>
            <a:pPr>
              <a:lnSpc>
                <a:spcPct val="95000"/>
              </a:lnSpc>
              <a:buFont typeface="Wingdings" pitchFamily="2" charset="2"/>
              <a:buNone/>
            </a:pPr>
            <a:r>
              <a:rPr lang="en-US" sz="1200" b="1" i="1"/>
              <a:t>6</a:t>
            </a:r>
            <a:r>
              <a:rPr lang="en-US" sz="1200" b="1"/>
              <a:t>	acc = 0;</a:t>
            </a:r>
          </a:p>
          <a:p>
            <a:pPr>
              <a:lnSpc>
                <a:spcPct val="95000"/>
              </a:lnSpc>
              <a:buFont typeface="Wingdings" pitchFamily="2" charset="2"/>
              <a:buNone/>
            </a:pPr>
            <a:r>
              <a:rPr lang="en-US" sz="1200" b="1" i="1"/>
              <a:t>7</a:t>
            </a:r>
            <a:r>
              <a:rPr lang="en-US" sz="1200" b="1"/>
              <a:t>	for (i=0; i&lt;100; i++) {</a:t>
            </a:r>
          </a:p>
          <a:p>
            <a:pPr>
              <a:lnSpc>
                <a:spcPct val="95000"/>
              </a:lnSpc>
              <a:buFont typeface="Wingdings" pitchFamily="2" charset="2"/>
              <a:buNone/>
            </a:pPr>
            <a:r>
              <a:rPr lang="en-US" sz="1200" b="1" i="1"/>
              <a:t>8</a:t>
            </a:r>
            <a:r>
              <a:rPr lang="en-US" sz="1200" b="1"/>
              <a:t>		p = a + i;		</a:t>
            </a:r>
            <a:r>
              <a:rPr lang="en-US" sz="1200" b="1" i="1"/>
              <a:t>// ptr arithmetic</a:t>
            </a:r>
          </a:p>
          <a:p>
            <a:pPr>
              <a:lnSpc>
                <a:spcPct val="95000"/>
              </a:lnSpc>
              <a:buFont typeface="Wingdings" pitchFamily="2" charset="2"/>
              <a:buNone/>
            </a:pPr>
            <a:r>
              <a:rPr lang="en-US" sz="1200" b="1" i="1"/>
              <a:t>9</a:t>
            </a:r>
            <a:r>
              <a:rPr lang="en-US" sz="1200" b="1"/>
              <a:t>		e = *p;		</a:t>
            </a:r>
            <a:r>
              <a:rPr lang="en-US" sz="1200" b="1" i="1"/>
              <a:t>// read element</a:t>
            </a:r>
          </a:p>
          <a:p>
            <a:pPr>
              <a:lnSpc>
                <a:spcPct val="95000"/>
              </a:lnSpc>
              <a:buFont typeface="Wingdings" pitchFamily="2" charset="2"/>
              <a:buNone/>
            </a:pPr>
            <a:r>
              <a:rPr lang="en-US" sz="1200" b="1" i="1"/>
              <a:t>10</a:t>
            </a:r>
            <a:r>
              <a:rPr lang="en-US" sz="1200" b="1"/>
              <a:t>		while (  (int)e%2 == 0  ) {	</a:t>
            </a:r>
            <a:r>
              <a:rPr lang="en-US" sz="1200" b="1" i="1"/>
              <a:t>// check tag</a:t>
            </a:r>
          </a:p>
          <a:p>
            <a:pPr>
              <a:lnSpc>
                <a:spcPct val="95000"/>
              </a:lnSpc>
              <a:buFont typeface="Wingdings" pitchFamily="2" charset="2"/>
              <a:buNone/>
            </a:pPr>
            <a:r>
              <a:rPr lang="en-US" sz="1200" b="1" i="1"/>
              <a:t>11</a:t>
            </a:r>
            <a:r>
              <a:rPr lang="en-US" sz="1200" b="1"/>
              <a:t>		           e = * (int *</a:t>
            </a:r>
            <a:r>
              <a:rPr lang="en-US" sz="1200" b="1" baseline="-25000"/>
              <a:t>6</a:t>
            </a:r>
            <a:r>
              <a:rPr lang="en-US" sz="1200" b="1"/>
              <a:t> *</a:t>
            </a:r>
            <a:r>
              <a:rPr lang="en-US" sz="1200" b="1" baseline="-25000"/>
              <a:t>7</a:t>
            </a:r>
            <a:r>
              <a:rPr lang="en-US" sz="1200" b="1"/>
              <a:t> ) e; 	</a:t>
            </a:r>
            <a:r>
              <a:rPr lang="en-US" sz="1200" b="1" i="1"/>
              <a:t>// unbox</a:t>
            </a:r>
            <a:endParaRPr lang="en-US" sz="1200" b="1"/>
          </a:p>
          <a:p>
            <a:pPr>
              <a:lnSpc>
                <a:spcPct val="95000"/>
              </a:lnSpc>
              <a:buFont typeface="Wingdings" pitchFamily="2" charset="2"/>
              <a:buNone/>
            </a:pPr>
            <a:r>
              <a:rPr lang="en-US" sz="1200" b="1" i="1"/>
              <a:t>12		</a:t>
            </a:r>
            <a:r>
              <a:rPr lang="en-US" sz="1200" b="1"/>
              <a:t>}</a:t>
            </a:r>
            <a:endParaRPr lang="he-IL" sz="1200" b="1"/>
          </a:p>
          <a:p>
            <a:pPr>
              <a:lnSpc>
                <a:spcPct val="95000"/>
              </a:lnSpc>
              <a:buFont typeface="Wingdings" pitchFamily="2" charset="2"/>
              <a:buNone/>
            </a:pPr>
            <a:r>
              <a:rPr lang="en-US" sz="1200" b="1" i="1"/>
              <a:t>13</a:t>
            </a:r>
            <a:r>
              <a:rPr lang="en-US" sz="1200" b="1"/>
              <a:t>		acc += ((int)e &gt;&gt; 1); 	</a:t>
            </a:r>
            <a:r>
              <a:rPr lang="en-US" sz="1200" b="1" i="1"/>
              <a:t>// strip tag</a:t>
            </a:r>
          </a:p>
          <a:p>
            <a:pPr>
              <a:lnSpc>
                <a:spcPct val="95000"/>
              </a:lnSpc>
              <a:buFont typeface="Wingdings" pitchFamily="2" charset="2"/>
              <a:buNone/>
            </a:pPr>
            <a:r>
              <a:rPr lang="en-US" sz="1200" b="1" i="1"/>
              <a:t>14</a:t>
            </a:r>
            <a:r>
              <a:rPr lang="en-US" sz="1200" b="1"/>
              <a:t>	}</a:t>
            </a:r>
          </a:p>
        </p:txBody>
      </p:sp>
      <p:sp>
        <p:nvSpPr>
          <p:cNvPr id="2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D4E7E-6859-4632-9FEA-5AEF18748085}" type="slidenum">
              <a:rPr lang="he-IL"/>
              <a:pPr/>
              <a:t>15</a:t>
            </a:fld>
            <a:endParaRPr lang="en-US"/>
          </a:p>
        </p:txBody>
      </p:sp>
      <p:sp>
        <p:nvSpPr>
          <p:cNvPr id="101380" name="Rectangle 4"/>
          <p:cNvSpPr>
            <a:spLocks noChangeArrowheads="1"/>
          </p:cNvSpPr>
          <p:nvPr/>
        </p:nvSpPr>
        <p:spPr bwMode="auto">
          <a:xfrm>
            <a:off x="34925" y="981075"/>
            <a:ext cx="1800225" cy="287338"/>
          </a:xfrm>
          <a:prstGeom prst="rect">
            <a:avLst/>
          </a:prstGeom>
          <a:noFill/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1381" name="Rectangle 5"/>
          <p:cNvSpPr>
            <a:spLocks noChangeArrowheads="1"/>
          </p:cNvSpPr>
          <p:nvPr/>
        </p:nvSpPr>
        <p:spPr bwMode="auto">
          <a:xfrm>
            <a:off x="250825" y="2205038"/>
            <a:ext cx="4683125" cy="4032250"/>
          </a:xfrm>
          <a:prstGeom prst="rect">
            <a:avLst/>
          </a:prstGeom>
          <a:gradFill rotWithShape="1">
            <a:gsLst>
              <a:gs pos="0">
                <a:schemeClr val="folHlink"/>
              </a:gs>
              <a:gs pos="100000">
                <a:schemeClr val="folHlink">
                  <a:gamma/>
                  <a:shade val="46275"/>
                  <a:invGamma/>
                </a:schemeClr>
              </a:gs>
            </a:gsLst>
            <a:lin ang="18900000" scaled="1"/>
          </a:gradFill>
          <a:ln w="9525">
            <a:solidFill>
              <a:srgbClr val="00808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marL="342900" indent="-342900" algn="l" eaLnBrk="1" hangingPunct="1">
              <a:lnSpc>
                <a:spcPct val="95000"/>
              </a:lnSpc>
              <a:spcBef>
                <a:spcPct val="25000"/>
              </a:spcBef>
              <a:spcAft>
                <a:spcPct val="25000"/>
              </a:spcAft>
              <a:buClr>
                <a:schemeClr val="folHlink"/>
              </a:buClr>
              <a:buSzPct val="85000"/>
              <a:buFont typeface="Wingdings" pitchFamily="2" charset="2"/>
              <a:buNone/>
            </a:pPr>
            <a:r>
              <a:rPr lang="en-US" sz="1300" b="1" i="1"/>
              <a:t>1</a:t>
            </a:r>
            <a:r>
              <a:rPr lang="en-US" sz="1300" b="1"/>
              <a:t>	DYNAMIC ref SEQ a;	       </a:t>
            </a:r>
            <a:r>
              <a:rPr lang="en-US" sz="1300" b="1" i="1"/>
              <a:t>// array</a:t>
            </a:r>
          </a:p>
          <a:p>
            <a:pPr marL="342900" indent="-342900" algn="l" eaLnBrk="1" hangingPunct="1">
              <a:lnSpc>
                <a:spcPct val="95000"/>
              </a:lnSpc>
              <a:spcBef>
                <a:spcPct val="25000"/>
              </a:spcBef>
              <a:spcAft>
                <a:spcPct val="25000"/>
              </a:spcAft>
              <a:buClr>
                <a:schemeClr val="folHlink"/>
              </a:buClr>
              <a:buSzPct val="85000"/>
              <a:buFont typeface="Wingdings" pitchFamily="2" charset="2"/>
              <a:buNone/>
            </a:pPr>
            <a:r>
              <a:rPr lang="en-US" sz="1300" b="1" i="1"/>
              <a:t>2</a:t>
            </a:r>
            <a:r>
              <a:rPr lang="en-US" sz="1300" b="1"/>
              <a:t>	int ref SAFE p_i;		       </a:t>
            </a:r>
            <a:r>
              <a:rPr lang="en-US" sz="1300" b="1" i="1"/>
              <a:t>// index</a:t>
            </a:r>
          </a:p>
          <a:p>
            <a:pPr marL="342900" indent="-342900" algn="l" eaLnBrk="1" hangingPunct="1">
              <a:lnSpc>
                <a:spcPct val="95000"/>
              </a:lnSpc>
              <a:spcBef>
                <a:spcPct val="25000"/>
              </a:spcBef>
              <a:spcAft>
                <a:spcPct val="25000"/>
              </a:spcAft>
              <a:buClr>
                <a:schemeClr val="folHlink"/>
              </a:buClr>
              <a:buSzPct val="85000"/>
              <a:buFont typeface="Wingdings" pitchFamily="2" charset="2"/>
              <a:buNone/>
            </a:pPr>
            <a:r>
              <a:rPr lang="en-US" sz="1300" b="1" i="1"/>
              <a:t>3</a:t>
            </a:r>
            <a:r>
              <a:rPr lang="en-US" sz="1300" b="1"/>
              <a:t>	int ref SAFE p_acc;		       </a:t>
            </a:r>
            <a:r>
              <a:rPr lang="en-US" sz="1300" b="1" i="1"/>
              <a:t>// accumulator</a:t>
            </a:r>
          </a:p>
          <a:p>
            <a:pPr marL="342900" indent="-342900" algn="l" eaLnBrk="1" hangingPunct="1">
              <a:lnSpc>
                <a:spcPct val="95000"/>
              </a:lnSpc>
              <a:spcBef>
                <a:spcPct val="25000"/>
              </a:spcBef>
              <a:spcAft>
                <a:spcPct val="25000"/>
              </a:spcAft>
              <a:buClr>
                <a:schemeClr val="folHlink"/>
              </a:buClr>
              <a:buSzPct val="85000"/>
              <a:buFont typeface="Wingdings" pitchFamily="2" charset="2"/>
              <a:buNone/>
            </a:pPr>
            <a:r>
              <a:rPr lang="en-US" sz="1300" b="1" i="1"/>
              <a:t>4</a:t>
            </a:r>
            <a:r>
              <a:rPr lang="en-US" sz="1300" b="1"/>
              <a:t>	DYNAMIC ref SAFE ref SAFE p_p;  </a:t>
            </a:r>
            <a:r>
              <a:rPr lang="en-US" sz="1300" b="1" i="1"/>
              <a:t>// element ptr</a:t>
            </a:r>
          </a:p>
          <a:p>
            <a:pPr marL="342900" indent="-342900" algn="l" eaLnBrk="1" hangingPunct="1">
              <a:lnSpc>
                <a:spcPct val="95000"/>
              </a:lnSpc>
              <a:spcBef>
                <a:spcPct val="25000"/>
              </a:spcBef>
              <a:spcAft>
                <a:spcPct val="25000"/>
              </a:spcAft>
              <a:buClr>
                <a:schemeClr val="folHlink"/>
              </a:buClr>
              <a:buSzPct val="85000"/>
              <a:buFont typeface="Wingdings" pitchFamily="2" charset="2"/>
              <a:buNone/>
            </a:pPr>
            <a:r>
              <a:rPr lang="en-US" sz="1300" b="1" i="1"/>
              <a:t>5</a:t>
            </a:r>
            <a:r>
              <a:rPr lang="en-US" sz="1300" b="1"/>
              <a:t>	DYNAMIC ref SAFE p_e;	       </a:t>
            </a:r>
            <a:r>
              <a:rPr lang="en-US" sz="1300" b="1" i="1"/>
              <a:t>// unboxer</a:t>
            </a:r>
          </a:p>
          <a:p>
            <a:pPr marL="342900" indent="-342900" algn="l" eaLnBrk="1" hangingPunct="1">
              <a:lnSpc>
                <a:spcPct val="95000"/>
              </a:lnSpc>
              <a:spcBef>
                <a:spcPct val="25000"/>
              </a:spcBef>
              <a:spcAft>
                <a:spcPct val="25000"/>
              </a:spcAft>
              <a:buClr>
                <a:schemeClr val="folHlink"/>
              </a:buClr>
              <a:buSzPct val="85000"/>
              <a:buFont typeface="Wingdings" pitchFamily="2" charset="2"/>
              <a:buNone/>
            </a:pPr>
            <a:r>
              <a:rPr lang="en-US" sz="1300" b="1" i="1"/>
              <a:t>6</a:t>
            </a:r>
            <a:r>
              <a:rPr lang="en-US" sz="1300" b="1"/>
              <a:t>	p_acc := 0;</a:t>
            </a:r>
          </a:p>
          <a:p>
            <a:pPr marL="342900" indent="-342900" algn="l" eaLnBrk="1" hangingPunct="1">
              <a:lnSpc>
                <a:spcPct val="95000"/>
              </a:lnSpc>
              <a:spcBef>
                <a:spcPct val="25000"/>
              </a:spcBef>
              <a:spcAft>
                <a:spcPct val="25000"/>
              </a:spcAft>
              <a:buClr>
                <a:schemeClr val="folHlink"/>
              </a:buClr>
              <a:buSzPct val="85000"/>
              <a:buFont typeface="Wingdings" pitchFamily="2" charset="2"/>
              <a:buNone/>
            </a:pPr>
            <a:r>
              <a:rPr lang="en-US" sz="1300" b="1" i="1"/>
              <a:t>7</a:t>
            </a:r>
            <a:r>
              <a:rPr lang="en-US" sz="1300" b="1"/>
              <a:t>	for ( p_i := 0 ;   !p_i &lt; 100 ;    p_i := !p_i + 1 ) {</a:t>
            </a:r>
          </a:p>
          <a:p>
            <a:pPr marL="342900" indent="-342900" algn="l" eaLnBrk="1" hangingPunct="1">
              <a:lnSpc>
                <a:spcPct val="95000"/>
              </a:lnSpc>
              <a:spcBef>
                <a:spcPct val="25000"/>
              </a:spcBef>
              <a:spcAft>
                <a:spcPct val="25000"/>
              </a:spcAft>
              <a:buClr>
                <a:schemeClr val="folHlink"/>
              </a:buClr>
              <a:buSzPct val="85000"/>
              <a:buFont typeface="Wingdings" pitchFamily="2" charset="2"/>
              <a:buNone/>
            </a:pPr>
            <a:r>
              <a:rPr lang="en-US" sz="1300" b="1" i="1"/>
              <a:t>8</a:t>
            </a:r>
            <a:r>
              <a:rPr lang="en-US" sz="1300" b="1"/>
              <a:t>	      p_p := (DYNAMIC ref SAFE) (a </a:t>
            </a:r>
            <a:r>
              <a:rPr lang="en-US" sz="1300" b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⊕ </a:t>
            </a:r>
            <a:r>
              <a:rPr lang="en-US" sz="1300" b="1"/>
              <a:t>!p_i);   </a:t>
            </a:r>
            <a:r>
              <a:rPr lang="en-US" sz="1300" b="1" i="1"/>
              <a:t>// ptr arith</a:t>
            </a:r>
          </a:p>
          <a:p>
            <a:pPr marL="342900" indent="-342900" algn="l" eaLnBrk="1" hangingPunct="1">
              <a:lnSpc>
                <a:spcPct val="95000"/>
              </a:lnSpc>
              <a:spcBef>
                <a:spcPct val="25000"/>
              </a:spcBef>
              <a:spcAft>
                <a:spcPct val="25000"/>
              </a:spcAft>
              <a:buClr>
                <a:schemeClr val="folHlink"/>
              </a:buClr>
              <a:buSzPct val="85000"/>
              <a:buFont typeface="Wingdings" pitchFamily="2" charset="2"/>
              <a:buNone/>
            </a:pPr>
            <a:r>
              <a:rPr lang="en-US" sz="1300" b="1" i="1"/>
              <a:t>9</a:t>
            </a:r>
            <a:r>
              <a:rPr lang="en-US" sz="1300" b="1"/>
              <a:t>	      p_e := !!p_p;		       </a:t>
            </a:r>
            <a:r>
              <a:rPr lang="en-US" sz="1300" b="1" i="1"/>
              <a:t>// read element</a:t>
            </a:r>
          </a:p>
          <a:p>
            <a:pPr marL="342900" indent="-342900" algn="l" eaLnBrk="1" hangingPunct="1">
              <a:lnSpc>
                <a:spcPct val="95000"/>
              </a:lnSpc>
              <a:spcBef>
                <a:spcPct val="25000"/>
              </a:spcBef>
              <a:spcAft>
                <a:spcPct val="25000"/>
              </a:spcAft>
              <a:buClr>
                <a:schemeClr val="folHlink"/>
              </a:buClr>
              <a:buSzPct val="85000"/>
              <a:buFont typeface="Wingdings" pitchFamily="2" charset="2"/>
              <a:buNone/>
            </a:pPr>
            <a:r>
              <a:rPr lang="en-US" sz="1300" b="1" i="1"/>
              <a:t>10</a:t>
            </a:r>
            <a:r>
              <a:rPr lang="en-US" sz="1300" b="1"/>
              <a:t>	      while (   (int) !p_e % 2  ==  0   ) {   </a:t>
            </a:r>
            <a:r>
              <a:rPr lang="en-US" sz="1300" b="1" i="1"/>
              <a:t>// check tag</a:t>
            </a:r>
          </a:p>
          <a:p>
            <a:pPr marL="342900" indent="-342900" algn="l" eaLnBrk="1" hangingPunct="1">
              <a:lnSpc>
                <a:spcPct val="95000"/>
              </a:lnSpc>
              <a:spcBef>
                <a:spcPct val="25000"/>
              </a:spcBef>
              <a:spcAft>
                <a:spcPct val="25000"/>
              </a:spcAft>
              <a:buClr>
                <a:schemeClr val="folHlink"/>
              </a:buClr>
              <a:buSzPct val="85000"/>
              <a:buFont typeface="Wingdings" pitchFamily="2" charset="2"/>
              <a:buNone/>
            </a:pPr>
            <a:r>
              <a:rPr lang="en-US" sz="1300" b="1" i="1"/>
              <a:t>11</a:t>
            </a:r>
            <a:r>
              <a:rPr lang="en-US" sz="1300" b="1"/>
              <a:t>		p_e := !! p_e; 	       </a:t>
            </a:r>
            <a:r>
              <a:rPr lang="en-US" sz="1300" b="1" i="1"/>
              <a:t>// unbox</a:t>
            </a:r>
            <a:endParaRPr lang="en-US" sz="1300" b="1"/>
          </a:p>
          <a:p>
            <a:pPr marL="342900" indent="-342900" algn="l" eaLnBrk="1" hangingPunct="1">
              <a:lnSpc>
                <a:spcPct val="95000"/>
              </a:lnSpc>
              <a:spcBef>
                <a:spcPct val="25000"/>
              </a:spcBef>
              <a:spcAft>
                <a:spcPct val="25000"/>
              </a:spcAft>
              <a:buClr>
                <a:schemeClr val="folHlink"/>
              </a:buClr>
              <a:buSzPct val="85000"/>
              <a:buFont typeface="Wingdings" pitchFamily="2" charset="2"/>
              <a:buNone/>
            </a:pPr>
            <a:r>
              <a:rPr lang="en-US" sz="1300" b="1" i="1"/>
              <a:t>12	      </a:t>
            </a:r>
            <a:r>
              <a:rPr lang="en-US" sz="1300" b="1"/>
              <a:t>}</a:t>
            </a:r>
            <a:endParaRPr lang="he-IL" sz="1300" b="1"/>
          </a:p>
          <a:p>
            <a:pPr marL="342900" indent="-342900" algn="l" eaLnBrk="1" hangingPunct="1">
              <a:lnSpc>
                <a:spcPct val="95000"/>
              </a:lnSpc>
              <a:spcBef>
                <a:spcPct val="25000"/>
              </a:spcBef>
              <a:spcAft>
                <a:spcPct val="25000"/>
              </a:spcAft>
              <a:buClr>
                <a:schemeClr val="folHlink"/>
              </a:buClr>
              <a:buSzPct val="85000"/>
              <a:buFont typeface="Wingdings" pitchFamily="2" charset="2"/>
              <a:buNone/>
            </a:pPr>
            <a:r>
              <a:rPr lang="en-US" sz="1300" b="1" i="1"/>
              <a:t>13</a:t>
            </a:r>
            <a:r>
              <a:rPr lang="en-US" sz="1300" b="1"/>
              <a:t>	      p_acc := !p_acc + ((int)!p_e &gt;&gt; 1); </a:t>
            </a:r>
            <a:r>
              <a:rPr lang="en-US" sz="1300" b="1" i="1"/>
              <a:t>// strip tag</a:t>
            </a:r>
          </a:p>
          <a:p>
            <a:pPr marL="342900" indent="-342900" algn="l" eaLnBrk="1" hangingPunct="1">
              <a:lnSpc>
                <a:spcPct val="95000"/>
              </a:lnSpc>
              <a:spcBef>
                <a:spcPct val="25000"/>
              </a:spcBef>
              <a:spcAft>
                <a:spcPct val="25000"/>
              </a:spcAft>
              <a:buClr>
                <a:schemeClr val="folHlink"/>
              </a:buClr>
              <a:buSzPct val="85000"/>
              <a:buFont typeface="Wingdings" pitchFamily="2" charset="2"/>
              <a:buNone/>
            </a:pPr>
            <a:r>
              <a:rPr lang="en-US" sz="1300" b="1" i="1"/>
              <a:t>14</a:t>
            </a:r>
            <a:r>
              <a:rPr lang="en-US" sz="1300" b="1"/>
              <a:t>	}</a:t>
            </a:r>
          </a:p>
        </p:txBody>
      </p:sp>
      <p:sp>
        <p:nvSpPr>
          <p:cNvPr id="101383" name="Rectangle 7"/>
          <p:cNvSpPr>
            <a:spLocks noChangeArrowheads="1"/>
          </p:cNvSpPr>
          <p:nvPr/>
        </p:nvSpPr>
        <p:spPr bwMode="auto">
          <a:xfrm>
            <a:off x="5364163" y="1052513"/>
            <a:ext cx="431800" cy="215900"/>
          </a:xfrm>
          <a:prstGeom prst="rect">
            <a:avLst/>
          </a:prstGeom>
          <a:noFill/>
          <a:ln w="25400" algn="ctr">
            <a:solidFill>
              <a:schemeClr val="accent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tx1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1384" name="Rectangle 8"/>
          <p:cNvSpPr>
            <a:spLocks noChangeArrowheads="1"/>
          </p:cNvSpPr>
          <p:nvPr/>
        </p:nvSpPr>
        <p:spPr bwMode="auto">
          <a:xfrm>
            <a:off x="5364163" y="1341438"/>
            <a:ext cx="576262" cy="215900"/>
          </a:xfrm>
          <a:prstGeom prst="rect">
            <a:avLst/>
          </a:prstGeom>
          <a:noFill/>
          <a:ln w="25400" algn="ctr">
            <a:solidFill>
              <a:schemeClr val="accent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tx1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1386" name="Rectangle 10"/>
          <p:cNvSpPr>
            <a:spLocks noChangeArrowheads="1"/>
          </p:cNvSpPr>
          <p:nvPr/>
        </p:nvSpPr>
        <p:spPr bwMode="auto">
          <a:xfrm>
            <a:off x="611188" y="2492375"/>
            <a:ext cx="1296987" cy="288925"/>
          </a:xfrm>
          <a:prstGeom prst="rect">
            <a:avLst/>
          </a:prstGeom>
          <a:noFill/>
          <a:ln w="31750" algn="ctr">
            <a:pattFill prst="pct90">
              <a:fgClr>
                <a:schemeClr val="accent1"/>
              </a:fgClr>
              <a:bgClr>
                <a:srgbClr val="FFFFFF"/>
              </a:bgClr>
            </a:patt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tx1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1387" name="Rectangle 11"/>
          <p:cNvSpPr>
            <a:spLocks noChangeArrowheads="1"/>
          </p:cNvSpPr>
          <p:nvPr/>
        </p:nvSpPr>
        <p:spPr bwMode="auto">
          <a:xfrm>
            <a:off x="611188" y="2779713"/>
            <a:ext cx="1512887" cy="288925"/>
          </a:xfrm>
          <a:prstGeom prst="rect">
            <a:avLst/>
          </a:prstGeom>
          <a:noFill/>
          <a:ln w="31750" algn="ctr">
            <a:pattFill prst="pct90">
              <a:fgClr>
                <a:schemeClr val="accent1"/>
              </a:fgClr>
              <a:bgClr>
                <a:srgbClr val="FFFFFF"/>
              </a:bgClr>
            </a:patt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tx1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1388" name="Rectangle 12"/>
          <p:cNvSpPr>
            <a:spLocks noChangeArrowheads="1"/>
          </p:cNvSpPr>
          <p:nvPr/>
        </p:nvSpPr>
        <p:spPr bwMode="auto">
          <a:xfrm>
            <a:off x="5364163" y="2133600"/>
            <a:ext cx="647700" cy="215900"/>
          </a:xfrm>
          <a:prstGeom prst="rect">
            <a:avLst/>
          </a:prstGeom>
          <a:noFill/>
          <a:ln w="25400" algn="ctr">
            <a:solidFill>
              <a:schemeClr val="accent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tx1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1389" name="Rectangle 13"/>
          <p:cNvSpPr>
            <a:spLocks noChangeArrowheads="1"/>
          </p:cNvSpPr>
          <p:nvPr/>
        </p:nvSpPr>
        <p:spPr bwMode="auto">
          <a:xfrm>
            <a:off x="5364163" y="2349500"/>
            <a:ext cx="1512887" cy="287338"/>
          </a:xfrm>
          <a:prstGeom prst="rect">
            <a:avLst/>
          </a:prstGeom>
          <a:noFill/>
          <a:ln w="25400" algn="ctr">
            <a:solidFill>
              <a:schemeClr val="accent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tx1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1390" name="Rectangle 14"/>
          <p:cNvSpPr>
            <a:spLocks noChangeArrowheads="1"/>
          </p:cNvSpPr>
          <p:nvPr/>
        </p:nvSpPr>
        <p:spPr bwMode="auto">
          <a:xfrm>
            <a:off x="611188" y="3644900"/>
            <a:ext cx="936625" cy="288925"/>
          </a:xfrm>
          <a:prstGeom prst="rect">
            <a:avLst/>
          </a:prstGeom>
          <a:noFill/>
          <a:ln w="31750" algn="ctr">
            <a:pattFill prst="pct90">
              <a:fgClr>
                <a:schemeClr val="accent1"/>
              </a:fgClr>
              <a:bgClr>
                <a:srgbClr val="FFFFFF"/>
              </a:bgClr>
            </a:patt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tx1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1391" name="Rectangle 15"/>
          <p:cNvSpPr>
            <a:spLocks noChangeArrowheads="1"/>
          </p:cNvSpPr>
          <p:nvPr/>
        </p:nvSpPr>
        <p:spPr bwMode="auto">
          <a:xfrm>
            <a:off x="611188" y="3932238"/>
            <a:ext cx="3384550" cy="288925"/>
          </a:xfrm>
          <a:prstGeom prst="rect">
            <a:avLst/>
          </a:prstGeom>
          <a:noFill/>
          <a:ln w="31750" algn="ctr">
            <a:pattFill prst="pct90">
              <a:fgClr>
                <a:schemeClr val="accent1"/>
              </a:fgClr>
              <a:bgClr>
                <a:srgbClr val="FFFFFF"/>
              </a:bgClr>
            </a:patt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tx1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1392" name="Rectangle 16"/>
          <p:cNvSpPr>
            <a:spLocks noChangeArrowheads="1"/>
          </p:cNvSpPr>
          <p:nvPr/>
        </p:nvSpPr>
        <p:spPr bwMode="auto">
          <a:xfrm>
            <a:off x="5364163" y="1844675"/>
            <a:ext cx="863600" cy="215900"/>
          </a:xfrm>
          <a:prstGeom prst="rect">
            <a:avLst/>
          </a:prstGeom>
          <a:noFill/>
          <a:ln w="25400" algn="ctr">
            <a:solidFill>
              <a:schemeClr val="accent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tx1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1393" name="Rectangle 17"/>
          <p:cNvSpPr>
            <a:spLocks noChangeArrowheads="1"/>
          </p:cNvSpPr>
          <p:nvPr/>
        </p:nvSpPr>
        <p:spPr bwMode="auto">
          <a:xfrm>
            <a:off x="611188" y="3355975"/>
            <a:ext cx="2016125" cy="288925"/>
          </a:xfrm>
          <a:prstGeom prst="rect">
            <a:avLst/>
          </a:prstGeom>
          <a:noFill/>
          <a:ln w="31750" algn="ctr">
            <a:pattFill prst="pct90">
              <a:fgClr>
                <a:schemeClr val="accent1"/>
              </a:fgClr>
              <a:bgClr>
                <a:srgbClr val="FFFFFF"/>
              </a:bgClr>
            </a:patt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tx1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1394" name="Rectangle 18"/>
          <p:cNvSpPr>
            <a:spLocks noChangeArrowheads="1"/>
          </p:cNvSpPr>
          <p:nvPr/>
        </p:nvSpPr>
        <p:spPr bwMode="auto">
          <a:xfrm>
            <a:off x="6372225" y="3429000"/>
            <a:ext cx="1295400" cy="215900"/>
          </a:xfrm>
          <a:prstGeom prst="rect">
            <a:avLst/>
          </a:prstGeom>
          <a:noFill/>
          <a:ln w="25400" algn="ctr">
            <a:solidFill>
              <a:schemeClr val="accent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tx1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1395" name="Rectangle 19"/>
          <p:cNvSpPr>
            <a:spLocks noChangeArrowheads="1"/>
          </p:cNvSpPr>
          <p:nvPr/>
        </p:nvSpPr>
        <p:spPr bwMode="auto">
          <a:xfrm>
            <a:off x="1187450" y="5084763"/>
            <a:ext cx="1152525" cy="288925"/>
          </a:xfrm>
          <a:prstGeom prst="rect">
            <a:avLst/>
          </a:prstGeom>
          <a:noFill/>
          <a:ln w="31750" algn="ctr">
            <a:pattFill prst="pct90">
              <a:fgClr>
                <a:schemeClr val="accent1"/>
              </a:fgClr>
              <a:bgClr>
                <a:srgbClr val="FFFFFF"/>
              </a:bgClr>
            </a:patt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tx1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1396" name="Rectangle 20"/>
          <p:cNvSpPr>
            <a:spLocks noChangeArrowheads="1"/>
          </p:cNvSpPr>
          <p:nvPr/>
        </p:nvSpPr>
        <p:spPr bwMode="auto">
          <a:xfrm>
            <a:off x="5364163" y="765175"/>
            <a:ext cx="792162" cy="287338"/>
          </a:xfrm>
          <a:prstGeom prst="rect">
            <a:avLst/>
          </a:prstGeom>
          <a:noFill/>
          <a:ln w="25400" algn="ctr">
            <a:solidFill>
              <a:schemeClr val="accent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tx1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1397" name="Rectangle 21"/>
          <p:cNvSpPr>
            <a:spLocks noChangeArrowheads="1"/>
          </p:cNvSpPr>
          <p:nvPr/>
        </p:nvSpPr>
        <p:spPr bwMode="auto">
          <a:xfrm>
            <a:off x="611188" y="2205038"/>
            <a:ext cx="1800225" cy="288925"/>
          </a:xfrm>
          <a:prstGeom prst="rect">
            <a:avLst/>
          </a:prstGeom>
          <a:noFill/>
          <a:ln w="31750" algn="ctr">
            <a:pattFill prst="pct90">
              <a:fgClr>
                <a:schemeClr val="accent1"/>
              </a:fgClr>
              <a:bgClr>
                <a:srgbClr val="FFFFFF"/>
              </a:bgClr>
            </a:patt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tx1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1398" name="Rectangle 22"/>
          <p:cNvSpPr>
            <a:spLocks noChangeArrowheads="1"/>
          </p:cNvSpPr>
          <p:nvPr/>
        </p:nvSpPr>
        <p:spPr bwMode="auto">
          <a:xfrm>
            <a:off x="5940425" y="2636838"/>
            <a:ext cx="719138" cy="287337"/>
          </a:xfrm>
          <a:prstGeom prst="rect">
            <a:avLst/>
          </a:prstGeom>
          <a:noFill/>
          <a:ln w="25400" algn="ctr">
            <a:solidFill>
              <a:schemeClr val="accent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tx1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1399" name="Rectangle 23"/>
          <p:cNvSpPr>
            <a:spLocks noChangeArrowheads="1"/>
          </p:cNvSpPr>
          <p:nvPr/>
        </p:nvSpPr>
        <p:spPr bwMode="auto">
          <a:xfrm>
            <a:off x="908050" y="4221163"/>
            <a:ext cx="3016250" cy="287337"/>
          </a:xfrm>
          <a:prstGeom prst="rect">
            <a:avLst/>
          </a:prstGeom>
          <a:noFill/>
          <a:ln w="31750" algn="ctr">
            <a:pattFill prst="pct90">
              <a:fgClr>
                <a:schemeClr val="accent1"/>
              </a:fgClr>
              <a:bgClr>
                <a:srgbClr val="FFFFFF"/>
              </a:bgClr>
            </a:patt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tx1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1400" name="Rectangle 24"/>
          <p:cNvSpPr>
            <a:spLocks noChangeArrowheads="1"/>
          </p:cNvSpPr>
          <p:nvPr/>
        </p:nvSpPr>
        <p:spPr bwMode="auto">
          <a:xfrm>
            <a:off x="5364163" y="1555750"/>
            <a:ext cx="863600" cy="288925"/>
          </a:xfrm>
          <a:prstGeom prst="rect">
            <a:avLst/>
          </a:prstGeom>
          <a:noFill/>
          <a:ln w="25400" algn="ctr">
            <a:solidFill>
              <a:schemeClr val="accent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tx1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1401" name="Rectangle 25"/>
          <p:cNvSpPr>
            <a:spLocks noChangeArrowheads="1"/>
          </p:cNvSpPr>
          <p:nvPr/>
        </p:nvSpPr>
        <p:spPr bwMode="auto">
          <a:xfrm>
            <a:off x="611188" y="3068638"/>
            <a:ext cx="2736850" cy="288925"/>
          </a:xfrm>
          <a:prstGeom prst="rect">
            <a:avLst/>
          </a:prstGeom>
          <a:noFill/>
          <a:ln w="31750" algn="ctr">
            <a:pattFill prst="pct90">
              <a:fgClr>
                <a:schemeClr val="accent1"/>
              </a:fgClr>
              <a:bgClr>
                <a:srgbClr val="FFFFFF"/>
              </a:bgClr>
            </a:patt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tx1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1402" name="Rectangle 26"/>
          <p:cNvSpPr>
            <a:spLocks noChangeArrowheads="1"/>
          </p:cNvSpPr>
          <p:nvPr/>
        </p:nvSpPr>
        <p:spPr bwMode="auto">
          <a:xfrm>
            <a:off x="5940425" y="2925763"/>
            <a:ext cx="647700" cy="215900"/>
          </a:xfrm>
          <a:prstGeom prst="rect">
            <a:avLst/>
          </a:prstGeom>
          <a:noFill/>
          <a:ln w="25400" algn="ctr">
            <a:solidFill>
              <a:schemeClr val="accent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tx1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1403" name="Rectangle 27"/>
          <p:cNvSpPr>
            <a:spLocks noChangeArrowheads="1"/>
          </p:cNvSpPr>
          <p:nvPr/>
        </p:nvSpPr>
        <p:spPr bwMode="auto">
          <a:xfrm>
            <a:off x="900113" y="4508500"/>
            <a:ext cx="1079500" cy="288925"/>
          </a:xfrm>
          <a:prstGeom prst="rect">
            <a:avLst/>
          </a:prstGeom>
          <a:noFill/>
          <a:ln w="31750" algn="ctr">
            <a:pattFill prst="pct90">
              <a:fgClr>
                <a:schemeClr val="accent1"/>
              </a:fgClr>
              <a:bgClr>
                <a:srgbClr val="FFFFFF"/>
              </a:bgClr>
            </a:patt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tx1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" dur="indefinite"/>
                                        <p:tgtEl>
                                          <p:spTgt spid="10138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7" dur="indefinite"/>
                                        <p:tgtEl>
                                          <p:spTgt spid="1013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9" dur="indefinite"/>
                                        <p:tgtEl>
                                          <p:spTgt spid="10138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0" dur="indefinite"/>
                                        <p:tgtEl>
                                          <p:spTgt spid="1013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2" dur="indefinite"/>
                                        <p:tgtEl>
                                          <p:spTgt spid="10138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3" dur="indefinite"/>
                                        <p:tgtEl>
                                          <p:spTgt spid="101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5" dur="indefinite"/>
                                        <p:tgtEl>
                                          <p:spTgt spid="10138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6" dur="indefinite"/>
                                        <p:tgtEl>
                                          <p:spTgt spid="101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mph" presetSubtype="0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8" dur="indefinite"/>
                                        <p:tgtEl>
                                          <p:spTgt spid="101390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29" dur="indefinite"/>
                                        <p:tgtEl>
                                          <p:spTgt spid="101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1" dur="indefinite"/>
                                        <p:tgtEl>
                                          <p:spTgt spid="101391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32" dur="indefinite"/>
                                        <p:tgtEl>
                                          <p:spTgt spid="1013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4" dur="indefinite"/>
                                        <p:tgtEl>
                                          <p:spTgt spid="101388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35" dur="indefinite"/>
                                        <p:tgtEl>
                                          <p:spTgt spid="101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7" dur="indefinite"/>
                                        <p:tgtEl>
                                          <p:spTgt spid="101389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38" dur="indefinite"/>
                                        <p:tgtEl>
                                          <p:spTgt spid="101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mph" presetSubtype="0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46" dur="indefinite"/>
                                        <p:tgtEl>
                                          <p:spTgt spid="10139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47" dur="indefinite"/>
                                        <p:tgtEl>
                                          <p:spTgt spid="1013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49" dur="indefinite"/>
                                        <p:tgtEl>
                                          <p:spTgt spid="10139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50" dur="indefinite"/>
                                        <p:tgtEl>
                                          <p:spTgt spid="1013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9" presetClass="emph" presetSubtype="0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58" dur="indefinite"/>
                                        <p:tgtEl>
                                          <p:spTgt spid="10139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59" dur="indefinite"/>
                                        <p:tgtEl>
                                          <p:spTgt spid="1013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1" dur="indefinite"/>
                                        <p:tgtEl>
                                          <p:spTgt spid="10139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62" dur="indefinite"/>
                                        <p:tgtEl>
                                          <p:spTgt spid="1013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9" presetClass="emph" presetSubtype="0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70" dur="indefinite"/>
                                        <p:tgtEl>
                                          <p:spTgt spid="10139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71" dur="indefinite"/>
                                        <p:tgtEl>
                                          <p:spTgt spid="1013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73" dur="indefinite"/>
                                        <p:tgtEl>
                                          <p:spTgt spid="10139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74" dur="indefinite"/>
                                        <p:tgtEl>
                                          <p:spTgt spid="1013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9" presetClass="emph" presetSubtype="0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82" dur="indefinite"/>
                                        <p:tgtEl>
                                          <p:spTgt spid="101398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83" dur="indefinite"/>
                                        <p:tgtEl>
                                          <p:spTgt spid="1013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85" dur="indefinite"/>
                                        <p:tgtEl>
                                          <p:spTgt spid="101399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86" dur="indefinite"/>
                                        <p:tgtEl>
                                          <p:spTgt spid="1013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9" presetClass="emph" presetSubtype="0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94" dur="indefinite"/>
                                        <p:tgtEl>
                                          <p:spTgt spid="101400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95" dur="indefinite"/>
                                        <p:tgtEl>
                                          <p:spTgt spid="1014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97" dur="indefinite"/>
                                        <p:tgtEl>
                                          <p:spTgt spid="101401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98" dur="indefinite"/>
                                        <p:tgtEl>
                                          <p:spTgt spid="1014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9" presetClass="emph" presetSubtype="0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06" dur="indefinite"/>
                                        <p:tgtEl>
                                          <p:spTgt spid="10140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07" dur="indefinite"/>
                                        <p:tgtEl>
                                          <p:spTgt spid="1014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09" dur="indefinite"/>
                                        <p:tgtEl>
                                          <p:spTgt spid="10140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10" dur="indefinite"/>
                                        <p:tgtEl>
                                          <p:spTgt spid="1014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1383" grpId="0" animBg="1"/>
      <p:bldP spid="101384" grpId="0" animBg="1"/>
      <p:bldP spid="101386" grpId="0" animBg="1"/>
      <p:bldP spid="101387" grpId="0" animBg="1"/>
      <p:bldP spid="101388" grpId="0" animBg="1"/>
      <p:bldP spid="101388" grpId="1" animBg="1"/>
      <p:bldP spid="101389" grpId="0" animBg="1"/>
      <p:bldP spid="101389" grpId="1" animBg="1"/>
      <p:bldP spid="101390" grpId="0" animBg="1"/>
      <p:bldP spid="101390" grpId="1" animBg="1"/>
      <p:bldP spid="101391" grpId="0" animBg="1"/>
      <p:bldP spid="101391" grpId="1" animBg="1"/>
      <p:bldP spid="101392" grpId="0" animBg="1"/>
      <p:bldP spid="101392" grpId="1" animBg="1"/>
      <p:bldP spid="101393" grpId="0" animBg="1"/>
      <p:bldP spid="101393" grpId="1" animBg="1"/>
      <p:bldP spid="101394" grpId="0" animBg="1"/>
      <p:bldP spid="101394" grpId="1" animBg="1"/>
      <p:bldP spid="101395" grpId="0" animBg="1"/>
      <p:bldP spid="101395" grpId="1" animBg="1"/>
      <p:bldP spid="101396" grpId="0" animBg="1"/>
      <p:bldP spid="101396" grpId="1" animBg="1"/>
      <p:bldP spid="101397" grpId="0" animBg="1"/>
      <p:bldP spid="101397" grpId="1" animBg="1"/>
      <p:bldP spid="101398" grpId="0" animBg="1"/>
      <p:bldP spid="101398" grpId="1" animBg="1"/>
      <p:bldP spid="101399" grpId="0" animBg="1"/>
      <p:bldP spid="101399" grpId="1" animBg="1"/>
      <p:bldP spid="101400" grpId="0" animBg="1"/>
      <p:bldP spid="101400" grpId="1" animBg="1"/>
      <p:bldP spid="101401" grpId="0" animBg="1"/>
      <p:bldP spid="101401" grpId="1" animBg="1"/>
      <p:bldP spid="101402" grpId="0" animBg="1"/>
      <p:bldP spid="101402" grpId="1" animBg="1"/>
      <p:bldP spid="101403" grpId="0" animBg="1"/>
      <p:bldP spid="101403" grpId="1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The CCured Type System</a:t>
            </a:r>
          </a:p>
        </p:txBody>
      </p:sp>
      <p:sp>
        <p:nvSpPr>
          <p:cNvPr id="102403" name="Rectangle 3"/>
          <p:cNvSpPr>
            <a:spLocks noGrp="1" noChangeArrowheads="1"/>
          </p:cNvSpPr>
          <p:nvPr>
            <p:ph idx="1"/>
          </p:nvPr>
        </p:nvSpPr>
        <p:spPr>
          <a:xfrm>
            <a:off x="1763713" y="1628775"/>
            <a:ext cx="7221537" cy="4321175"/>
          </a:xfrm>
        </p:spPr>
        <p:txBody>
          <a:bodyPr/>
          <a:lstStyle/>
          <a:p>
            <a:pPr>
              <a:lnSpc>
                <a:spcPct val="95000"/>
              </a:lnSpc>
            </a:pPr>
            <a:r>
              <a:rPr lang="en-US" sz="2000"/>
              <a:t>The purpose is to maintain the separation between the statically typed and the un-typed words</a:t>
            </a:r>
          </a:p>
          <a:p>
            <a:pPr>
              <a:lnSpc>
                <a:spcPct val="95000"/>
              </a:lnSpc>
            </a:pPr>
            <a:endParaRPr lang="en-US" sz="2000"/>
          </a:p>
          <a:p>
            <a:pPr>
              <a:lnSpc>
                <a:spcPct val="95000"/>
              </a:lnSpc>
            </a:pPr>
            <a:r>
              <a:rPr lang="en-US" sz="2000"/>
              <a:t>For presented type system assume that the program contains complete pointer kind information</a:t>
            </a:r>
          </a:p>
          <a:p>
            <a:pPr>
              <a:lnSpc>
                <a:spcPct val="95000"/>
              </a:lnSpc>
            </a:pPr>
            <a:endParaRPr lang="en-US" sz="2000"/>
          </a:p>
          <a:p>
            <a:pPr>
              <a:lnSpc>
                <a:spcPct val="95000"/>
              </a:lnSpc>
            </a:pPr>
            <a:r>
              <a:rPr lang="en-US" sz="2000"/>
              <a:t>Type environment is provided with the types for every variable name</a:t>
            </a:r>
          </a:p>
          <a:p>
            <a:pPr>
              <a:lnSpc>
                <a:spcPct val="95000"/>
              </a:lnSpc>
            </a:pPr>
            <a:endParaRPr lang="en-US" sz="2000"/>
          </a:p>
          <a:p>
            <a:pPr>
              <a:lnSpc>
                <a:spcPct val="95000"/>
              </a:lnSpc>
            </a:pPr>
            <a:r>
              <a:rPr lang="en-US" sz="2000"/>
              <a:t>It needs to give types, using derivation rules, to expressions and commands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2E1EA7-8427-4B4F-B6F9-186E487CF5C0}" type="slidenum">
              <a:rPr lang="he-IL"/>
              <a:pPr/>
              <a:t>16</a:t>
            </a:fld>
            <a:endParaRPr lang="en-US"/>
          </a:p>
        </p:txBody>
      </p:sp>
      <p:sp>
        <p:nvSpPr>
          <p:cNvPr id="102404" name="Rectangle 4"/>
          <p:cNvSpPr>
            <a:spLocks noChangeArrowheads="1"/>
          </p:cNvSpPr>
          <p:nvPr/>
        </p:nvSpPr>
        <p:spPr bwMode="auto">
          <a:xfrm>
            <a:off x="34925" y="1196975"/>
            <a:ext cx="1368425" cy="287338"/>
          </a:xfrm>
          <a:prstGeom prst="rect">
            <a:avLst/>
          </a:prstGeom>
          <a:noFill/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/>
              <a:t>The derivation rules:</a:t>
            </a:r>
            <a:r>
              <a:rPr lang="he-IL" sz="3200"/>
              <a:t> </a:t>
            </a:r>
            <a:r>
              <a:rPr lang="en-US" sz="3200"/>
              <a:t>convertibility</a:t>
            </a:r>
          </a:p>
        </p:txBody>
      </p:sp>
      <p:sp>
        <p:nvSpPr>
          <p:cNvPr id="104451" name="Rectangle 3"/>
          <p:cNvSpPr>
            <a:spLocks noGrp="1" noChangeArrowheads="1"/>
          </p:cNvSpPr>
          <p:nvPr>
            <p:ph idx="1"/>
          </p:nvPr>
        </p:nvSpPr>
        <p:spPr>
          <a:xfrm>
            <a:off x="1763713" y="1628775"/>
            <a:ext cx="7221537" cy="4537075"/>
          </a:xfrm>
        </p:spPr>
        <p:txBody>
          <a:bodyPr/>
          <a:lstStyle/>
          <a:p>
            <a:pPr lvl="1">
              <a:lnSpc>
                <a:spcPct val="105000"/>
              </a:lnSpc>
            </a:pPr>
            <a:r>
              <a:rPr lang="en-US" sz="1800" dirty="0">
                <a:latin typeface="Arial"/>
              </a:rPr>
              <a:t>“</a:t>
            </a:r>
            <a:r>
              <a:rPr lang="en-US" sz="1800" i="1" dirty="0"/>
              <a:t>a </a:t>
            </a:r>
            <a:r>
              <a:rPr lang="el-GR" sz="1800" b="1" i="1" dirty="0">
                <a:cs typeface="Times New Roman" pitchFamily="18" charset="0"/>
              </a:rPr>
              <a:t>≤</a:t>
            </a:r>
            <a:r>
              <a:rPr lang="en-US" sz="1800" i="1" dirty="0"/>
              <a:t> b</a:t>
            </a:r>
            <a:r>
              <a:rPr lang="en-US" sz="1800" dirty="0"/>
              <a:t>” – it is possible to convert type </a:t>
            </a:r>
            <a:r>
              <a:rPr lang="en-US" sz="1800" i="1" dirty="0"/>
              <a:t>a</a:t>
            </a:r>
            <a:r>
              <a:rPr lang="en-US" sz="1800" dirty="0"/>
              <a:t> to type </a:t>
            </a:r>
            <a:r>
              <a:rPr lang="en-US" sz="1800" i="1" dirty="0"/>
              <a:t>b</a:t>
            </a:r>
          </a:p>
          <a:p>
            <a:pPr>
              <a:lnSpc>
                <a:spcPct val="105000"/>
              </a:lnSpc>
            </a:pPr>
            <a:r>
              <a:rPr lang="el-GR" sz="2000" b="1" i="1" dirty="0">
                <a:cs typeface="Times New Roman" pitchFamily="18" charset="0"/>
              </a:rPr>
              <a:t>τ</a:t>
            </a:r>
            <a:r>
              <a:rPr lang="en-US" sz="2000" b="1" i="1" dirty="0">
                <a:cs typeface="Times New Roman" pitchFamily="18" charset="0"/>
              </a:rPr>
              <a:t> </a:t>
            </a:r>
            <a:r>
              <a:rPr lang="el-GR" sz="2000" b="1" i="1" dirty="0">
                <a:cs typeface="Times New Roman" pitchFamily="18" charset="0"/>
              </a:rPr>
              <a:t>≤</a:t>
            </a:r>
            <a:r>
              <a:rPr lang="en-US" sz="2000" b="1" i="1" dirty="0">
                <a:cs typeface="Times New Roman" pitchFamily="18" charset="0"/>
              </a:rPr>
              <a:t> </a:t>
            </a:r>
            <a:r>
              <a:rPr lang="el-GR" sz="2000" b="1" i="1" dirty="0">
                <a:cs typeface="Times New Roman" pitchFamily="18" charset="0"/>
              </a:rPr>
              <a:t>τ</a:t>
            </a:r>
            <a:r>
              <a:rPr lang="en-US" sz="2000" i="1" dirty="0">
                <a:cs typeface="Times New Roman" pitchFamily="18" charset="0"/>
              </a:rPr>
              <a:t>		</a:t>
            </a:r>
            <a:r>
              <a:rPr lang="en-US" sz="2000" dirty="0" smtClean="0">
                <a:cs typeface="Times New Roman" pitchFamily="18" charset="0"/>
                <a:sym typeface="Wingdings" pitchFamily="2" charset="2"/>
              </a:rPr>
              <a:t></a:t>
            </a:r>
            <a:r>
              <a:rPr lang="en-US" sz="2000" i="1" dirty="0" smtClean="0"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000" dirty="0">
                <a:cs typeface="Times New Roman" pitchFamily="18" charset="0"/>
              </a:rPr>
              <a:t>reflexivity</a:t>
            </a:r>
            <a:endParaRPr lang="en-US" sz="2000" i="1" dirty="0">
              <a:cs typeface="Times New Roman" pitchFamily="18" charset="0"/>
            </a:endParaRPr>
          </a:p>
          <a:p>
            <a:pPr>
              <a:lnSpc>
                <a:spcPct val="105000"/>
              </a:lnSpc>
            </a:pPr>
            <a:r>
              <a:rPr lang="el-GR" sz="2000" b="1" i="1" dirty="0">
                <a:cs typeface="Times New Roman" pitchFamily="18" charset="0"/>
              </a:rPr>
              <a:t>τ</a:t>
            </a:r>
            <a:r>
              <a:rPr lang="en-US" sz="2000" b="1" i="1" dirty="0">
                <a:cs typeface="Times New Roman" pitchFamily="18" charset="0"/>
              </a:rPr>
              <a:t> </a:t>
            </a:r>
            <a:r>
              <a:rPr lang="el-GR" sz="2000" b="1" i="1" dirty="0">
                <a:cs typeface="Times New Roman" pitchFamily="18" charset="0"/>
              </a:rPr>
              <a:t>≤</a:t>
            </a:r>
            <a:r>
              <a:rPr lang="en-US" sz="2000" b="1" i="1" dirty="0">
                <a:cs typeface="Times New Roman" pitchFamily="18" charset="0"/>
              </a:rPr>
              <a:t> </a:t>
            </a:r>
            <a:r>
              <a:rPr lang="en-US" sz="2000" b="1" i="1" dirty="0" err="1">
                <a:cs typeface="Times New Roman" pitchFamily="18" charset="0"/>
              </a:rPr>
              <a:t>int</a:t>
            </a:r>
            <a:r>
              <a:rPr lang="en-US" sz="2000" i="1" dirty="0">
                <a:cs typeface="Times New Roman" pitchFamily="18" charset="0"/>
              </a:rPr>
              <a:t>		</a:t>
            </a:r>
            <a:r>
              <a:rPr lang="en-US" sz="2000" dirty="0">
                <a:cs typeface="Times New Roman" pitchFamily="18" charset="0"/>
                <a:sym typeface="Wingdings" pitchFamily="2" charset="2"/>
              </a:rPr>
              <a:t> </a:t>
            </a:r>
            <a:r>
              <a:rPr lang="en-US" sz="2000" dirty="0">
                <a:cs typeface="Times New Roman" pitchFamily="18" charset="0"/>
              </a:rPr>
              <a:t>reading addresses</a:t>
            </a:r>
            <a:endParaRPr lang="en-US" sz="2000" i="1" dirty="0">
              <a:cs typeface="Times New Roman" pitchFamily="18" charset="0"/>
            </a:endParaRPr>
          </a:p>
          <a:p>
            <a:pPr>
              <a:lnSpc>
                <a:spcPct val="105000"/>
              </a:lnSpc>
            </a:pPr>
            <a:r>
              <a:rPr lang="en-US" sz="2000" b="1" i="1" dirty="0" err="1">
                <a:cs typeface="Times New Roman" pitchFamily="18" charset="0"/>
              </a:rPr>
              <a:t>int</a:t>
            </a:r>
            <a:r>
              <a:rPr lang="en-US" sz="2000" b="1" i="1" dirty="0">
                <a:cs typeface="Times New Roman" pitchFamily="18" charset="0"/>
              </a:rPr>
              <a:t> </a:t>
            </a:r>
            <a:r>
              <a:rPr lang="el-GR" sz="2000" b="1" i="1" dirty="0">
                <a:cs typeface="Times New Roman" pitchFamily="18" charset="0"/>
              </a:rPr>
              <a:t>≤</a:t>
            </a:r>
            <a:r>
              <a:rPr lang="en-US" sz="2000" b="1" i="1" dirty="0">
                <a:cs typeface="Times New Roman" pitchFamily="18" charset="0"/>
              </a:rPr>
              <a:t> </a:t>
            </a:r>
            <a:r>
              <a:rPr lang="el-GR" sz="2000" b="1" i="1" dirty="0">
                <a:cs typeface="Times New Roman" pitchFamily="18" charset="0"/>
              </a:rPr>
              <a:t>τ</a:t>
            </a:r>
            <a:r>
              <a:rPr lang="en-US" sz="2000" b="1" i="1" dirty="0">
                <a:cs typeface="Times New Roman" pitchFamily="18" charset="0"/>
              </a:rPr>
              <a:t> </a:t>
            </a:r>
            <a:r>
              <a:rPr lang="en-US" sz="2000" b="1" dirty="0">
                <a:cs typeface="Times New Roman" pitchFamily="18" charset="0"/>
              </a:rPr>
              <a:t>ref SEQ</a:t>
            </a:r>
            <a:r>
              <a:rPr lang="en-US" sz="2000" dirty="0">
                <a:cs typeface="Times New Roman" pitchFamily="18" charset="0"/>
              </a:rPr>
              <a:t>	</a:t>
            </a:r>
            <a:r>
              <a:rPr lang="en-US" sz="2000" dirty="0">
                <a:cs typeface="Times New Roman" pitchFamily="18" charset="0"/>
                <a:sym typeface="Wingdings" pitchFamily="2" charset="2"/>
              </a:rPr>
              <a:t></a:t>
            </a:r>
            <a:r>
              <a:rPr lang="en-US" sz="2000" dirty="0">
                <a:cs typeface="Times New Roman" pitchFamily="18" charset="0"/>
              </a:rPr>
              <a:t> pointers arithmetic</a:t>
            </a:r>
          </a:p>
          <a:p>
            <a:pPr>
              <a:lnSpc>
                <a:spcPct val="105000"/>
              </a:lnSpc>
            </a:pPr>
            <a:r>
              <a:rPr lang="en-US" sz="2000" b="1" i="1" dirty="0" err="1">
                <a:cs typeface="Times New Roman" pitchFamily="18" charset="0"/>
              </a:rPr>
              <a:t>int</a:t>
            </a:r>
            <a:r>
              <a:rPr lang="en-US" sz="2000" b="1" i="1" dirty="0">
                <a:cs typeface="Times New Roman" pitchFamily="18" charset="0"/>
              </a:rPr>
              <a:t> </a:t>
            </a:r>
            <a:r>
              <a:rPr lang="el-GR" sz="2000" b="1" i="1" dirty="0">
                <a:cs typeface="Times New Roman" pitchFamily="18" charset="0"/>
              </a:rPr>
              <a:t>≤</a:t>
            </a:r>
            <a:r>
              <a:rPr lang="en-US" sz="2000" b="1" i="1" dirty="0">
                <a:cs typeface="Times New Roman" pitchFamily="18" charset="0"/>
              </a:rPr>
              <a:t> </a:t>
            </a:r>
            <a:r>
              <a:rPr lang="en-US" sz="2000" b="1" dirty="0">
                <a:cs typeface="Times New Roman" pitchFamily="18" charset="0"/>
              </a:rPr>
              <a:t>DYN</a:t>
            </a:r>
            <a:r>
              <a:rPr lang="en-US" sz="2000" dirty="0">
                <a:cs typeface="Times New Roman" pitchFamily="18" charset="0"/>
              </a:rPr>
              <a:t>	</a:t>
            </a:r>
            <a:r>
              <a:rPr lang="en-US" sz="2000" dirty="0">
                <a:cs typeface="Times New Roman" pitchFamily="18" charset="0"/>
                <a:sym typeface="Wingdings" pitchFamily="2" charset="2"/>
              </a:rPr>
              <a:t> </a:t>
            </a:r>
          </a:p>
          <a:p>
            <a:pPr lvl="1">
              <a:lnSpc>
                <a:spcPct val="105000"/>
              </a:lnSpc>
            </a:pPr>
            <a:r>
              <a:rPr lang="en-US" sz="1800" dirty="0">
                <a:cs typeface="Times New Roman" pitchFamily="18" charset="0"/>
              </a:rPr>
              <a:t>dereferences are prevented by run-time checks; the pointer has lost its capability to perform memory operations</a:t>
            </a:r>
          </a:p>
          <a:p>
            <a:pPr>
              <a:lnSpc>
                <a:spcPct val="105000"/>
              </a:lnSpc>
            </a:pPr>
            <a:r>
              <a:rPr lang="el-GR" sz="2000" b="1" i="1" dirty="0">
                <a:cs typeface="Times New Roman" pitchFamily="18" charset="0"/>
              </a:rPr>
              <a:t>τ</a:t>
            </a:r>
            <a:r>
              <a:rPr lang="en-US" sz="2000" b="1" i="1" dirty="0">
                <a:cs typeface="Times New Roman" pitchFamily="18" charset="0"/>
              </a:rPr>
              <a:t> </a:t>
            </a:r>
            <a:r>
              <a:rPr lang="en-US" sz="2000" b="1" dirty="0">
                <a:cs typeface="Times New Roman" pitchFamily="18" charset="0"/>
              </a:rPr>
              <a:t>ref SEQ</a:t>
            </a:r>
            <a:r>
              <a:rPr lang="en-US" sz="2000" b="1" i="1" dirty="0">
                <a:cs typeface="Times New Roman" pitchFamily="18" charset="0"/>
              </a:rPr>
              <a:t> </a:t>
            </a:r>
            <a:r>
              <a:rPr lang="el-GR" sz="2000" b="1" i="1" dirty="0">
                <a:cs typeface="Times New Roman" pitchFamily="18" charset="0"/>
              </a:rPr>
              <a:t>≤</a:t>
            </a:r>
            <a:r>
              <a:rPr lang="en-US" sz="2000" b="1" i="1" dirty="0">
                <a:cs typeface="Times New Roman" pitchFamily="18" charset="0"/>
              </a:rPr>
              <a:t> </a:t>
            </a:r>
            <a:r>
              <a:rPr lang="el-GR" sz="2000" b="1" i="1" dirty="0">
                <a:cs typeface="Times New Roman" pitchFamily="18" charset="0"/>
              </a:rPr>
              <a:t>τ</a:t>
            </a:r>
            <a:r>
              <a:rPr lang="en-US" sz="2000" b="1" i="1" dirty="0">
                <a:cs typeface="Times New Roman" pitchFamily="18" charset="0"/>
              </a:rPr>
              <a:t> </a:t>
            </a:r>
            <a:r>
              <a:rPr lang="en-US" sz="2000" b="1" dirty="0">
                <a:cs typeface="Times New Roman" pitchFamily="18" charset="0"/>
              </a:rPr>
              <a:t>ref SAFE</a:t>
            </a:r>
          </a:p>
          <a:p>
            <a:pPr>
              <a:lnSpc>
                <a:spcPct val="105000"/>
              </a:lnSpc>
              <a:buFont typeface="Wingdings" pitchFamily="2" charset="2"/>
              <a:buNone/>
            </a:pPr>
            <a:r>
              <a:rPr lang="en-US" sz="2000" dirty="0">
                <a:cs typeface="Times New Roman" pitchFamily="18" charset="0"/>
                <a:sym typeface="Wingdings" pitchFamily="2" charset="2"/>
              </a:rPr>
              <a:t>	 </a:t>
            </a:r>
            <a:r>
              <a:rPr lang="en-US" sz="2000" dirty="0">
                <a:cs typeface="Times New Roman" pitchFamily="18" charset="0"/>
              </a:rPr>
              <a:t>reference types can’t change; bounds are checked by run-time checks</a:t>
            </a:r>
          </a:p>
          <a:p>
            <a:pPr>
              <a:lnSpc>
                <a:spcPct val="105000"/>
              </a:lnSpc>
            </a:pPr>
            <a:endParaRPr lang="en-US" sz="2000" i="1" dirty="0">
              <a:cs typeface="Times New Roman" pitchFamily="18" charset="0"/>
            </a:endParaRPr>
          </a:p>
          <a:p>
            <a:pPr>
              <a:lnSpc>
                <a:spcPct val="105000"/>
              </a:lnSpc>
            </a:pPr>
            <a:endParaRPr lang="el-GR" sz="2000" i="1" dirty="0">
              <a:cs typeface="Times New Roman" pitchFamily="18" charset="0"/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AC82E-D380-45DA-8BBC-E8B53F94717B}" type="slidenum">
              <a:rPr lang="he-IL"/>
              <a:pPr/>
              <a:t>17</a:t>
            </a:fld>
            <a:endParaRPr lang="en-US"/>
          </a:p>
        </p:txBody>
      </p:sp>
      <p:sp>
        <p:nvSpPr>
          <p:cNvPr id="104452" name="Rectangle 4"/>
          <p:cNvSpPr>
            <a:spLocks noChangeArrowheads="1"/>
          </p:cNvSpPr>
          <p:nvPr/>
        </p:nvSpPr>
        <p:spPr bwMode="auto">
          <a:xfrm>
            <a:off x="34925" y="1196975"/>
            <a:ext cx="1368425" cy="287338"/>
          </a:xfrm>
          <a:prstGeom prst="rect">
            <a:avLst/>
          </a:prstGeom>
          <a:noFill/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/>
              <a:t>The derivation rules:</a:t>
            </a:r>
            <a:r>
              <a:rPr lang="he-IL" sz="3200"/>
              <a:t> </a:t>
            </a:r>
            <a:r>
              <a:rPr lang="en-US" sz="3200"/>
              <a:t>expressions</a:t>
            </a:r>
          </a:p>
        </p:txBody>
      </p:sp>
      <p:sp>
        <p:nvSpPr>
          <p:cNvPr id="103427" name="Rectangle 3"/>
          <p:cNvSpPr>
            <a:spLocks noGrp="1" noChangeArrowheads="1"/>
          </p:cNvSpPr>
          <p:nvPr>
            <p:ph idx="1"/>
          </p:nvPr>
        </p:nvSpPr>
        <p:spPr>
          <a:xfrm>
            <a:off x="1619250" y="1268413"/>
            <a:ext cx="7366000" cy="5112915"/>
          </a:xfrm>
        </p:spPr>
        <p:txBody>
          <a:bodyPr>
            <a:noAutofit/>
          </a:bodyPr>
          <a:lstStyle/>
          <a:p>
            <a:pPr lvl="1">
              <a:lnSpc>
                <a:spcPct val="95000"/>
              </a:lnSpc>
            </a:pPr>
            <a:r>
              <a:rPr lang="en-US" sz="1600" i="1" dirty="0">
                <a:latin typeface="Arial"/>
              </a:rPr>
              <a:t>“</a:t>
            </a:r>
            <a:r>
              <a:rPr lang="en-US" sz="1600" i="1" dirty="0"/>
              <a:t>x </a:t>
            </a:r>
            <a:r>
              <a:rPr lang="en-US" sz="1600" dirty="0"/>
              <a:t>:</a:t>
            </a:r>
            <a:r>
              <a:rPr lang="en-US" sz="1600" i="1" dirty="0"/>
              <a:t> </a:t>
            </a:r>
            <a:r>
              <a:rPr lang="el-GR" sz="1600" i="1" dirty="0">
                <a:cs typeface="Times New Roman" pitchFamily="18" charset="0"/>
              </a:rPr>
              <a:t>τ</a:t>
            </a:r>
            <a:r>
              <a:rPr lang="en-US" sz="1600" i="1" dirty="0"/>
              <a:t>”</a:t>
            </a:r>
            <a:r>
              <a:rPr lang="en-US" sz="1600" dirty="0"/>
              <a:t> – expression </a:t>
            </a:r>
            <a:r>
              <a:rPr lang="en-US" sz="1600" i="1" dirty="0"/>
              <a:t>x</a:t>
            </a:r>
            <a:r>
              <a:rPr lang="en-US" sz="1600" dirty="0"/>
              <a:t> is from type </a:t>
            </a:r>
            <a:r>
              <a:rPr lang="el-GR" sz="1600" dirty="0">
                <a:cs typeface="Times New Roman" pitchFamily="18" charset="0"/>
              </a:rPr>
              <a:t>τ</a:t>
            </a:r>
            <a:endParaRPr lang="en-US" sz="1600" dirty="0">
              <a:cs typeface="Times New Roman" pitchFamily="18" charset="0"/>
            </a:endParaRPr>
          </a:p>
          <a:p>
            <a:pPr>
              <a:lnSpc>
                <a:spcPct val="95000"/>
              </a:lnSpc>
            </a:pPr>
            <a:r>
              <a:rPr lang="en-US" sz="1600" b="1" dirty="0">
                <a:cs typeface="Times New Roman" pitchFamily="18" charset="0"/>
              </a:rPr>
              <a:t>(</a:t>
            </a:r>
            <a:r>
              <a:rPr lang="el-GR" sz="1600" b="1" dirty="0">
                <a:cs typeface="Times New Roman" pitchFamily="18" charset="0"/>
              </a:rPr>
              <a:t>τ</a:t>
            </a:r>
            <a:r>
              <a:rPr lang="en-US" sz="1600" b="1" dirty="0">
                <a:cs typeface="Times New Roman" pitchFamily="18" charset="0"/>
              </a:rPr>
              <a:t> ref SAFE) 0 : </a:t>
            </a:r>
            <a:r>
              <a:rPr lang="el-GR" sz="1600" b="1" dirty="0">
                <a:cs typeface="Times New Roman" pitchFamily="18" charset="0"/>
              </a:rPr>
              <a:t>τ</a:t>
            </a:r>
            <a:r>
              <a:rPr lang="en-US" sz="1600" b="1" dirty="0">
                <a:cs typeface="Times New Roman" pitchFamily="18" charset="0"/>
              </a:rPr>
              <a:t> ref SAFE</a:t>
            </a:r>
            <a:r>
              <a:rPr lang="en-US" sz="1600" dirty="0">
                <a:cs typeface="Times New Roman" pitchFamily="18" charset="0"/>
              </a:rPr>
              <a:t>	</a:t>
            </a:r>
            <a:r>
              <a:rPr lang="en-US" sz="1600" dirty="0" smtClean="0">
                <a:cs typeface="Times New Roman" pitchFamily="18" charset="0"/>
                <a:sym typeface="Wingdings" pitchFamily="2" charset="2"/>
              </a:rPr>
              <a:t> </a:t>
            </a:r>
            <a:r>
              <a:rPr lang="en-US" sz="1600" dirty="0">
                <a:cs typeface="Times New Roman" pitchFamily="18" charset="0"/>
                <a:sym typeface="Wingdings" pitchFamily="2" charset="2"/>
              </a:rPr>
              <a:t>creating safe null pointer</a:t>
            </a:r>
          </a:p>
          <a:p>
            <a:pPr>
              <a:lnSpc>
                <a:spcPct val="95000"/>
              </a:lnSpc>
            </a:pPr>
            <a:endParaRPr lang="en-US" sz="1600" dirty="0">
              <a:cs typeface="Times New Roman" pitchFamily="18" charset="0"/>
              <a:sym typeface="Wingdings" pitchFamily="2" charset="2"/>
            </a:endParaRPr>
          </a:p>
          <a:p>
            <a:pPr>
              <a:lnSpc>
                <a:spcPct val="95000"/>
              </a:lnSpc>
            </a:pPr>
            <a:r>
              <a:rPr lang="en-US" sz="1600" b="1" dirty="0">
                <a:cs typeface="Times New Roman" pitchFamily="18" charset="0"/>
                <a:sym typeface="Wingdings" pitchFamily="2" charset="2"/>
              </a:rPr>
              <a:t>IF</a:t>
            </a:r>
            <a:r>
              <a:rPr lang="en-US" sz="1600" dirty="0">
                <a:cs typeface="Times New Roman" pitchFamily="18" charset="0"/>
                <a:sym typeface="Wingdings" pitchFamily="2" charset="2"/>
              </a:rPr>
              <a:t>  </a:t>
            </a:r>
            <a:r>
              <a:rPr lang="en-US" sz="1600" b="1" i="1" dirty="0">
                <a:cs typeface="Times New Roman" pitchFamily="18" charset="0"/>
                <a:sym typeface="Wingdings" pitchFamily="2" charset="2"/>
              </a:rPr>
              <a:t>e </a:t>
            </a:r>
            <a:r>
              <a:rPr lang="en-US" sz="1600" b="1" dirty="0">
                <a:cs typeface="Times New Roman" pitchFamily="18" charset="0"/>
                <a:sym typeface="Wingdings" pitchFamily="2" charset="2"/>
              </a:rPr>
              <a:t>: </a:t>
            </a:r>
            <a:r>
              <a:rPr lang="el-GR" sz="1600" b="1" dirty="0">
                <a:cs typeface="Times New Roman" pitchFamily="18" charset="0"/>
              </a:rPr>
              <a:t>τ</a:t>
            </a:r>
            <a:r>
              <a:rPr lang="en-US" sz="1600" b="1" dirty="0">
                <a:cs typeface="Times New Roman" pitchFamily="18" charset="0"/>
              </a:rPr>
              <a:t> ref SAFE  </a:t>
            </a:r>
            <a:r>
              <a:rPr lang="en-US" sz="1600" b="1" i="1" dirty="0"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1600" b="1" dirty="0">
                <a:cs typeface="Times New Roman" pitchFamily="18" charset="0"/>
                <a:sym typeface="Wingdings" pitchFamily="2" charset="2"/>
              </a:rPr>
              <a:t>THAN  !</a:t>
            </a:r>
            <a:r>
              <a:rPr lang="en-US" sz="1600" b="1" i="1" dirty="0">
                <a:cs typeface="Times New Roman" pitchFamily="18" charset="0"/>
                <a:sym typeface="Wingdings" pitchFamily="2" charset="2"/>
              </a:rPr>
              <a:t>e</a:t>
            </a:r>
            <a:r>
              <a:rPr lang="en-US" sz="1600" b="1" dirty="0">
                <a:cs typeface="Times New Roman" pitchFamily="18" charset="0"/>
                <a:sym typeface="Wingdings" pitchFamily="2" charset="2"/>
              </a:rPr>
              <a:t> : </a:t>
            </a:r>
            <a:r>
              <a:rPr lang="el-GR" sz="1600" b="1" dirty="0">
                <a:cs typeface="Times New Roman" pitchFamily="18" charset="0"/>
              </a:rPr>
              <a:t>τ</a:t>
            </a:r>
            <a:r>
              <a:rPr lang="en-US" sz="1600" b="1" dirty="0">
                <a:cs typeface="Times New Roman" pitchFamily="18" charset="0"/>
              </a:rPr>
              <a:t>	</a:t>
            </a:r>
            <a:r>
              <a:rPr lang="en-US" sz="1600" dirty="0" smtClean="0">
                <a:cs typeface="Times New Roman" pitchFamily="18" charset="0"/>
                <a:sym typeface="Wingdings" pitchFamily="2" charset="2"/>
              </a:rPr>
              <a:t> </a:t>
            </a:r>
            <a:r>
              <a:rPr lang="en-US" sz="1600" dirty="0">
                <a:cs typeface="Times New Roman" pitchFamily="18" charset="0"/>
                <a:sym typeface="Wingdings" pitchFamily="2" charset="2"/>
              </a:rPr>
              <a:t>memory operations only for</a:t>
            </a:r>
            <a:endParaRPr lang="el-GR" sz="1600" dirty="0">
              <a:cs typeface="Times New Roman" pitchFamily="18" charset="0"/>
              <a:sym typeface="Wingdings" pitchFamily="2" charset="2"/>
            </a:endParaRPr>
          </a:p>
          <a:p>
            <a:pPr>
              <a:lnSpc>
                <a:spcPct val="95000"/>
              </a:lnSpc>
            </a:pPr>
            <a:r>
              <a:rPr lang="en-US" sz="1600" b="1" dirty="0">
                <a:cs typeface="Times New Roman" pitchFamily="18" charset="0"/>
                <a:sym typeface="Wingdings" pitchFamily="2" charset="2"/>
              </a:rPr>
              <a:t>IF</a:t>
            </a:r>
            <a:r>
              <a:rPr lang="en-US" sz="1600" dirty="0">
                <a:cs typeface="Times New Roman" pitchFamily="18" charset="0"/>
                <a:sym typeface="Wingdings" pitchFamily="2" charset="2"/>
              </a:rPr>
              <a:t>  </a:t>
            </a:r>
            <a:r>
              <a:rPr lang="en-US" sz="1600" b="1" i="1" dirty="0">
                <a:cs typeface="Times New Roman" pitchFamily="18" charset="0"/>
                <a:sym typeface="Wingdings" pitchFamily="2" charset="2"/>
              </a:rPr>
              <a:t>e </a:t>
            </a:r>
            <a:r>
              <a:rPr lang="en-US" sz="1600" b="1" dirty="0">
                <a:cs typeface="Times New Roman" pitchFamily="18" charset="0"/>
                <a:sym typeface="Wingdings" pitchFamily="2" charset="2"/>
              </a:rPr>
              <a:t>: </a:t>
            </a:r>
            <a:r>
              <a:rPr lang="en-US" sz="1600" b="1" dirty="0">
                <a:cs typeface="Times New Roman" pitchFamily="18" charset="0"/>
              </a:rPr>
              <a:t>DYN </a:t>
            </a:r>
            <a:r>
              <a:rPr lang="en-US" sz="1600" b="1" i="1" dirty="0"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1600" b="1" dirty="0">
                <a:cs typeface="Times New Roman" pitchFamily="18" charset="0"/>
                <a:sym typeface="Wingdings" pitchFamily="2" charset="2"/>
              </a:rPr>
              <a:t>THAN  !</a:t>
            </a:r>
            <a:r>
              <a:rPr lang="en-US" sz="1600" b="1" i="1" dirty="0">
                <a:cs typeface="Times New Roman" pitchFamily="18" charset="0"/>
                <a:sym typeface="Wingdings" pitchFamily="2" charset="2"/>
              </a:rPr>
              <a:t>e</a:t>
            </a:r>
            <a:r>
              <a:rPr lang="en-US" sz="1600" b="1" dirty="0">
                <a:cs typeface="Times New Roman" pitchFamily="18" charset="0"/>
                <a:sym typeface="Wingdings" pitchFamily="2" charset="2"/>
              </a:rPr>
              <a:t> : </a:t>
            </a:r>
            <a:r>
              <a:rPr lang="en-US" sz="1600" b="1" dirty="0">
                <a:cs typeface="Times New Roman" pitchFamily="18" charset="0"/>
              </a:rPr>
              <a:t>DYN	</a:t>
            </a:r>
            <a:r>
              <a:rPr lang="en-US" sz="1600" dirty="0" smtClean="0">
                <a:cs typeface="Times New Roman" pitchFamily="18" charset="0"/>
                <a:sym typeface="Wingdings" pitchFamily="2" charset="2"/>
              </a:rPr>
              <a:t> </a:t>
            </a:r>
            <a:r>
              <a:rPr lang="en-US" sz="1600" dirty="0">
                <a:cs typeface="Times New Roman" pitchFamily="18" charset="0"/>
                <a:sym typeface="Wingdings" pitchFamily="2" charset="2"/>
              </a:rPr>
              <a:t>safe and dynamic pointers</a:t>
            </a:r>
            <a:endParaRPr lang="el-GR" sz="1600" dirty="0">
              <a:cs typeface="Times New Roman" pitchFamily="18" charset="0"/>
              <a:sym typeface="Wingdings" pitchFamily="2" charset="2"/>
            </a:endParaRPr>
          </a:p>
          <a:p>
            <a:pPr>
              <a:lnSpc>
                <a:spcPct val="95000"/>
              </a:lnSpc>
            </a:pPr>
            <a:endParaRPr lang="en-US" sz="1600" dirty="0">
              <a:cs typeface="Times New Roman" pitchFamily="18" charset="0"/>
              <a:sym typeface="Wingdings" pitchFamily="2" charset="2"/>
            </a:endParaRPr>
          </a:p>
          <a:p>
            <a:pPr>
              <a:lnSpc>
                <a:spcPct val="95000"/>
              </a:lnSpc>
            </a:pPr>
            <a:r>
              <a:rPr lang="en-US" sz="1600" b="1" dirty="0">
                <a:cs typeface="Times New Roman" pitchFamily="18" charset="0"/>
                <a:sym typeface="Wingdings" pitchFamily="2" charset="2"/>
              </a:rPr>
              <a:t>IF ( </a:t>
            </a:r>
            <a:r>
              <a:rPr lang="en-US" sz="1600" b="1" i="1" dirty="0">
                <a:cs typeface="Times New Roman" pitchFamily="18" charset="0"/>
                <a:sym typeface="Wingdings" pitchFamily="2" charset="2"/>
              </a:rPr>
              <a:t>e</a:t>
            </a:r>
            <a:r>
              <a:rPr lang="en-US" sz="1600" b="1" dirty="0">
                <a:cs typeface="Times New Roman" pitchFamily="18" charset="0"/>
                <a:sym typeface="Wingdings" pitchFamily="2" charset="2"/>
              </a:rPr>
              <a:t> : </a:t>
            </a:r>
            <a:r>
              <a:rPr lang="el-GR" sz="1600" b="1" dirty="0">
                <a:cs typeface="Times New Roman" pitchFamily="18" charset="0"/>
                <a:sym typeface="Wingdings" pitchFamily="2" charset="2"/>
              </a:rPr>
              <a:t>τ</a:t>
            </a:r>
            <a:r>
              <a:rPr lang="en-US" sz="1600" b="1" i="1" dirty="0">
                <a:cs typeface="Times New Roman" pitchFamily="18" charset="0"/>
                <a:sym typeface="Wingdings" pitchFamily="2" charset="2"/>
              </a:rPr>
              <a:t>’</a:t>
            </a:r>
            <a:r>
              <a:rPr lang="en-US" sz="1600" b="1" dirty="0">
                <a:cs typeface="Times New Roman" pitchFamily="18" charset="0"/>
                <a:sym typeface="Wingdings" pitchFamily="2" charset="2"/>
              </a:rPr>
              <a:t>   AND   </a:t>
            </a:r>
            <a:r>
              <a:rPr lang="el-GR" sz="1600" b="1" dirty="0">
                <a:cs typeface="Times New Roman" pitchFamily="18" charset="0"/>
              </a:rPr>
              <a:t>τ</a:t>
            </a:r>
            <a:r>
              <a:rPr lang="en-US" sz="1600" b="1" i="1" dirty="0">
                <a:cs typeface="Times New Roman" pitchFamily="18" charset="0"/>
              </a:rPr>
              <a:t>’</a:t>
            </a:r>
            <a:r>
              <a:rPr lang="en-US" sz="1600" b="1" dirty="0">
                <a:cs typeface="Times New Roman" pitchFamily="18" charset="0"/>
              </a:rPr>
              <a:t> </a:t>
            </a:r>
            <a:r>
              <a:rPr lang="el-GR" sz="1600" b="1" dirty="0">
                <a:cs typeface="Times New Roman" pitchFamily="18" charset="0"/>
              </a:rPr>
              <a:t>≤</a:t>
            </a:r>
            <a:r>
              <a:rPr lang="en-US" sz="1600" b="1" dirty="0">
                <a:cs typeface="Times New Roman" pitchFamily="18" charset="0"/>
              </a:rPr>
              <a:t> </a:t>
            </a:r>
            <a:r>
              <a:rPr lang="el-GR" sz="1600" b="1" dirty="0">
                <a:cs typeface="Times New Roman" pitchFamily="18" charset="0"/>
              </a:rPr>
              <a:t>τ</a:t>
            </a:r>
            <a:r>
              <a:rPr lang="en-US" sz="1600" b="1" dirty="0">
                <a:cs typeface="Times New Roman" pitchFamily="18" charset="0"/>
              </a:rPr>
              <a:t> ) THAN  (</a:t>
            </a:r>
            <a:r>
              <a:rPr lang="el-GR" sz="1600" b="1" dirty="0">
                <a:cs typeface="Times New Roman" pitchFamily="18" charset="0"/>
                <a:sym typeface="Wingdings" pitchFamily="2" charset="2"/>
              </a:rPr>
              <a:t>τ</a:t>
            </a:r>
            <a:r>
              <a:rPr lang="en-US" sz="1600" b="1" dirty="0">
                <a:cs typeface="Times New Roman" pitchFamily="18" charset="0"/>
              </a:rPr>
              <a:t>)</a:t>
            </a:r>
            <a:r>
              <a:rPr lang="en-US" sz="1600" b="1" i="1" dirty="0">
                <a:cs typeface="Times New Roman" pitchFamily="18" charset="0"/>
              </a:rPr>
              <a:t>e</a:t>
            </a:r>
            <a:r>
              <a:rPr lang="en-US" sz="1600" b="1" dirty="0">
                <a:cs typeface="Times New Roman" pitchFamily="18" charset="0"/>
              </a:rPr>
              <a:t> : </a:t>
            </a:r>
            <a:r>
              <a:rPr lang="el-GR" sz="1600" b="1" dirty="0">
                <a:cs typeface="Times New Roman" pitchFamily="18" charset="0"/>
                <a:sym typeface="Wingdings" pitchFamily="2" charset="2"/>
              </a:rPr>
              <a:t>τ</a:t>
            </a:r>
            <a:r>
              <a:rPr lang="en-US" sz="1600" i="1" dirty="0">
                <a:cs typeface="Times New Roman" pitchFamily="18" charset="0"/>
                <a:sym typeface="Wingdings" pitchFamily="2" charset="2"/>
              </a:rPr>
              <a:t>	</a:t>
            </a:r>
            <a:r>
              <a:rPr lang="en-US" sz="1600" dirty="0">
                <a:cs typeface="Times New Roman" pitchFamily="18" charset="0"/>
                <a:sym typeface="Wingdings" pitchFamily="2" charset="2"/>
              </a:rPr>
              <a:t> casting rules</a:t>
            </a:r>
          </a:p>
          <a:p>
            <a:pPr>
              <a:lnSpc>
                <a:spcPct val="95000"/>
              </a:lnSpc>
            </a:pPr>
            <a:endParaRPr lang="en-US" sz="1600" dirty="0">
              <a:cs typeface="Times New Roman" pitchFamily="18" charset="0"/>
              <a:sym typeface="Wingdings" pitchFamily="2" charset="2"/>
            </a:endParaRPr>
          </a:p>
          <a:p>
            <a:pPr>
              <a:lnSpc>
                <a:spcPct val="95000"/>
              </a:lnSpc>
            </a:pPr>
            <a:r>
              <a:rPr lang="en-US" sz="1600" b="1" dirty="0">
                <a:cs typeface="Times New Roman" pitchFamily="18" charset="0"/>
                <a:sym typeface="Wingdings" pitchFamily="2" charset="2"/>
              </a:rPr>
              <a:t>IF</a:t>
            </a:r>
            <a:r>
              <a:rPr lang="en-US" sz="1600" b="1" i="1" dirty="0"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1600" b="1" dirty="0">
                <a:cs typeface="Times New Roman" pitchFamily="18" charset="0"/>
                <a:sym typeface="Wingdings" pitchFamily="2" charset="2"/>
              </a:rPr>
              <a:t>(</a:t>
            </a:r>
            <a:r>
              <a:rPr lang="en-US" sz="1600" b="1" i="1" dirty="0">
                <a:cs typeface="Times New Roman" pitchFamily="18" charset="0"/>
                <a:sym typeface="Wingdings" pitchFamily="2" charset="2"/>
              </a:rPr>
              <a:t>e</a:t>
            </a:r>
            <a:r>
              <a:rPr lang="en-US" sz="1600" b="1" i="1" baseline="-25000" dirty="0">
                <a:cs typeface="Times New Roman" pitchFamily="18" charset="0"/>
                <a:sym typeface="Wingdings" pitchFamily="2" charset="2"/>
              </a:rPr>
              <a:t>1</a:t>
            </a:r>
            <a:r>
              <a:rPr lang="en-US" sz="1600" b="1" i="1" dirty="0"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1600" b="1" dirty="0">
                <a:cs typeface="Times New Roman" pitchFamily="18" charset="0"/>
                <a:sym typeface="Wingdings" pitchFamily="2" charset="2"/>
              </a:rPr>
              <a:t>: </a:t>
            </a:r>
            <a:r>
              <a:rPr lang="en-US" sz="1600" b="1" i="1" dirty="0" err="1">
                <a:cs typeface="Times New Roman" pitchFamily="18" charset="0"/>
                <a:sym typeface="Wingdings" pitchFamily="2" charset="2"/>
              </a:rPr>
              <a:t>int</a:t>
            </a:r>
            <a:r>
              <a:rPr lang="en-US" sz="1600" b="1" i="1" dirty="0">
                <a:cs typeface="Times New Roman" pitchFamily="18" charset="0"/>
                <a:sym typeface="Wingdings" pitchFamily="2" charset="2"/>
              </a:rPr>
              <a:t>  </a:t>
            </a:r>
            <a:r>
              <a:rPr lang="en-US" sz="1600" b="1" dirty="0">
                <a:cs typeface="Times New Roman" pitchFamily="18" charset="0"/>
                <a:sym typeface="Wingdings" pitchFamily="2" charset="2"/>
              </a:rPr>
              <a:t>AND</a:t>
            </a:r>
            <a:r>
              <a:rPr lang="en-US" sz="1600" b="1" i="1" dirty="0">
                <a:cs typeface="Times New Roman" pitchFamily="18" charset="0"/>
                <a:sym typeface="Wingdings" pitchFamily="2" charset="2"/>
              </a:rPr>
              <a:t>  </a:t>
            </a:r>
            <a:r>
              <a:rPr lang="en-US" sz="1600" b="1" i="1" dirty="0">
                <a:cs typeface="Times New Roman" pitchFamily="18" charset="0"/>
              </a:rPr>
              <a:t>e</a:t>
            </a:r>
            <a:r>
              <a:rPr lang="en-US" sz="1600" b="1" i="1" baseline="-25000" dirty="0">
                <a:cs typeface="Times New Roman" pitchFamily="18" charset="0"/>
              </a:rPr>
              <a:t>2</a:t>
            </a:r>
            <a:r>
              <a:rPr lang="en-US" sz="1600" b="1" i="1" dirty="0">
                <a:cs typeface="Times New Roman" pitchFamily="18" charset="0"/>
              </a:rPr>
              <a:t> </a:t>
            </a:r>
            <a:r>
              <a:rPr lang="en-US" sz="1600" b="1" dirty="0">
                <a:cs typeface="Times New Roman" pitchFamily="18" charset="0"/>
              </a:rPr>
              <a:t>: </a:t>
            </a:r>
            <a:r>
              <a:rPr lang="en-US" sz="1600" b="1" i="1" dirty="0" err="1">
                <a:cs typeface="Times New Roman" pitchFamily="18" charset="0"/>
              </a:rPr>
              <a:t>int</a:t>
            </a:r>
            <a:r>
              <a:rPr lang="en-US" sz="1600" b="1" i="1" dirty="0">
                <a:cs typeface="Times New Roman" pitchFamily="18" charset="0"/>
              </a:rPr>
              <a:t> </a:t>
            </a:r>
            <a:r>
              <a:rPr lang="en-US" sz="1600" b="1" dirty="0">
                <a:cs typeface="Times New Roman" pitchFamily="18" charset="0"/>
              </a:rPr>
              <a:t>)</a:t>
            </a:r>
            <a:r>
              <a:rPr lang="en-US" sz="1600" b="1" i="1" dirty="0">
                <a:cs typeface="Times New Roman" pitchFamily="18" charset="0"/>
              </a:rPr>
              <a:t> </a:t>
            </a:r>
            <a:r>
              <a:rPr lang="en-US" sz="1600" b="1" dirty="0">
                <a:cs typeface="Times New Roman" pitchFamily="18" charset="0"/>
              </a:rPr>
              <a:t>THAN</a:t>
            </a:r>
            <a:r>
              <a:rPr lang="en-US" sz="1600" b="1" i="1" dirty="0">
                <a:cs typeface="Times New Roman" pitchFamily="18" charset="0"/>
              </a:rPr>
              <a:t>  e</a:t>
            </a:r>
            <a:r>
              <a:rPr lang="en-US" sz="1600" b="1" i="1" baseline="-25000" dirty="0">
                <a:cs typeface="Times New Roman" pitchFamily="18" charset="0"/>
              </a:rPr>
              <a:t>1</a:t>
            </a:r>
            <a:r>
              <a:rPr lang="en-US" sz="1600" b="1" dirty="0">
                <a:cs typeface="Times New Roman" pitchFamily="18" charset="0"/>
              </a:rPr>
              <a:t> op </a:t>
            </a:r>
            <a:r>
              <a:rPr lang="en-US" sz="1600" b="1" i="1" dirty="0">
                <a:cs typeface="Times New Roman" pitchFamily="18" charset="0"/>
              </a:rPr>
              <a:t>e</a:t>
            </a:r>
            <a:r>
              <a:rPr lang="en-US" sz="1600" b="1" i="1" baseline="-25000" dirty="0">
                <a:cs typeface="Times New Roman" pitchFamily="18" charset="0"/>
              </a:rPr>
              <a:t>2</a:t>
            </a:r>
            <a:r>
              <a:rPr lang="en-US" sz="1600" b="1" dirty="0">
                <a:cs typeface="Times New Roman" pitchFamily="18" charset="0"/>
              </a:rPr>
              <a:t> : </a:t>
            </a:r>
            <a:r>
              <a:rPr lang="en-US" sz="1600" b="1" i="1" dirty="0" err="1" smtClean="0">
                <a:cs typeface="Times New Roman" pitchFamily="18" charset="0"/>
              </a:rPr>
              <a:t>int</a:t>
            </a:r>
            <a:endParaRPr lang="en-US" sz="1600" dirty="0">
              <a:cs typeface="Times New Roman" pitchFamily="18" charset="0"/>
            </a:endParaRPr>
          </a:p>
          <a:p>
            <a:pPr marL="137160" indent="0">
              <a:lnSpc>
                <a:spcPct val="95000"/>
              </a:lnSpc>
              <a:buNone/>
            </a:pPr>
            <a:r>
              <a:rPr lang="en-US" sz="1600" dirty="0" smtClean="0">
                <a:cs typeface="Times New Roman" pitchFamily="18" charset="0"/>
                <a:sym typeface="Wingdings" pitchFamily="2" charset="2"/>
              </a:rPr>
              <a:t>	 </a:t>
            </a:r>
            <a:r>
              <a:rPr lang="en-US" sz="1600" dirty="0">
                <a:cs typeface="Times New Roman" pitchFamily="18" charset="0"/>
                <a:sym typeface="Wingdings" pitchFamily="2" charset="2"/>
              </a:rPr>
              <a:t>binary integer </a:t>
            </a:r>
            <a:r>
              <a:rPr lang="en-US" sz="1600" dirty="0" smtClean="0">
                <a:cs typeface="Times New Roman" pitchFamily="18" charset="0"/>
                <a:sym typeface="Wingdings" pitchFamily="2" charset="2"/>
              </a:rPr>
              <a:t> operations</a:t>
            </a:r>
            <a:endParaRPr lang="en-US" sz="1600" dirty="0">
              <a:cs typeface="Times New Roman" pitchFamily="18" charset="0"/>
              <a:sym typeface="Wingdings" pitchFamily="2" charset="2"/>
            </a:endParaRPr>
          </a:p>
          <a:p>
            <a:pPr>
              <a:lnSpc>
                <a:spcPct val="95000"/>
              </a:lnSpc>
            </a:pPr>
            <a:endParaRPr lang="en-US" sz="1600" dirty="0">
              <a:cs typeface="Times New Roman" pitchFamily="18" charset="0"/>
              <a:sym typeface="Wingdings" pitchFamily="2" charset="2"/>
            </a:endParaRPr>
          </a:p>
          <a:p>
            <a:pPr>
              <a:lnSpc>
                <a:spcPct val="95000"/>
              </a:lnSpc>
            </a:pPr>
            <a:r>
              <a:rPr lang="en-US" sz="1600" b="1" dirty="0">
                <a:cs typeface="Times New Roman" pitchFamily="18" charset="0"/>
                <a:sym typeface="Wingdings" pitchFamily="2" charset="2"/>
              </a:rPr>
              <a:t>IF</a:t>
            </a:r>
            <a:r>
              <a:rPr lang="en-US" sz="1600" b="1" i="1" dirty="0"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1600" b="1" dirty="0">
                <a:cs typeface="Times New Roman" pitchFamily="18" charset="0"/>
                <a:sym typeface="Wingdings" pitchFamily="2" charset="2"/>
              </a:rPr>
              <a:t>(</a:t>
            </a:r>
            <a:r>
              <a:rPr lang="en-US" sz="1600" b="1" i="1" dirty="0">
                <a:cs typeface="Times New Roman" pitchFamily="18" charset="0"/>
                <a:sym typeface="Wingdings" pitchFamily="2" charset="2"/>
              </a:rPr>
              <a:t> e</a:t>
            </a:r>
            <a:r>
              <a:rPr lang="en-US" sz="1600" b="1" i="1" baseline="-25000" dirty="0">
                <a:cs typeface="Times New Roman" pitchFamily="18" charset="0"/>
                <a:sym typeface="Wingdings" pitchFamily="2" charset="2"/>
              </a:rPr>
              <a:t>1</a:t>
            </a:r>
            <a:r>
              <a:rPr lang="en-US" sz="1600" b="1" i="1" dirty="0"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1600" b="1" dirty="0">
                <a:cs typeface="Times New Roman" pitchFamily="18" charset="0"/>
                <a:sym typeface="Wingdings" pitchFamily="2" charset="2"/>
              </a:rPr>
              <a:t>: </a:t>
            </a:r>
            <a:r>
              <a:rPr lang="el-GR" sz="1600" b="1" dirty="0">
                <a:cs typeface="Times New Roman" pitchFamily="18" charset="0"/>
              </a:rPr>
              <a:t>τ</a:t>
            </a:r>
            <a:r>
              <a:rPr lang="en-US" sz="1600" b="1" dirty="0">
                <a:cs typeface="Times New Roman" pitchFamily="18" charset="0"/>
              </a:rPr>
              <a:t> ref SEQ</a:t>
            </a:r>
            <a:r>
              <a:rPr lang="en-US" sz="1600" b="1" i="1" dirty="0">
                <a:cs typeface="Times New Roman" pitchFamily="18" charset="0"/>
                <a:sym typeface="Wingdings" pitchFamily="2" charset="2"/>
              </a:rPr>
              <a:t>    </a:t>
            </a:r>
            <a:r>
              <a:rPr lang="en-US" sz="1600" b="1" dirty="0">
                <a:cs typeface="Times New Roman" pitchFamily="18" charset="0"/>
                <a:sym typeface="Wingdings" pitchFamily="2" charset="2"/>
              </a:rPr>
              <a:t>AND</a:t>
            </a:r>
            <a:r>
              <a:rPr lang="en-US" sz="1600" b="1" i="1" dirty="0">
                <a:cs typeface="Times New Roman" pitchFamily="18" charset="0"/>
                <a:sym typeface="Wingdings" pitchFamily="2" charset="2"/>
              </a:rPr>
              <a:t>  </a:t>
            </a:r>
            <a:r>
              <a:rPr lang="en-US" sz="1600" b="1" i="1" dirty="0">
                <a:cs typeface="Times New Roman" pitchFamily="18" charset="0"/>
              </a:rPr>
              <a:t>e</a:t>
            </a:r>
            <a:r>
              <a:rPr lang="en-US" sz="1600" b="1" i="1" baseline="-25000" dirty="0">
                <a:cs typeface="Times New Roman" pitchFamily="18" charset="0"/>
              </a:rPr>
              <a:t>2</a:t>
            </a:r>
            <a:r>
              <a:rPr lang="en-US" sz="1600" b="1" i="1" dirty="0">
                <a:cs typeface="Times New Roman" pitchFamily="18" charset="0"/>
              </a:rPr>
              <a:t> </a:t>
            </a:r>
            <a:r>
              <a:rPr lang="en-US" sz="1600" b="1" dirty="0">
                <a:cs typeface="Times New Roman" pitchFamily="18" charset="0"/>
              </a:rPr>
              <a:t>: </a:t>
            </a:r>
            <a:r>
              <a:rPr lang="en-US" sz="1600" b="1" i="1" dirty="0" err="1">
                <a:cs typeface="Times New Roman" pitchFamily="18" charset="0"/>
              </a:rPr>
              <a:t>int</a:t>
            </a:r>
            <a:r>
              <a:rPr lang="en-US" sz="1600" b="1" i="1" dirty="0">
                <a:cs typeface="Times New Roman" pitchFamily="18" charset="0"/>
              </a:rPr>
              <a:t> </a:t>
            </a:r>
            <a:r>
              <a:rPr lang="en-US" sz="1600" b="1" dirty="0">
                <a:cs typeface="Times New Roman" pitchFamily="18" charset="0"/>
              </a:rPr>
              <a:t>)</a:t>
            </a:r>
            <a:r>
              <a:rPr lang="en-US" sz="1600" b="1" i="1" dirty="0">
                <a:cs typeface="Times New Roman" pitchFamily="18" charset="0"/>
              </a:rPr>
              <a:t> </a:t>
            </a:r>
            <a:r>
              <a:rPr lang="en-US" sz="1600" b="1" dirty="0">
                <a:cs typeface="Times New Roman" pitchFamily="18" charset="0"/>
              </a:rPr>
              <a:t>THAN</a:t>
            </a:r>
            <a:r>
              <a:rPr lang="en-US" sz="1600" b="1" i="1" dirty="0">
                <a:cs typeface="Times New Roman" pitchFamily="18" charset="0"/>
              </a:rPr>
              <a:t>  e</a:t>
            </a:r>
            <a:r>
              <a:rPr lang="en-US" sz="1600" b="1" i="1" baseline="-25000" dirty="0">
                <a:cs typeface="Times New Roman" pitchFamily="18" charset="0"/>
              </a:rPr>
              <a:t>1</a:t>
            </a:r>
            <a:r>
              <a:rPr lang="en-US" sz="16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⊕</a:t>
            </a:r>
            <a:r>
              <a:rPr lang="en-US" sz="1600" b="1" i="1" dirty="0">
                <a:cs typeface="Times New Roman" pitchFamily="18" charset="0"/>
              </a:rPr>
              <a:t>e</a:t>
            </a:r>
            <a:r>
              <a:rPr lang="en-US" sz="1600" b="1" i="1" baseline="-25000" dirty="0">
                <a:cs typeface="Times New Roman" pitchFamily="18" charset="0"/>
              </a:rPr>
              <a:t>2</a:t>
            </a:r>
            <a:r>
              <a:rPr lang="en-US" sz="1600" b="1" dirty="0">
                <a:cs typeface="Times New Roman" pitchFamily="18" charset="0"/>
              </a:rPr>
              <a:t> : </a:t>
            </a:r>
            <a:r>
              <a:rPr lang="el-GR" sz="1600" b="1" dirty="0">
                <a:cs typeface="Times New Roman" pitchFamily="18" charset="0"/>
              </a:rPr>
              <a:t>τ</a:t>
            </a:r>
            <a:r>
              <a:rPr lang="en-US" sz="1600" b="1" dirty="0">
                <a:cs typeface="Times New Roman" pitchFamily="18" charset="0"/>
              </a:rPr>
              <a:t> ref SEQ</a:t>
            </a:r>
            <a:endParaRPr lang="en-US" sz="1600" dirty="0">
              <a:cs typeface="Times New Roman" pitchFamily="18" charset="0"/>
            </a:endParaRPr>
          </a:p>
          <a:p>
            <a:pPr>
              <a:lnSpc>
                <a:spcPct val="95000"/>
              </a:lnSpc>
            </a:pPr>
            <a:r>
              <a:rPr lang="en-US" sz="1600" b="1" dirty="0">
                <a:cs typeface="Times New Roman" pitchFamily="18" charset="0"/>
                <a:sym typeface="Wingdings" pitchFamily="2" charset="2"/>
              </a:rPr>
              <a:t>IF</a:t>
            </a:r>
            <a:r>
              <a:rPr lang="en-US" sz="1600" b="1" i="1" dirty="0"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1600" b="1" dirty="0">
                <a:cs typeface="Times New Roman" pitchFamily="18" charset="0"/>
                <a:sym typeface="Wingdings" pitchFamily="2" charset="2"/>
              </a:rPr>
              <a:t>(    </a:t>
            </a:r>
            <a:r>
              <a:rPr lang="en-US" sz="1600" b="1" i="1" dirty="0">
                <a:cs typeface="Times New Roman" pitchFamily="18" charset="0"/>
                <a:sym typeface="Wingdings" pitchFamily="2" charset="2"/>
              </a:rPr>
              <a:t>e</a:t>
            </a:r>
            <a:r>
              <a:rPr lang="en-US" sz="1600" b="1" i="1" baseline="-25000" dirty="0">
                <a:cs typeface="Times New Roman" pitchFamily="18" charset="0"/>
                <a:sym typeface="Wingdings" pitchFamily="2" charset="2"/>
              </a:rPr>
              <a:t>1</a:t>
            </a:r>
            <a:r>
              <a:rPr lang="en-US" sz="1600" b="1" i="1" dirty="0"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1600" b="1" dirty="0">
                <a:cs typeface="Times New Roman" pitchFamily="18" charset="0"/>
                <a:sym typeface="Wingdings" pitchFamily="2" charset="2"/>
              </a:rPr>
              <a:t>: </a:t>
            </a:r>
            <a:r>
              <a:rPr lang="en-US" sz="1600" b="1" dirty="0">
                <a:cs typeface="Times New Roman" pitchFamily="18" charset="0"/>
              </a:rPr>
              <a:t>DYN</a:t>
            </a:r>
            <a:r>
              <a:rPr lang="en-US" sz="1600" b="1" i="1" dirty="0">
                <a:cs typeface="Times New Roman" pitchFamily="18" charset="0"/>
                <a:sym typeface="Wingdings" pitchFamily="2" charset="2"/>
              </a:rPr>
              <a:t>         </a:t>
            </a:r>
            <a:r>
              <a:rPr lang="en-US" sz="1600" b="1" dirty="0">
                <a:cs typeface="Times New Roman" pitchFamily="18" charset="0"/>
                <a:sym typeface="Wingdings" pitchFamily="2" charset="2"/>
              </a:rPr>
              <a:t>AND</a:t>
            </a:r>
            <a:r>
              <a:rPr lang="en-US" sz="1600" b="1" i="1" dirty="0">
                <a:cs typeface="Times New Roman" pitchFamily="18" charset="0"/>
                <a:sym typeface="Wingdings" pitchFamily="2" charset="2"/>
              </a:rPr>
              <a:t>  </a:t>
            </a:r>
            <a:r>
              <a:rPr lang="en-US" sz="1600" b="1" i="1" dirty="0">
                <a:cs typeface="Times New Roman" pitchFamily="18" charset="0"/>
              </a:rPr>
              <a:t>e</a:t>
            </a:r>
            <a:r>
              <a:rPr lang="en-US" sz="1600" b="1" i="1" baseline="-25000" dirty="0">
                <a:cs typeface="Times New Roman" pitchFamily="18" charset="0"/>
              </a:rPr>
              <a:t>2</a:t>
            </a:r>
            <a:r>
              <a:rPr lang="en-US" sz="1600" b="1" i="1" dirty="0">
                <a:cs typeface="Times New Roman" pitchFamily="18" charset="0"/>
              </a:rPr>
              <a:t> </a:t>
            </a:r>
            <a:r>
              <a:rPr lang="en-US" sz="1600" b="1" dirty="0">
                <a:cs typeface="Times New Roman" pitchFamily="18" charset="0"/>
              </a:rPr>
              <a:t>: </a:t>
            </a:r>
            <a:r>
              <a:rPr lang="en-US" sz="1600" b="1" i="1" dirty="0" err="1">
                <a:cs typeface="Times New Roman" pitchFamily="18" charset="0"/>
              </a:rPr>
              <a:t>int</a:t>
            </a:r>
            <a:r>
              <a:rPr lang="en-US" sz="1600" b="1" i="1" dirty="0">
                <a:cs typeface="Times New Roman" pitchFamily="18" charset="0"/>
              </a:rPr>
              <a:t> </a:t>
            </a:r>
            <a:r>
              <a:rPr lang="en-US" sz="1600" b="1" dirty="0">
                <a:cs typeface="Times New Roman" pitchFamily="18" charset="0"/>
              </a:rPr>
              <a:t>)</a:t>
            </a:r>
            <a:r>
              <a:rPr lang="en-US" sz="1600" b="1" i="1" dirty="0">
                <a:cs typeface="Times New Roman" pitchFamily="18" charset="0"/>
              </a:rPr>
              <a:t> </a:t>
            </a:r>
            <a:r>
              <a:rPr lang="en-US" sz="1600" b="1" dirty="0">
                <a:cs typeface="Times New Roman" pitchFamily="18" charset="0"/>
              </a:rPr>
              <a:t>THAN </a:t>
            </a:r>
            <a:r>
              <a:rPr lang="en-US" sz="1600" b="1" i="1" dirty="0">
                <a:cs typeface="Times New Roman" pitchFamily="18" charset="0"/>
              </a:rPr>
              <a:t> e</a:t>
            </a:r>
            <a:r>
              <a:rPr lang="en-US" sz="1600" b="1" i="1" baseline="-25000" dirty="0">
                <a:cs typeface="Times New Roman" pitchFamily="18" charset="0"/>
              </a:rPr>
              <a:t>1</a:t>
            </a:r>
            <a:r>
              <a:rPr lang="en-US" sz="16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⊕</a:t>
            </a:r>
            <a:r>
              <a:rPr lang="en-US" sz="1600" b="1" i="1" dirty="0">
                <a:cs typeface="Times New Roman" pitchFamily="18" charset="0"/>
              </a:rPr>
              <a:t>e</a:t>
            </a:r>
            <a:r>
              <a:rPr lang="en-US" sz="1600" b="1" i="1" baseline="-25000" dirty="0">
                <a:cs typeface="Times New Roman" pitchFamily="18" charset="0"/>
              </a:rPr>
              <a:t>2</a:t>
            </a:r>
            <a:r>
              <a:rPr lang="en-US" sz="1600" b="1" dirty="0">
                <a:cs typeface="Times New Roman" pitchFamily="18" charset="0"/>
              </a:rPr>
              <a:t> : DYN</a:t>
            </a:r>
          </a:p>
          <a:p>
            <a:pPr>
              <a:lnSpc>
                <a:spcPct val="95000"/>
              </a:lnSpc>
              <a:buFont typeface="Wingdings" pitchFamily="2" charset="2"/>
              <a:buNone/>
            </a:pPr>
            <a:r>
              <a:rPr lang="en-US" sz="1600" b="1" dirty="0">
                <a:cs typeface="Times New Roman" pitchFamily="18" charset="0"/>
              </a:rPr>
              <a:t>		</a:t>
            </a:r>
            <a:r>
              <a:rPr lang="en-US" sz="1600" dirty="0" smtClean="0">
                <a:cs typeface="Times New Roman" pitchFamily="18" charset="0"/>
                <a:sym typeface="Wingdings" pitchFamily="2" charset="2"/>
              </a:rPr>
              <a:t> </a:t>
            </a:r>
            <a:r>
              <a:rPr lang="en-US" sz="1600" dirty="0">
                <a:cs typeface="Times New Roman" pitchFamily="18" charset="0"/>
                <a:sym typeface="Wingdings" pitchFamily="2" charset="2"/>
              </a:rPr>
              <a:t>pointer arithmetic only for sequence and dynamic pointers</a:t>
            </a:r>
          </a:p>
          <a:p>
            <a:pPr>
              <a:lnSpc>
                <a:spcPct val="95000"/>
              </a:lnSpc>
            </a:pPr>
            <a:endParaRPr lang="el-GR" sz="1600" dirty="0">
              <a:cs typeface="Times New Roman" pitchFamily="18" charset="0"/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E3008-6D7F-4531-A1DD-8A86C262B8A2}" type="slidenum">
              <a:rPr lang="he-IL"/>
              <a:pPr/>
              <a:t>18</a:t>
            </a:fld>
            <a:endParaRPr lang="en-US"/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34925" y="1196975"/>
            <a:ext cx="1368425" cy="287338"/>
          </a:xfrm>
          <a:prstGeom prst="rect">
            <a:avLst/>
          </a:prstGeom>
          <a:noFill/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The derivation rules:</a:t>
            </a:r>
            <a:r>
              <a:rPr lang="he-IL"/>
              <a:t> </a:t>
            </a:r>
            <a:r>
              <a:rPr lang="en-US"/>
              <a:t>commands</a:t>
            </a:r>
          </a:p>
        </p:txBody>
      </p:sp>
      <p:sp>
        <p:nvSpPr>
          <p:cNvPr id="105475" name="Rectangle 3"/>
          <p:cNvSpPr>
            <a:spLocks noGrp="1" noChangeArrowheads="1"/>
          </p:cNvSpPr>
          <p:nvPr>
            <p:ph idx="1"/>
          </p:nvPr>
        </p:nvSpPr>
        <p:spPr>
          <a:xfrm>
            <a:off x="1763713" y="1628775"/>
            <a:ext cx="7221537" cy="4392613"/>
          </a:xfrm>
        </p:spPr>
        <p:txBody>
          <a:bodyPr/>
          <a:lstStyle/>
          <a:p>
            <a:r>
              <a:rPr lang="en-US" sz="2000" b="1">
                <a:cs typeface="Times New Roman" pitchFamily="18" charset="0"/>
                <a:sym typeface="Wingdings" pitchFamily="2" charset="2"/>
              </a:rPr>
              <a:t>IF</a:t>
            </a:r>
            <a:r>
              <a:rPr lang="en-US" sz="2000" b="1" i="1"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000" b="1">
                <a:cs typeface="Times New Roman" pitchFamily="18" charset="0"/>
                <a:sym typeface="Wingdings" pitchFamily="2" charset="2"/>
              </a:rPr>
              <a:t>(</a:t>
            </a:r>
            <a:r>
              <a:rPr lang="en-US" sz="2000" b="1" i="1">
                <a:cs typeface="Times New Roman" pitchFamily="18" charset="0"/>
                <a:sym typeface="Wingdings" pitchFamily="2" charset="2"/>
              </a:rPr>
              <a:t> e</a:t>
            </a:r>
            <a:r>
              <a:rPr lang="en-US" sz="2000" b="1" i="1" baseline="-25000">
                <a:cs typeface="Times New Roman" pitchFamily="18" charset="0"/>
                <a:sym typeface="Wingdings" pitchFamily="2" charset="2"/>
              </a:rPr>
              <a:t>1</a:t>
            </a:r>
            <a:r>
              <a:rPr lang="en-US" sz="2000" b="1" i="1"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000" b="1">
                <a:cs typeface="Times New Roman" pitchFamily="18" charset="0"/>
                <a:sym typeface="Wingdings" pitchFamily="2" charset="2"/>
              </a:rPr>
              <a:t>: </a:t>
            </a:r>
            <a:r>
              <a:rPr lang="el-GR" sz="2000" b="1">
                <a:cs typeface="Times New Roman" pitchFamily="18" charset="0"/>
              </a:rPr>
              <a:t>τ</a:t>
            </a:r>
            <a:r>
              <a:rPr lang="en-US" sz="2000" b="1">
                <a:cs typeface="Times New Roman" pitchFamily="18" charset="0"/>
              </a:rPr>
              <a:t> ref SAFE</a:t>
            </a:r>
            <a:r>
              <a:rPr lang="en-US" sz="2000" b="1" i="1">
                <a:cs typeface="Times New Roman" pitchFamily="18" charset="0"/>
                <a:sym typeface="Wingdings" pitchFamily="2" charset="2"/>
              </a:rPr>
              <a:t>  </a:t>
            </a:r>
            <a:r>
              <a:rPr lang="en-US" sz="2000" b="1">
                <a:cs typeface="Times New Roman" pitchFamily="18" charset="0"/>
                <a:sym typeface="Wingdings" pitchFamily="2" charset="2"/>
              </a:rPr>
              <a:t>AND</a:t>
            </a:r>
            <a:r>
              <a:rPr lang="en-US" sz="2000" b="1" i="1">
                <a:cs typeface="Times New Roman" pitchFamily="18" charset="0"/>
                <a:sym typeface="Wingdings" pitchFamily="2" charset="2"/>
              </a:rPr>
              <a:t>    </a:t>
            </a:r>
            <a:r>
              <a:rPr lang="en-US" sz="2000" b="1" i="1">
                <a:cs typeface="Times New Roman" pitchFamily="18" charset="0"/>
              </a:rPr>
              <a:t>e</a:t>
            </a:r>
            <a:r>
              <a:rPr lang="en-US" sz="2000" b="1" i="1" baseline="-25000">
                <a:cs typeface="Times New Roman" pitchFamily="18" charset="0"/>
              </a:rPr>
              <a:t>2</a:t>
            </a:r>
            <a:r>
              <a:rPr lang="en-US" sz="2000" b="1" i="1">
                <a:cs typeface="Times New Roman" pitchFamily="18" charset="0"/>
              </a:rPr>
              <a:t> </a:t>
            </a:r>
            <a:r>
              <a:rPr lang="en-US" sz="2000" b="1">
                <a:cs typeface="Times New Roman" pitchFamily="18" charset="0"/>
              </a:rPr>
              <a:t>: </a:t>
            </a:r>
            <a:r>
              <a:rPr lang="el-GR" sz="2000" b="1">
                <a:cs typeface="Times New Roman" pitchFamily="18" charset="0"/>
              </a:rPr>
              <a:t>τ</a:t>
            </a:r>
            <a:r>
              <a:rPr lang="en-US" sz="2000" b="1" i="1">
                <a:cs typeface="Times New Roman" pitchFamily="18" charset="0"/>
              </a:rPr>
              <a:t>     </a:t>
            </a:r>
            <a:r>
              <a:rPr lang="en-US" sz="2000" b="1">
                <a:cs typeface="Times New Roman" pitchFamily="18" charset="0"/>
              </a:rPr>
              <a:t>)</a:t>
            </a:r>
            <a:r>
              <a:rPr lang="en-US" sz="2000" b="1" i="1">
                <a:cs typeface="Times New Roman" pitchFamily="18" charset="0"/>
              </a:rPr>
              <a:t>      </a:t>
            </a:r>
            <a:r>
              <a:rPr lang="en-US" sz="2000" b="1">
                <a:cs typeface="Times New Roman" pitchFamily="18" charset="0"/>
              </a:rPr>
              <a:t>THAN</a:t>
            </a:r>
            <a:r>
              <a:rPr lang="en-US" sz="2000" b="1" i="1">
                <a:cs typeface="Times New Roman" pitchFamily="18" charset="0"/>
              </a:rPr>
              <a:t>   e</a:t>
            </a:r>
            <a:r>
              <a:rPr lang="en-US" sz="2000" b="1" i="1" baseline="-25000">
                <a:cs typeface="Times New Roman" pitchFamily="18" charset="0"/>
              </a:rPr>
              <a:t>1</a:t>
            </a:r>
            <a:r>
              <a:rPr lang="en-US" sz="20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:= </a:t>
            </a:r>
            <a:r>
              <a:rPr lang="en-US" sz="2000" b="1" i="1">
                <a:cs typeface="Times New Roman" pitchFamily="18" charset="0"/>
              </a:rPr>
              <a:t>e</a:t>
            </a:r>
            <a:r>
              <a:rPr lang="en-US" sz="2000" b="1" i="1" baseline="-25000">
                <a:cs typeface="Times New Roman" pitchFamily="18" charset="0"/>
              </a:rPr>
              <a:t>2</a:t>
            </a:r>
          </a:p>
          <a:p>
            <a:endParaRPr lang="en-US" sz="2000">
              <a:cs typeface="Times New Roman" pitchFamily="18" charset="0"/>
            </a:endParaRPr>
          </a:p>
          <a:p>
            <a:r>
              <a:rPr lang="en-US" sz="2000" b="1">
                <a:cs typeface="Times New Roman" pitchFamily="18" charset="0"/>
                <a:sym typeface="Wingdings" pitchFamily="2" charset="2"/>
              </a:rPr>
              <a:t>IF</a:t>
            </a:r>
            <a:r>
              <a:rPr lang="en-US" sz="2000" b="1" i="1"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000" b="1">
                <a:cs typeface="Times New Roman" pitchFamily="18" charset="0"/>
                <a:sym typeface="Wingdings" pitchFamily="2" charset="2"/>
              </a:rPr>
              <a:t>(      </a:t>
            </a:r>
            <a:r>
              <a:rPr lang="en-US" sz="2000" b="1" i="1">
                <a:cs typeface="Times New Roman" pitchFamily="18" charset="0"/>
                <a:sym typeface="Wingdings" pitchFamily="2" charset="2"/>
              </a:rPr>
              <a:t>e</a:t>
            </a:r>
            <a:r>
              <a:rPr lang="en-US" sz="2000" b="1" i="1" baseline="-25000">
                <a:cs typeface="Times New Roman" pitchFamily="18" charset="0"/>
                <a:sym typeface="Wingdings" pitchFamily="2" charset="2"/>
              </a:rPr>
              <a:t>1</a:t>
            </a:r>
            <a:r>
              <a:rPr lang="en-US" sz="2000" b="1" i="1"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000" b="1">
                <a:cs typeface="Times New Roman" pitchFamily="18" charset="0"/>
                <a:sym typeface="Wingdings" pitchFamily="2" charset="2"/>
              </a:rPr>
              <a:t>: </a:t>
            </a:r>
            <a:r>
              <a:rPr lang="en-US" sz="2000" b="1">
                <a:cs typeface="Times New Roman" pitchFamily="18" charset="0"/>
              </a:rPr>
              <a:t>DYN </a:t>
            </a:r>
            <a:r>
              <a:rPr lang="en-US" sz="2000" b="1" i="1">
                <a:cs typeface="Times New Roman" pitchFamily="18" charset="0"/>
                <a:sym typeface="Wingdings" pitchFamily="2" charset="2"/>
              </a:rPr>
              <a:t>      </a:t>
            </a:r>
            <a:r>
              <a:rPr lang="en-US" sz="2000" b="1">
                <a:cs typeface="Times New Roman" pitchFamily="18" charset="0"/>
                <a:sym typeface="Wingdings" pitchFamily="2" charset="2"/>
              </a:rPr>
              <a:t>AND</a:t>
            </a:r>
            <a:r>
              <a:rPr lang="en-US" sz="2000" b="1" i="1">
                <a:cs typeface="Times New Roman" pitchFamily="18" charset="0"/>
                <a:sym typeface="Wingdings" pitchFamily="2" charset="2"/>
              </a:rPr>
              <a:t>  </a:t>
            </a:r>
            <a:r>
              <a:rPr lang="en-US" sz="2000" b="1" i="1">
                <a:cs typeface="Times New Roman" pitchFamily="18" charset="0"/>
              </a:rPr>
              <a:t>e</a:t>
            </a:r>
            <a:r>
              <a:rPr lang="en-US" sz="2000" b="1" i="1" baseline="-25000">
                <a:cs typeface="Times New Roman" pitchFamily="18" charset="0"/>
              </a:rPr>
              <a:t>2</a:t>
            </a:r>
            <a:r>
              <a:rPr lang="en-US" sz="2000" b="1" i="1">
                <a:cs typeface="Times New Roman" pitchFamily="18" charset="0"/>
              </a:rPr>
              <a:t> </a:t>
            </a:r>
            <a:r>
              <a:rPr lang="en-US" sz="2000" b="1">
                <a:cs typeface="Times New Roman" pitchFamily="18" charset="0"/>
              </a:rPr>
              <a:t>: DYN</a:t>
            </a:r>
            <a:r>
              <a:rPr lang="en-US" sz="2000" b="1" i="1">
                <a:cs typeface="Times New Roman" pitchFamily="18" charset="0"/>
              </a:rPr>
              <a:t> </a:t>
            </a:r>
            <a:r>
              <a:rPr lang="en-US" sz="2000" b="1">
                <a:cs typeface="Times New Roman" pitchFamily="18" charset="0"/>
              </a:rPr>
              <a:t>)    </a:t>
            </a:r>
            <a:r>
              <a:rPr lang="en-US" sz="2000" b="1" i="1">
                <a:cs typeface="Times New Roman" pitchFamily="18" charset="0"/>
              </a:rPr>
              <a:t> </a:t>
            </a:r>
            <a:r>
              <a:rPr lang="en-US" sz="2000" b="1">
                <a:cs typeface="Times New Roman" pitchFamily="18" charset="0"/>
              </a:rPr>
              <a:t>THAN</a:t>
            </a:r>
            <a:r>
              <a:rPr lang="en-US" sz="2000" b="1" i="1">
                <a:cs typeface="Times New Roman" pitchFamily="18" charset="0"/>
              </a:rPr>
              <a:t>   e</a:t>
            </a:r>
            <a:r>
              <a:rPr lang="en-US" sz="2000" b="1" i="1" baseline="-25000">
                <a:cs typeface="Times New Roman" pitchFamily="18" charset="0"/>
              </a:rPr>
              <a:t>1</a:t>
            </a:r>
            <a:r>
              <a:rPr lang="en-US" sz="20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:= </a:t>
            </a:r>
            <a:r>
              <a:rPr lang="en-US" sz="2000" b="1" i="1">
                <a:cs typeface="Times New Roman" pitchFamily="18" charset="0"/>
              </a:rPr>
              <a:t>e</a:t>
            </a:r>
            <a:r>
              <a:rPr lang="en-US" sz="2000" b="1" i="1" baseline="-25000">
                <a:cs typeface="Times New Roman" pitchFamily="18" charset="0"/>
              </a:rPr>
              <a:t>2</a:t>
            </a:r>
            <a:r>
              <a:rPr lang="en-US" sz="2000" b="1">
                <a:cs typeface="Times New Roman" pitchFamily="18" charset="0"/>
              </a:rPr>
              <a:t> 	</a:t>
            </a:r>
            <a:br>
              <a:rPr lang="en-US" sz="2000" b="1">
                <a:cs typeface="Times New Roman" pitchFamily="18" charset="0"/>
              </a:rPr>
            </a:br>
            <a:r>
              <a:rPr lang="en-US" sz="2000" b="1">
                <a:cs typeface="Times New Roman" pitchFamily="18" charset="0"/>
              </a:rPr>
              <a:t>		</a:t>
            </a:r>
            <a:endParaRPr lang="el-GR" sz="2000">
              <a:cs typeface="Times New Roman" pitchFamily="18" charset="0"/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EB18F-DF32-448B-B280-6B86F402E159}" type="slidenum">
              <a:rPr lang="he-IL"/>
              <a:pPr/>
              <a:t>19</a:t>
            </a:fld>
            <a:endParaRPr lang="en-US"/>
          </a:p>
        </p:txBody>
      </p:sp>
      <p:sp>
        <p:nvSpPr>
          <p:cNvPr id="105476" name="Rectangle 4"/>
          <p:cNvSpPr>
            <a:spLocks noChangeArrowheads="1"/>
          </p:cNvSpPr>
          <p:nvPr/>
        </p:nvSpPr>
        <p:spPr bwMode="auto">
          <a:xfrm>
            <a:off x="34925" y="1196975"/>
            <a:ext cx="1368425" cy="287338"/>
          </a:xfrm>
          <a:prstGeom prst="rect">
            <a:avLst/>
          </a:prstGeom>
          <a:noFill/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Problem</a:t>
            </a:r>
          </a:p>
        </p:txBody>
      </p:sp>
      <p:sp>
        <p:nvSpPr>
          <p:cNvPr id="890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 is popular; it is part of the infrastructure</a:t>
            </a:r>
          </a:p>
          <a:p>
            <a:r>
              <a:rPr lang="en-US" dirty="0"/>
              <a:t>C is also unsafe and has a weak type system that can cause subtle bugs</a:t>
            </a:r>
            <a:endParaRPr lang="en-US" b="1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B2CEF-622C-4A0A-921E-FA88546539B1}" type="slidenum">
              <a:rPr lang="he-IL"/>
              <a:pPr/>
              <a:t>2</a:t>
            </a:fld>
            <a:endParaRPr lang="en-US"/>
          </a:p>
        </p:txBody>
      </p:sp>
      <p:sp>
        <p:nvSpPr>
          <p:cNvPr id="89093" name="Rectangle 5"/>
          <p:cNvSpPr>
            <a:spLocks noChangeArrowheads="1"/>
          </p:cNvSpPr>
          <p:nvPr/>
        </p:nvSpPr>
        <p:spPr bwMode="auto">
          <a:xfrm>
            <a:off x="34925" y="549275"/>
            <a:ext cx="1008063" cy="287338"/>
          </a:xfrm>
          <a:prstGeom prst="rect">
            <a:avLst/>
          </a:prstGeom>
          <a:noFill/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Homes</a:t>
            </a:r>
          </a:p>
        </p:txBody>
      </p:sp>
      <p:sp>
        <p:nvSpPr>
          <p:cNvPr id="10649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2000" i="1"/>
              <a:t>H</a:t>
            </a:r>
            <a:r>
              <a:rPr lang="en-US" sz="2000"/>
              <a:t> is a set of memory allocated areas (which are called </a:t>
            </a:r>
            <a:r>
              <a:rPr lang="en-US" sz="2000" i="1"/>
              <a:t>homes</a:t>
            </a:r>
            <a:r>
              <a:rPr lang="en-US" sz="2000"/>
              <a:t>)</a:t>
            </a:r>
          </a:p>
          <a:p>
            <a:r>
              <a:rPr lang="en-US" sz="2000"/>
              <a:t>A home is represented by its starting address and its size</a:t>
            </a:r>
          </a:p>
          <a:p>
            <a:r>
              <a:rPr lang="en-US" sz="2000"/>
              <a:t>All homes are disjoint</a:t>
            </a:r>
          </a:p>
          <a:p>
            <a:r>
              <a:rPr lang="en-US" sz="2000"/>
              <a:t>A special null-home: 0</a:t>
            </a:r>
            <a:r>
              <a:rPr lang="en-US" sz="2000">
                <a:latin typeface="Arial Unicode MS" pitchFamily="34" charset="-128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</a:t>
            </a:r>
            <a:r>
              <a:rPr lang="en-US" sz="2000" i="1">
                <a:ea typeface="Arial Unicode MS" pitchFamily="34" charset="-128"/>
                <a:cs typeface="Times New Roman" pitchFamily="18" charset="0"/>
                <a:sym typeface="Symbol" pitchFamily="18" charset="2"/>
              </a:rPr>
              <a:t>H  </a:t>
            </a:r>
            <a:r>
              <a:rPr lang="en-US" sz="2000">
                <a:ea typeface="Arial Unicode MS" pitchFamily="34" charset="-128"/>
                <a:cs typeface="Times New Roman" pitchFamily="18" charset="0"/>
                <a:sym typeface="Symbol" pitchFamily="18" charset="2"/>
              </a:rPr>
              <a:t> size(0)=1</a:t>
            </a:r>
          </a:p>
          <a:p>
            <a:r>
              <a:rPr lang="en-US" sz="2000">
                <a:ea typeface="Arial Unicode MS" pitchFamily="34" charset="-128"/>
                <a:cs typeface="Times New Roman" pitchFamily="18" charset="0"/>
                <a:sym typeface="Symbol" pitchFamily="18" charset="2"/>
              </a:rPr>
              <a:t>Safe pointers and integers have no representation overhead over C</a:t>
            </a:r>
          </a:p>
          <a:p>
            <a:r>
              <a:rPr lang="en-US" sz="2000">
                <a:ea typeface="Arial Unicode MS" pitchFamily="34" charset="-128"/>
                <a:cs typeface="Times New Roman" pitchFamily="18" charset="0"/>
                <a:sym typeface="Symbol" pitchFamily="18" charset="2"/>
              </a:rPr>
              <a:t>Sequence and dynamic pointers carry with them their home</a:t>
            </a:r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55300-6F41-4771-B524-A05435BC4326}" type="slidenum">
              <a:rPr lang="he-IL"/>
              <a:pPr/>
              <a:t>20</a:t>
            </a:fld>
            <a:endParaRPr lang="en-US"/>
          </a:p>
        </p:txBody>
      </p:sp>
      <p:sp>
        <p:nvSpPr>
          <p:cNvPr id="106505" name="Rectangle 9"/>
          <p:cNvSpPr>
            <a:spLocks noChangeArrowheads="1"/>
          </p:cNvSpPr>
          <p:nvPr/>
        </p:nvSpPr>
        <p:spPr bwMode="auto">
          <a:xfrm>
            <a:off x="684213" y="3284538"/>
            <a:ext cx="935037" cy="503237"/>
          </a:xfrm>
          <a:prstGeom prst="rect">
            <a:avLst/>
          </a:prstGeom>
          <a:solidFill>
            <a:schemeClr val="accent2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tx1">
                <a:alpha val="50000"/>
              </a:schemeClr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106500" name="Rectangle 4"/>
          <p:cNvSpPr>
            <a:spLocks noChangeArrowheads="1"/>
          </p:cNvSpPr>
          <p:nvPr/>
        </p:nvSpPr>
        <p:spPr bwMode="auto">
          <a:xfrm>
            <a:off x="34925" y="1412875"/>
            <a:ext cx="1728788" cy="287338"/>
          </a:xfrm>
          <a:prstGeom prst="rect">
            <a:avLst/>
          </a:prstGeom>
          <a:noFill/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6501" name="Rectangle 5"/>
          <p:cNvSpPr>
            <a:spLocks noChangeArrowheads="1"/>
          </p:cNvSpPr>
          <p:nvPr/>
        </p:nvSpPr>
        <p:spPr bwMode="auto">
          <a:xfrm>
            <a:off x="684213" y="3789363"/>
            <a:ext cx="935037" cy="792162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tx1">
                <a:alpha val="50000"/>
              </a:schemeClr>
            </a:outerShdw>
          </a:effectLst>
        </p:spPr>
        <p:txBody>
          <a:bodyPr wrap="none" anchor="ctr"/>
          <a:lstStyle/>
          <a:p>
            <a:r>
              <a:rPr lang="en-US" sz="1600"/>
              <a:t>Home </a:t>
            </a:r>
          </a:p>
          <a:p>
            <a:r>
              <a:rPr lang="en-US" sz="1600"/>
              <a:t>starting </a:t>
            </a:r>
          </a:p>
          <a:p>
            <a:r>
              <a:rPr lang="en-US" sz="1600"/>
              <a:t>at h</a:t>
            </a:r>
            <a:r>
              <a:rPr lang="en-US" sz="1600" baseline="-25000"/>
              <a:t>1</a:t>
            </a:r>
            <a:endParaRPr lang="en-US" sz="1600"/>
          </a:p>
        </p:txBody>
      </p:sp>
      <p:sp>
        <p:nvSpPr>
          <p:cNvPr id="106503" name="Rectangle 7"/>
          <p:cNvSpPr>
            <a:spLocks noChangeArrowheads="1"/>
          </p:cNvSpPr>
          <p:nvPr/>
        </p:nvSpPr>
        <p:spPr bwMode="auto">
          <a:xfrm>
            <a:off x="684213" y="4581525"/>
            <a:ext cx="935037" cy="503238"/>
          </a:xfrm>
          <a:prstGeom prst="rect">
            <a:avLst/>
          </a:prstGeom>
          <a:solidFill>
            <a:schemeClr val="accent2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tx1">
                <a:alpha val="50000"/>
              </a:schemeClr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106502" name="Rectangle 6"/>
          <p:cNvSpPr>
            <a:spLocks noChangeArrowheads="1"/>
          </p:cNvSpPr>
          <p:nvPr/>
        </p:nvSpPr>
        <p:spPr bwMode="auto">
          <a:xfrm>
            <a:off x="684213" y="5084763"/>
            <a:ext cx="935037" cy="4318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tx1">
                <a:alpha val="50000"/>
              </a:schemeClr>
            </a:outerShdw>
          </a:effectLst>
        </p:spPr>
        <p:txBody>
          <a:bodyPr wrap="none" anchor="ctr"/>
          <a:lstStyle/>
          <a:p>
            <a:r>
              <a:rPr lang="en-US" sz="1600"/>
              <a:t>Home - h</a:t>
            </a:r>
            <a:r>
              <a:rPr lang="en-US" sz="1600" baseline="-25000"/>
              <a:t>2</a:t>
            </a:r>
            <a:endParaRPr lang="en-US" sz="1600"/>
          </a:p>
        </p:txBody>
      </p:sp>
      <p:sp>
        <p:nvSpPr>
          <p:cNvPr id="106504" name="Rectangle 8"/>
          <p:cNvSpPr>
            <a:spLocks noChangeArrowheads="1"/>
          </p:cNvSpPr>
          <p:nvPr/>
        </p:nvSpPr>
        <p:spPr bwMode="auto">
          <a:xfrm>
            <a:off x="684213" y="5516563"/>
            <a:ext cx="935037" cy="649287"/>
          </a:xfrm>
          <a:prstGeom prst="rect">
            <a:avLst/>
          </a:prstGeom>
          <a:solidFill>
            <a:schemeClr val="accent2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tx1">
                <a:alpha val="50000"/>
              </a:schemeClr>
            </a:outerShdw>
          </a:effec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Casts</a:t>
            </a:r>
          </a:p>
        </p:txBody>
      </p:sp>
      <p:sp>
        <p:nvSpPr>
          <p:cNvPr id="107523" name="Rectangle 3"/>
          <p:cNvSpPr>
            <a:spLocks noGrp="1" noChangeArrowheads="1"/>
          </p:cNvSpPr>
          <p:nvPr>
            <p:ph idx="1"/>
          </p:nvPr>
        </p:nvSpPr>
        <p:spPr>
          <a:xfrm>
            <a:off x="1835150" y="1484313"/>
            <a:ext cx="7150100" cy="4752975"/>
          </a:xfrm>
        </p:spPr>
        <p:txBody>
          <a:bodyPr>
            <a:normAutofit fontScale="85000" lnSpcReduction="10000"/>
          </a:bodyPr>
          <a:lstStyle/>
          <a:p>
            <a:r>
              <a:rPr lang="en-US" sz="2000">
                <a:ea typeface="Arial Unicode MS" pitchFamily="34" charset="-128"/>
                <a:cs typeface="Times New Roman" pitchFamily="18" charset="0"/>
                <a:sym typeface="Symbol" pitchFamily="18" charset="2"/>
              </a:rPr>
              <a:t>Any integer with value </a:t>
            </a:r>
            <a:r>
              <a:rPr lang="en-US" sz="2000" i="1">
                <a:ea typeface="Arial Unicode MS" pitchFamily="34" charset="-128"/>
                <a:cs typeface="Times New Roman" pitchFamily="18" charset="0"/>
                <a:sym typeface="Symbol" pitchFamily="18" charset="2"/>
              </a:rPr>
              <a:t>n, </a:t>
            </a:r>
            <a:r>
              <a:rPr lang="en-US" sz="2000">
                <a:ea typeface="Arial Unicode MS" pitchFamily="34" charset="-128"/>
                <a:cs typeface="Times New Roman" pitchFamily="18" charset="0"/>
                <a:sym typeface="Symbol" pitchFamily="18" charset="2"/>
              </a:rPr>
              <a:t>can be casted to sequence or dynamic pointer with value </a:t>
            </a:r>
            <a:r>
              <a:rPr lang="en-US" sz="2000" i="1">
                <a:ea typeface="Arial Unicode MS" pitchFamily="34" charset="-128"/>
                <a:cs typeface="Times New Roman" pitchFamily="18" charset="0"/>
                <a:sym typeface="Symbol" pitchFamily="18" charset="2"/>
              </a:rPr>
              <a:t>n</a:t>
            </a:r>
            <a:r>
              <a:rPr lang="en-US" sz="2000">
                <a:ea typeface="Arial Unicode MS" pitchFamily="34" charset="-128"/>
                <a:cs typeface="Times New Roman" pitchFamily="18" charset="0"/>
                <a:sym typeface="Symbol" pitchFamily="18" charset="2"/>
              </a:rPr>
              <a:t> with null-home </a:t>
            </a:r>
          </a:p>
          <a:p>
            <a:pPr lvl="1"/>
            <a:r>
              <a:rPr lang="en-US" sz="1800">
                <a:ea typeface="Arial Unicode MS" pitchFamily="34" charset="-128"/>
                <a:cs typeface="Times New Roman" pitchFamily="18" charset="0"/>
                <a:sym typeface="Symbol" pitchFamily="18" charset="2"/>
              </a:rPr>
              <a:t>No further memory operations</a:t>
            </a:r>
          </a:p>
          <a:p>
            <a:r>
              <a:rPr lang="en-US" sz="2000">
                <a:ea typeface="Arial Unicode MS" pitchFamily="34" charset="-128"/>
                <a:cs typeface="Times New Roman" pitchFamily="18" charset="0"/>
                <a:sym typeface="Symbol" pitchFamily="18" charset="2"/>
              </a:rPr>
              <a:t>Any sequence or dynamic pointers with value </a:t>
            </a:r>
            <a:r>
              <a:rPr lang="en-US" sz="2000" i="1">
                <a:ea typeface="Arial Unicode MS" pitchFamily="34" charset="-128"/>
                <a:cs typeface="Times New Roman" pitchFamily="18" charset="0"/>
                <a:sym typeface="Symbol" pitchFamily="18" charset="2"/>
              </a:rPr>
              <a:t>n </a:t>
            </a:r>
            <a:r>
              <a:rPr lang="en-US" sz="2000">
                <a:ea typeface="Arial Unicode MS" pitchFamily="34" charset="-128"/>
                <a:cs typeface="Times New Roman" pitchFamily="18" charset="0"/>
                <a:sym typeface="Symbol" pitchFamily="18" charset="2"/>
              </a:rPr>
              <a:t>and with </a:t>
            </a:r>
            <a:r>
              <a:rPr lang="en-US" sz="2000">
                <a:ea typeface="Arial Unicode MS" pitchFamily="34" charset="-128"/>
                <a:cs typeface="Arial Unicode MS" pitchFamily="34" charset="-128"/>
              </a:rPr>
              <a:t>home with starting address </a:t>
            </a:r>
            <a:r>
              <a:rPr lang="en-US" sz="2000" i="1">
                <a:ea typeface="Arial Unicode MS" pitchFamily="34" charset="-128"/>
                <a:cs typeface="Arial Unicode MS" pitchFamily="34" charset="-128"/>
              </a:rPr>
              <a:t>h</a:t>
            </a:r>
            <a:r>
              <a:rPr lang="en-US" sz="2000">
                <a:ea typeface="Arial Unicode MS" pitchFamily="34" charset="-128"/>
                <a:cs typeface="Arial Unicode MS" pitchFamily="34" charset="-128"/>
              </a:rPr>
              <a:t>,</a:t>
            </a:r>
            <a:r>
              <a:rPr lang="en-US" sz="2000">
                <a:cs typeface="Times New Roman" pitchFamily="18" charset="0"/>
                <a:sym typeface="Symbol" pitchFamily="18" charset="2"/>
              </a:rPr>
              <a:t> can be cast to integer with value </a:t>
            </a:r>
            <a:r>
              <a:rPr lang="en-US" sz="2000" i="1">
                <a:cs typeface="Times New Roman" pitchFamily="18" charset="0"/>
                <a:sym typeface="Symbol" pitchFamily="18" charset="2"/>
              </a:rPr>
              <a:t>n+h</a:t>
            </a:r>
            <a:endParaRPr lang="en-US" sz="2000">
              <a:cs typeface="Times New Roman" pitchFamily="18" charset="0"/>
              <a:sym typeface="Symbol" pitchFamily="18" charset="2"/>
            </a:endParaRPr>
          </a:p>
          <a:p>
            <a:r>
              <a:rPr lang="en-US" sz="2000">
                <a:cs typeface="Times New Roman" pitchFamily="18" charset="0"/>
                <a:sym typeface="Symbol" pitchFamily="18" charset="2"/>
              </a:rPr>
              <a:t>Any dynamic pointer can be cast to different dynamic pointer with same value and home</a:t>
            </a:r>
          </a:p>
          <a:p>
            <a:pPr lvl="1"/>
            <a:r>
              <a:rPr lang="en-US" sz="1800">
                <a:cs typeface="Times New Roman" pitchFamily="18" charset="0"/>
                <a:sym typeface="Symbol" pitchFamily="18" charset="2"/>
              </a:rPr>
              <a:t>No dynamic ↔ sequence since it is not allowed by type system</a:t>
            </a:r>
          </a:p>
          <a:p>
            <a:r>
              <a:rPr lang="en-US" sz="2000">
                <a:cs typeface="Times New Roman" pitchFamily="18" charset="0"/>
                <a:sym typeface="Symbol" pitchFamily="18" charset="2"/>
              </a:rPr>
              <a:t>Any sequence pointer with value </a:t>
            </a:r>
            <a:r>
              <a:rPr lang="en-US" sz="2000" i="1">
                <a:cs typeface="Times New Roman" pitchFamily="18" charset="0"/>
                <a:sym typeface="Symbol" pitchFamily="18" charset="2"/>
              </a:rPr>
              <a:t>n </a:t>
            </a:r>
            <a:r>
              <a:rPr lang="en-US" sz="2000">
                <a:cs typeface="Times New Roman" pitchFamily="18" charset="0"/>
                <a:sym typeface="Symbol" pitchFamily="18" charset="2"/>
              </a:rPr>
              <a:t>and with </a:t>
            </a:r>
            <a:r>
              <a:rPr lang="en-US" sz="2000"/>
              <a:t>home with starting address </a:t>
            </a:r>
            <a:r>
              <a:rPr lang="en-US" sz="2000" i="1"/>
              <a:t>h,</a:t>
            </a:r>
            <a:r>
              <a:rPr lang="en-US" sz="2000">
                <a:cs typeface="Times New Roman" pitchFamily="18" charset="0"/>
                <a:sym typeface="Symbol" pitchFamily="18" charset="2"/>
              </a:rPr>
              <a:t> can be cast to safe pointer with value </a:t>
            </a:r>
            <a:r>
              <a:rPr lang="en-US" sz="2000" i="1">
                <a:cs typeface="Times New Roman" pitchFamily="18" charset="0"/>
                <a:sym typeface="Symbol" pitchFamily="18" charset="2"/>
              </a:rPr>
              <a:t>n+h.</a:t>
            </a:r>
            <a:r>
              <a:rPr lang="en-US" sz="2000">
                <a:cs typeface="Times New Roman" pitchFamily="18" charset="0"/>
                <a:sym typeface="Symbol" pitchFamily="18" charset="2"/>
              </a:rPr>
              <a:t> </a:t>
            </a:r>
          </a:p>
          <a:p>
            <a:pPr lvl="1"/>
            <a:r>
              <a:rPr lang="en-US" sz="1800">
                <a:cs typeface="Times New Roman" pitchFamily="18" charset="0"/>
                <a:sym typeface="Symbol" pitchFamily="18" charset="2"/>
              </a:rPr>
              <a:t>Only if </a:t>
            </a:r>
            <a:r>
              <a:rPr lang="en-US" sz="1800" i="1">
                <a:cs typeface="Times New Roman" pitchFamily="18" charset="0"/>
                <a:sym typeface="Symbol" pitchFamily="18" charset="2"/>
              </a:rPr>
              <a:t>0</a:t>
            </a:r>
            <a:r>
              <a:rPr lang="en-US" sz="1800" i="1">
                <a:latin typeface="Verdana" pitchFamily="34" charset="0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≤</a:t>
            </a:r>
            <a:r>
              <a:rPr lang="en-US" sz="1800" i="1">
                <a:cs typeface="Times New Roman" pitchFamily="18" charset="0"/>
                <a:sym typeface="Symbol" pitchFamily="18" charset="2"/>
              </a:rPr>
              <a:t>n</a:t>
            </a:r>
            <a:r>
              <a:rPr lang="en-US" sz="1800" b="1" i="1">
                <a:cs typeface="Times New Roman" pitchFamily="18" charset="0"/>
                <a:sym typeface="Symbol" pitchFamily="18" charset="2"/>
              </a:rPr>
              <a:t>&lt;</a:t>
            </a:r>
            <a:r>
              <a:rPr lang="en-US" sz="1800" i="1">
                <a:cs typeface="Times New Roman" pitchFamily="18" charset="0"/>
                <a:sym typeface="Symbol" pitchFamily="18" charset="2"/>
              </a:rPr>
              <a:t>size(home) 	</a:t>
            </a:r>
            <a:r>
              <a:rPr lang="en-US" sz="1800">
                <a:cs typeface="Times New Roman" pitchFamily="18" charset="0"/>
                <a:sym typeface="Wingdings" pitchFamily="2" charset="2"/>
              </a:rPr>
              <a:t> run-time check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F22960-0DEA-40C7-9D20-42855543C000}" type="slidenum">
              <a:rPr lang="he-IL"/>
              <a:pPr/>
              <a:t>21</a:t>
            </a:fld>
            <a:endParaRPr lang="en-US"/>
          </a:p>
        </p:txBody>
      </p:sp>
      <p:sp>
        <p:nvSpPr>
          <p:cNvPr id="107524" name="Rectangle 4"/>
          <p:cNvSpPr>
            <a:spLocks noChangeArrowheads="1"/>
          </p:cNvSpPr>
          <p:nvPr/>
        </p:nvSpPr>
        <p:spPr bwMode="auto">
          <a:xfrm>
            <a:off x="34925" y="1412875"/>
            <a:ext cx="1728788" cy="287338"/>
          </a:xfrm>
          <a:prstGeom prst="rect">
            <a:avLst/>
          </a:prstGeom>
          <a:noFill/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Run-time checks</a:t>
            </a:r>
          </a:p>
        </p:txBody>
      </p:sp>
      <p:sp>
        <p:nvSpPr>
          <p:cNvPr id="1085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5000"/>
              </a:lnSpc>
            </a:pPr>
            <a:r>
              <a:rPr lang="en-US"/>
              <a:t>A null-pointer check for memory operation that uses safe pointer </a:t>
            </a:r>
          </a:p>
          <a:p>
            <a:pPr>
              <a:lnSpc>
                <a:spcPct val="105000"/>
              </a:lnSpc>
            </a:pPr>
            <a:r>
              <a:rPr lang="en-US"/>
              <a:t>Memory access boundaries </a:t>
            </a:r>
          </a:p>
          <a:p>
            <a:pPr>
              <a:lnSpc>
                <a:spcPct val="105000"/>
              </a:lnSpc>
            </a:pPr>
            <a:r>
              <a:rPr lang="en-US"/>
              <a:t> Non-pointer check (null-home) for sequence and dynamic pointers</a:t>
            </a:r>
          </a:p>
          <a:p>
            <a:pPr lvl="1">
              <a:lnSpc>
                <a:spcPct val="105000"/>
              </a:lnSpc>
            </a:pPr>
            <a:r>
              <a:rPr lang="en-US"/>
              <a:t>Programs that cast pointers to integers and then back to pointers will not be able to use the resulting pointers as memory addresses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4EDDB-38E3-41E8-ABD0-10ACEC2D9398}" type="slidenum">
              <a:rPr lang="he-IL"/>
              <a:pPr/>
              <a:t>22</a:t>
            </a:fld>
            <a:endParaRPr lang="en-US"/>
          </a:p>
        </p:txBody>
      </p:sp>
      <p:sp>
        <p:nvSpPr>
          <p:cNvPr id="108549" name="Rectangle 5"/>
          <p:cNvSpPr>
            <a:spLocks noChangeArrowheads="1"/>
          </p:cNvSpPr>
          <p:nvPr/>
        </p:nvSpPr>
        <p:spPr bwMode="auto">
          <a:xfrm>
            <a:off x="34925" y="1412875"/>
            <a:ext cx="1728788" cy="287338"/>
          </a:xfrm>
          <a:prstGeom prst="rect">
            <a:avLst/>
          </a:prstGeom>
          <a:noFill/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Well-typed CCured programs</a:t>
            </a:r>
          </a:p>
        </p:txBody>
      </p:sp>
      <p:sp>
        <p:nvSpPr>
          <p:cNvPr id="11161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Can fail</a:t>
            </a:r>
          </a:p>
          <a:p>
            <a:pPr lvl="1"/>
            <a:r>
              <a:rPr lang="en-US" dirty="0"/>
              <a:t>Due to failed run-time check</a:t>
            </a:r>
          </a:p>
          <a:p>
            <a:r>
              <a:rPr lang="en-US" dirty="0"/>
              <a:t>Can not fail</a:t>
            </a:r>
          </a:p>
          <a:p>
            <a:pPr lvl="1"/>
            <a:r>
              <a:rPr lang="en-US" dirty="0"/>
              <a:t>Due to unexpected </a:t>
            </a:r>
            <a:r>
              <a:rPr lang="en-US" dirty="0" smtClean="0"/>
              <a:t>types</a:t>
            </a:r>
            <a:endParaRPr lang="en-US" dirty="0"/>
          </a:p>
          <a:p>
            <a:pPr lvl="1"/>
            <a:r>
              <a:rPr lang="en-US" dirty="0"/>
              <a:t>Due to trying to access an invalid memory location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7BBE2C-49C6-4061-BE7F-C6D44B86D1F7}" type="slidenum">
              <a:rPr lang="he-IL"/>
              <a:pPr/>
              <a:t>23</a:t>
            </a:fld>
            <a:endParaRPr lang="en-US"/>
          </a:p>
        </p:txBody>
      </p:sp>
      <p:sp>
        <p:nvSpPr>
          <p:cNvPr id="111620" name="Rectangle 4"/>
          <p:cNvSpPr>
            <a:spLocks noChangeArrowheads="1"/>
          </p:cNvSpPr>
          <p:nvPr/>
        </p:nvSpPr>
        <p:spPr bwMode="auto">
          <a:xfrm>
            <a:off x="34925" y="1628775"/>
            <a:ext cx="1008063" cy="287338"/>
          </a:xfrm>
          <a:prstGeom prst="rect">
            <a:avLst/>
          </a:prstGeom>
          <a:noFill/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/>
          <p:cNvSpPr>
            <a:spLocks noGrp="1" noChangeArrowheads="1"/>
          </p:cNvSpPr>
          <p:nvPr>
            <p:ph type="title"/>
          </p:nvPr>
        </p:nvSpPr>
        <p:spPr>
          <a:xfrm>
            <a:off x="2117725" y="0"/>
            <a:ext cx="6918325" cy="1065213"/>
          </a:xfrm>
        </p:spPr>
        <p:txBody>
          <a:bodyPr>
            <a:normAutofit fontScale="90000"/>
          </a:bodyPr>
          <a:lstStyle/>
          <a:p>
            <a:r>
              <a:rPr lang="en-US" sz="3200"/>
              <a:t>Theorem I </a:t>
            </a:r>
            <a:br>
              <a:rPr lang="en-US" sz="3200"/>
            </a:br>
            <a:r>
              <a:rPr lang="en-US" sz="3200"/>
              <a:t>(Progress and type preservation)</a:t>
            </a:r>
          </a:p>
        </p:txBody>
      </p:sp>
      <p:sp>
        <p:nvSpPr>
          <p:cNvPr id="110595" name="Rectangle 3"/>
          <p:cNvSpPr>
            <a:spLocks noGrp="1" noChangeArrowheads="1"/>
          </p:cNvSpPr>
          <p:nvPr>
            <p:ph idx="1"/>
          </p:nvPr>
        </p:nvSpPr>
        <p:spPr>
          <a:xfrm>
            <a:off x="1763713" y="1628775"/>
            <a:ext cx="7272337" cy="4392613"/>
          </a:xfrm>
        </p:spPr>
        <p:txBody>
          <a:bodyPr/>
          <a:lstStyle/>
          <a:p>
            <a:pPr>
              <a:lnSpc>
                <a:spcPct val="105000"/>
              </a:lnSpc>
            </a:pPr>
            <a:r>
              <a:rPr lang="en-US" sz="2000"/>
              <a:t>IF</a:t>
            </a:r>
          </a:p>
          <a:p>
            <a:pPr lvl="1">
              <a:lnSpc>
                <a:spcPct val="105000"/>
              </a:lnSpc>
            </a:pPr>
            <a:r>
              <a:rPr lang="en-US" sz="1800" b="1" i="1">
                <a:cs typeface="Times New Roman" pitchFamily="18" charset="0"/>
                <a:sym typeface="Wingdings" pitchFamily="2" charset="2"/>
              </a:rPr>
              <a:t>e </a:t>
            </a:r>
            <a:r>
              <a:rPr lang="en-US" sz="1800" b="1">
                <a:cs typeface="Times New Roman" pitchFamily="18" charset="0"/>
                <a:sym typeface="Wingdings" pitchFamily="2" charset="2"/>
              </a:rPr>
              <a:t>: </a:t>
            </a:r>
            <a:r>
              <a:rPr lang="el-GR" sz="1800" b="1">
                <a:cs typeface="Times New Roman" pitchFamily="18" charset="0"/>
              </a:rPr>
              <a:t>τ</a:t>
            </a:r>
            <a:r>
              <a:rPr lang="en-US" sz="1800" b="1">
                <a:cs typeface="Times New Roman" pitchFamily="18" charset="0"/>
              </a:rPr>
              <a:t> </a:t>
            </a:r>
            <a:r>
              <a:rPr lang="en-US" sz="1800">
                <a:cs typeface="Times New Roman" pitchFamily="18" charset="0"/>
              </a:rPr>
              <a:t>(for valid type </a:t>
            </a:r>
            <a:r>
              <a:rPr lang="el-GR" sz="1800" b="1">
                <a:cs typeface="Times New Roman" pitchFamily="18" charset="0"/>
              </a:rPr>
              <a:t>τ</a:t>
            </a:r>
            <a:r>
              <a:rPr lang="en-US" sz="1800">
                <a:cs typeface="Times New Roman" pitchFamily="18" charset="0"/>
              </a:rPr>
              <a:t>)</a:t>
            </a:r>
          </a:p>
          <a:p>
            <a:pPr lvl="2">
              <a:lnSpc>
                <a:spcPct val="105000"/>
              </a:lnSpc>
            </a:pPr>
            <a:r>
              <a:rPr lang="en-US" sz="1600">
                <a:cs typeface="Times New Roman" pitchFamily="18" charset="0"/>
              </a:rPr>
              <a:t>AND</a:t>
            </a:r>
            <a:endParaRPr lang="en-US" sz="1600" b="1">
              <a:cs typeface="Times New Roman" pitchFamily="18" charset="0"/>
            </a:endParaRPr>
          </a:p>
          <a:p>
            <a:pPr lvl="1">
              <a:lnSpc>
                <a:spcPct val="105000"/>
              </a:lnSpc>
            </a:pPr>
            <a:r>
              <a:rPr lang="en-US" sz="1800"/>
              <a:t>The contents of each memory address corresponds to the typing constraints of the home to which it belongs</a:t>
            </a:r>
          </a:p>
          <a:p>
            <a:pPr>
              <a:lnSpc>
                <a:spcPct val="105000"/>
              </a:lnSpc>
            </a:pPr>
            <a:r>
              <a:rPr lang="en-US" sz="2000"/>
              <a:t>THEN</a:t>
            </a:r>
          </a:p>
          <a:p>
            <a:pPr lvl="2">
              <a:lnSpc>
                <a:spcPct val="105000"/>
              </a:lnSpc>
            </a:pPr>
            <a:r>
              <a:rPr lang="en-US" sz="1600"/>
              <a:t>EITHER</a:t>
            </a:r>
          </a:p>
          <a:p>
            <a:pPr lvl="1">
              <a:lnSpc>
                <a:spcPct val="105000"/>
              </a:lnSpc>
            </a:pPr>
            <a:r>
              <a:rPr lang="en-US" sz="1800"/>
              <a:t>One of the run-time checks fails during the evaluation of the expression </a:t>
            </a:r>
            <a:r>
              <a:rPr lang="en-US" sz="1800" b="1" i="1"/>
              <a:t>e</a:t>
            </a:r>
          </a:p>
          <a:p>
            <a:pPr lvl="2">
              <a:lnSpc>
                <a:spcPct val="105000"/>
              </a:lnSpc>
            </a:pPr>
            <a:r>
              <a:rPr lang="en-US" sz="1600"/>
              <a:t>OR ELSE</a:t>
            </a:r>
          </a:p>
          <a:p>
            <a:pPr lvl="1">
              <a:lnSpc>
                <a:spcPct val="105000"/>
              </a:lnSpc>
            </a:pPr>
            <a:r>
              <a:rPr lang="en-US" sz="1800" b="1" i="1"/>
              <a:t>e</a:t>
            </a:r>
            <a:r>
              <a:rPr lang="en-US" sz="1800"/>
              <a:t> evaluates to value </a:t>
            </a:r>
            <a:r>
              <a:rPr lang="en-US" sz="1800" b="1" i="1"/>
              <a:t>v</a:t>
            </a:r>
            <a:r>
              <a:rPr lang="en-US" sz="1800"/>
              <a:t> AND </a:t>
            </a:r>
            <a:r>
              <a:rPr lang="en-US" sz="1800" b="1" i="1"/>
              <a:t>v</a:t>
            </a:r>
            <a:r>
              <a:rPr lang="en-US" sz="1800"/>
              <a:t> is the valid value of type </a:t>
            </a:r>
            <a:r>
              <a:rPr lang="el-GR" sz="1800" b="1">
                <a:cs typeface="Times New Roman" pitchFamily="18" charset="0"/>
              </a:rPr>
              <a:t>τ</a:t>
            </a:r>
            <a:endParaRPr lang="en-US" sz="1800" b="1">
              <a:cs typeface="Times New Roman" pitchFamily="18" charset="0"/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97F4D-F578-40C6-A0AE-807EFF76BA36}" type="slidenum">
              <a:rPr lang="he-IL"/>
              <a:pPr/>
              <a:t>24</a:t>
            </a:fld>
            <a:endParaRPr lang="en-US"/>
          </a:p>
        </p:txBody>
      </p:sp>
      <p:sp>
        <p:nvSpPr>
          <p:cNvPr id="110596" name="Rectangle 4"/>
          <p:cNvSpPr>
            <a:spLocks noChangeArrowheads="1"/>
          </p:cNvSpPr>
          <p:nvPr/>
        </p:nvSpPr>
        <p:spPr bwMode="auto">
          <a:xfrm>
            <a:off x="34925" y="1628775"/>
            <a:ext cx="1008063" cy="287338"/>
          </a:xfrm>
          <a:prstGeom prst="rect">
            <a:avLst/>
          </a:prstGeom>
          <a:noFill/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/>
              <a:t>Theorem II (Progress for commands)</a:t>
            </a:r>
          </a:p>
        </p:txBody>
      </p:sp>
      <p:sp>
        <p:nvSpPr>
          <p:cNvPr id="112643" name="Rectangle 3"/>
          <p:cNvSpPr>
            <a:spLocks noGrp="1" noChangeArrowheads="1"/>
          </p:cNvSpPr>
          <p:nvPr>
            <p:ph idx="1"/>
          </p:nvPr>
        </p:nvSpPr>
        <p:spPr>
          <a:xfrm>
            <a:off x="1763713" y="1628775"/>
            <a:ext cx="7221537" cy="4151313"/>
          </a:xfrm>
        </p:spPr>
        <p:txBody>
          <a:bodyPr>
            <a:normAutofit lnSpcReduction="10000"/>
          </a:bodyPr>
          <a:lstStyle/>
          <a:p>
            <a:pPr>
              <a:lnSpc>
                <a:spcPct val="105000"/>
              </a:lnSpc>
            </a:pPr>
            <a:r>
              <a:rPr lang="en-US" sz="2000"/>
              <a:t>For any command </a:t>
            </a:r>
            <a:r>
              <a:rPr lang="en-US" sz="2000" i="1"/>
              <a:t>c</a:t>
            </a:r>
            <a:r>
              <a:rPr lang="en-US" sz="2000"/>
              <a:t> which is built from valid types</a:t>
            </a:r>
            <a:endParaRPr lang="en-US" sz="2000" i="1"/>
          </a:p>
          <a:p>
            <a:pPr>
              <a:lnSpc>
                <a:spcPct val="105000"/>
              </a:lnSpc>
            </a:pPr>
            <a:r>
              <a:rPr lang="en-US" sz="2000"/>
              <a:t>IF</a:t>
            </a:r>
          </a:p>
          <a:p>
            <a:pPr lvl="1">
              <a:lnSpc>
                <a:spcPct val="105000"/>
              </a:lnSpc>
            </a:pPr>
            <a:r>
              <a:rPr lang="en-US" sz="1800"/>
              <a:t>The contents of each memory address corresponds to the typing constraints of the home to which it belongs</a:t>
            </a:r>
          </a:p>
          <a:p>
            <a:pPr>
              <a:lnSpc>
                <a:spcPct val="105000"/>
              </a:lnSpc>
            </a:pPr>
            <a:r>
              <a:rPr lang="en-US" sz="2000"/>
              <a:t>THEN</a:t>
            </a:r>
          </a:p>
          <a:p>
            <a:pPr lvl="2">
              <a:lnSpc>
                <a:spcPct val="105000"/>
              </a:lnSpc>
            </a:pPr>
            <a:r>
              <a:rPr lang="en-US" sz="1600"/>
              <a:t>EITHER</a:t>
            </a:r>
          </a:p>
          <a:p>
            <a:pPr lvl="1">
              <a:lnSpc>
                <a:spcPct val="105000"/>
              </a:lnSpc>
            </a:pPr>
            <a:r>
              <a:rPr lang="en-US" sz="1800"/>
              <a:t>The command execution fails due to run-time checks</a:t>
            </a:r>
            <a:endParaRPr lang="en-US" sz="1800" i="1"/>
          </a:p>
          <a:p>
            <a:pPr lvl="2">
              <a:lnSpc>
                <a:spcPct val="105000"/>
              </a:lnSpc>
            </a:pPr>
            <a:r>
              <a:rPr lang="en-US" sz="1600"/>
              <a:t>OR ELSE</a:t>
            </a:r>
          </a:p>
          <a:p>
            <a:pPr lvl="1">
              <a:lnSpc>
                <a:spcPct val="105000"/>
              </a:lnSpc>
            </a:pPr>
            <a:r>
              <a:rPr lang="en-US" sz="1800"/>
              <a:t>The commands succeeds and still the contents of each memory address corresponds to the typing constraints of the home to which it belongs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251D1-3A8A-4B22-AE07-3B1AE133FD45}" type="slidenum">
              <a:rPr lang="he-IL"/>
              <a:pPr/>
              <a:t>25</a:t>
            </a:fld>
            <a:endParaRPr lang="en-US"/>
          </a:p>
        </p:txBody>
      </p:sp>
      <p:sp>
        <p:nvSpPr>
          <p:cNvPr id="112644" name="Rectangle 4"/>
          <p:cNvSpPr>
            <a:spLocks noChangeArrowheads="1"/>
          </p:cNvSpPr>
          <p:nvPr/>
        </p:nvSpPr>
        <p:spPr bwMode="auto">
          <a:xfrm>
            <a:off x="34925" y="1628775"/>
            <a:ext cx="1008063" cy="287338"/>
          </a:xfrm>
          <a:prstGeom prst="rect">
            <a:avLst/>
          </a:prstGeom>
          <a:noFill/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Type inference algorithm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idx="1"/>
          </p:nvPr>
        </p:nvSpPr>
        <p:spPr>
          <a:xfrm>
            <a:off x="1692275" y="1628775"/>
            <a:ext cx="7292975" cy="4151313"/>
          </a:xfrm>
        </p:spPr>
        <p:txBody>
          <a:bodyPr>
            <a:normAutofit lnSpcReduction="10000"/>
          </a:bodyPr>
          <a:lstStyle/>
          <a:p>
            <a:pPr>
              <a:lnSpc>
                <a:spcPct val="95000"/>
              </a:lnSpc>
            </a:pPr>
            <a:r>
              <a:rPr lang="en-US" sz="2000"/>
              <a:t>Given a C program, translate the pointer types to make the program well-typed in the CCured type system</a:t>
            </a:r>
          </a:p>
          <a:p>
            <a:pPr>
              <a:lnSpc>
                <a:spcPct val="95000"/>
              </a:lnSpc>
            </a:pPr>
            <a:endParaRPr lang="en-US" sz="2000"/>
          </a:p>
          <a:p>
            <a:pPr>
              <a:lnSpc>
                <a:spcPct val="95000"/>
              </a:lnSpc>
            </a:pPr>
            <a:r>
              <a:rPr lang="en-US" sz="2000"/>
              <a:t>The C program already uses types of the form </a:t>
            </a:r>
            <a:r>
              <a:rPr lang="en-US" sz="2000">
                <a:latin typeface="Arial"/>
              </a:rPr>
              <a:t>“</a:t>
            </a:r>
            <a:r>
              <a:rPr lang="el-GR" sz="2000" b="1" i="1">
                <a:cs typeface="Times New Roman" pitchFamily="18" charset="0"/>
              </a:rPr>
              <a:t>τ</a:t>
            </a:r>
            <a:r>
              <a:rPr lang="en-US" sz="2000" b="1" i="1">
                <a:cs typeface="Times New Roman" pitchFamily="18" charset="0"/>
              </a:rPr>
              <a:t> </a:t>
            </a:r>
            <a:r>
              <a:rPr lang="en-US" sz="2000" b="1">
                <a:cs typeface="Times New Roman" pitchFamily="18" charset="0"/>
              </a:rPr>
              <a:t>ref </a:t>
            </a:r>
            <a:r>
              <a:rPr lang="en-US" sz="2000">
                <a:latin typeface="Arial"/>
              </a:rPr>
              <a:t>”</a:t>
            </a:r>
            <a:r>
              <a:rPr lang="en-US" sz="2000"/>
              <a:t>. It is needed to discover whether it should be safe, sequence or dynamic.</a:t>
            </a:r>
          </a:p>
          <a:p>
            <a:pPr>
              <a:lnSpc>
                <a:spcPct val="95000"/>
              </a:lnSpc>
            </a:pPr>
            <a:endParaRPr lang="en-US" sz="2000"/>
          </a:p>
          <a:p>
            <a:pPr>
              <a:lnSpc>
                <a:spcPct val="95000"/>
              </a:lnSpc>
            </a:pPr>
            <a:r>
              <a:rPr lang="el-GR" sz="2000" b="1" i="1">
                <a:cs typeface="Times New Roman" pitchFamily="18" charset="0"/>
              </a:rPr>
              <a:t>τ</a:t>
            </a:r>
            <a:r>
              <a:rPr lang="en-US" sz="2000" b="1" i="1">
                <a:cs typeface="Times New Roman" pitchFamily="18" charset="0"/>
              </a:rPr>
              <a:t> </a:t>
            </a:r>
            <a:r>
              <a:rPr lang="en-US" sz="2000" b="1">
                <a:cs typeface="Times New Roman" pitchFamily="18" charset="0"/>
              </a:rPr>
              <a:t>ref </a:t>
            </a:r>
            <a:r>
              <a:rPr lang="en-US" sz="2000" b="1" i="1">
                <a:cs typeface="Times New Roman" pitchFamily="18" charset="0"/>
              </a:rPr>
              <a:t>q</a:t>
            </a:r>
            <a:r>
              <a:rPr lang="en-US" sz="2000">
                <a:cs typeface="Times New Roman" pitchFamily="18" charset="0"/>
              </a:rPr>
              <a:t> </a:t>
            </a:r>
          </a:p>
          <a:p>
            <a:pPr lvl="1">
              <a:lnSpc>
                <a:spcPct val="95000"/>
              </a:lnSpc>
            </a:pPr>
            <a:r>
              <a:rPr lang="en-US" sz="1800">
                <a:cs typeface="Times New Roman" pitchFamily="18" charset="0"/>
              </a:rPr>
              <a:t>where </a:t>
            </a:r>
            <a:r>
              <a:rPr lang="en-US" sz="1800" i="1">
                <a:cs typeface="Times New Roman" pitchFamily="18" charset="0"/>
              </a:rPr>
              <a:t>q</a:t>
            </a:r>
            <a:r>
              <a:rPr lang="en-US" sz="1800">
                <a:cs typeface="Times New Roman" pitchFamily="18" charset="0"/>
              </a:rPr>
              <a:t> is a qualifier ranging over the set {SAFE, SEQ, DYN}</a:t>
            </a:r>
          </a:p>
          <a:p>
            <a:pPr>
              <a:lnSpc>
                <a:spcPct val="95000"/>
              </a:lnSpc>
            </a:pPr>
            <a:endParaRPr lang="en-US" sz="2000" b="1">
              <a:cs typeface="Times New Roman" pitchFamily="18" charset="0"/>
            </a:endParaRPr>
          </a:p>
          <a:p>
            <a:pPr>
              <a:lnSpc>
                <a:spcPct val="95000"/>
              </a:lnSpc>
            </a:pPr>
            <a:r>
              <a:rPr lang="en-US" sz="2000">
                <a:cs typeface="Times New Roman" pitchFamily="18" charset="0"/>
              </a:rPr>
              <a:t>The overall strategy is to find as many SAFE and SEQ pointers as possible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09E49-5AFF-4C9B-90BE-082B1DEF8C69}" type="slidenum">
              <a:rPr lang="he-IL"/>
              <a:pPr/>
              <a:t>26</a:t>
            </a:fld>
            <a:endParaRPr lang="en-US"/>
          </a:p>
        </p:txBody>
      </p:sp>
      <p:sp>
        <p:nvSpPr>
          <p:cNvPr id="113668" name="Rectangle 4"/>
          <p:cNvSpPr>
            <a:spLocks noChangeArrowheads="1"/>
          </p:cNvSpPr>
          <p:nvPr/>
        </p:nvSpPr>
        <p:spPr bwMode="auto">
          <a:xfrm>
            <a:off x="34925" y="1846263"/>
            <a:ext cx="1223963" cy="287337"/>
          </a:xfrm>
          <a:prstGeom prst="rect">
            <a:avLst/>
          </a:prstGeom>
          <a:noFill/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Algorithm overview</a:t>
            </a:r>
          </a:p>
        </p:txBody>
      </p:sp>
      <p:sp>
        <p:nvSpPr>
          <p:cNvPr id="114691" name="Rectangle 3"/>
          <p:cNvSpPr>
            <a:spLocks noGrp="1" noChangeArrowheads="1"/>
          </p:cNvSpPr>
          <p:nvPr>
            <p:ph idx="1"/>
          </p:nvPr>
        </p:nvSpPr>
        <p:spPr>
          <a:xfrm>
            <a:off x="1763713" y="1628775"/>
            <a:ext cx="7221537" cy="4392613"/>
          </a:xfrm>
        </p:spPr>
        <p:txBody>
          <a:bodyPr/>
          <a:lstStyle/>
          <a:p>
            <a:pPr marL="457200" indent="-457200">
              <a:lnSpc>
                <a:spcPct val="105000"/>
              </a:lnSpc>
              <a:buFont typeface="Wingdings" pitchFamily="2" charset="2"/>
              <a:buAutoNum type="arabicPeriod"/>
            </a:pPr>
            <a:r>
              <a:rPr lang="en-US" sz="2000"/>
              <a:t>Introduce a qualifier variable for each syntactic occurrence of the pointer type constructor in the C program</a:t>
            </a:r>
          </a:p>
          <a:p>
            <a:pPr marL="457200" indent="-457200">
              <a:lnSpc>
                <a:spcPct val="105000"/>
              </a:lnSpc>
              <a:buFont typeface="Wingdings" pitchFamily="2" charset="2"/>
              <a:buAutoNum type="arabicPeriod"/>
            </a:pPr>
            <a:r>
              <a:rPr lang="en-US" sz="2000"/>
              <a:t>Scan the program and collect a set of constrains </a:t>
            </a:r>
            <a:r>
              <a:rPr lang="en-US" sz="2000">
                <a:latin typeface="Freestyle Script" pitchFamily="66" charset="0"/>
              </a:rPr>
              <a:t>C</a:t>
            </a:r>
            <a:r>
              <a:rPr lang="en-US" sz="2000"/>
              <a:t> on these qualifier variables</a:t>
            </a:r>
          </a:p>
          <a:p>
            <a:pPr marL="457200" indent="-457200">
              <a:lnSpc>
                <a:spcPct val="105000"/>
              </a:lnSpc>
              <a:buFont typeface="Wingdings" pitchFamily="2" charset="2"/>
              <a:buAutoNum type="arabicPeriod"/>
            </a:pPr>
            <a:r>
              <a:rPr lang="en-US" sz="2000"/>
              <a:t>Solve the system of constrains to produce a substitution </a:t>
            </a:r>
            <a:r>
              <a:rPr lang="en-US" sz="2000">
                <a:latin typeface="Freestyle Script" pitchFamily="66" charset="0"/>
              </a:rPr>
              <a:t>S</a:t>
            </a:r>
            <a:r>
              <a:rPr lang="en-US" sz="2000"/>
              <a:t> of qualifier variables with qualifier values</a:t>
            </a:r>
          </a:p>
          <a:p>
            <a:pPr marL="457200" indent="-457200">
              <a:lnSpc>
                <a:spcPct val="105000"/>
              </a:lnSpc>
              <a:buFont typeface="Wingdings" pitchFamily="2" charset="2"/>
              <a:buNone/>
            </a:pPr>
            <a:r>
              <a:rPr lang="en-US" sz="2000"/>
              <a:t>		</a:t>
            </a:r>
            <a:r>
              <a:rPr lang="en-US" sz="1800">
                <a:latin typeface="Freestyle Script" pitchFamily="66" charset="0"/>
              </a:rPr>
              <a:t>S</a:t>
            </a:r>
            <a:r>
              <a:rPr lang="en-US" sz="1800"/>
              <a:t>(</a:t>
            </a:r>
            <a:r>
              <a:rPr lang="en-US" sz="1800" i="1"/>
              <a:t>int</a:t>
            </a:r>
            <a:r>
              <a:rPr lang="en-US" sz="1800"/>
              <a:t>) 		= 	</a:t>
            </a:r>
            <a:r>
              <a:rPr lang="en-US" sz="1800" i="1"/>
              <a:t>int</a:t>
            </a:r>
          </a:p>
          <a:p>
            <a:pPr marL="457200" indent="-457200">
              <a:lnSpc>
                <a:spcPct val="105000"/>
              </a:lnSpc>
              <a:buFont typeface="Wingdings" pitchFamily="2" charset="2"/>
              <a:buNone/>
            </a:pPr>
            <a:r>
              <a:rPr lang="en-US" sz="1800"/>
              <a:t>		</a:t>
            </a:r>
            <a:r>
              <a:rPr lang="en-US" sz="1800">
                <a:latin typeface="Freestyle Script" pitchFamily="66" charset="0"/>
              </a:rPr>
              <a:t>S</a:t>
            </a:r>
            <a:r>
              <a:rPr lang="en-US" sz="1800"/>
              <a:t>(</a:t>
            </a:r>
            <a:r>
              <a:rPr lang="el-GR" sz="1800" i="1">
                <a:cs typeface="Times New Roman" pitchFamily="18" charset="0"/>
              </a:rPr>
              <a:t>τ</a:t>
            </a:r>
            <a:r>
              <a:rPr lang="en-US" sz="1800" i="1">
                <a:cs typeface="Times New Roman" pitchFamily="18" charset="0"/>
              </a:rPr>
              <a:t> </a:t>
            </a:r>
            <a:r>
              <a:rPr lang="en-US" sz="1800">
                <a:cs typeface="Times New Roman" pitchFamily="18" charset="0"/>
              </a:rPr>
              <a:t>ref </a:t>
            </a:r>
            <a:r>
              <a:rPr lang="en-US" sz="1800" i="1">
                <a:cs typeface="Times New Roman" pitchFamily="18" charset="0"/>
              </a:rPr>
              <a:t>q</a:t>
            </a:r>
            <a:r>
              <a:rPr lang="en-US" sz="1800"/>
              <a:t>)		= 	DYNAMIC 	if </a:t>
            </a:r>
            <a:r>
              <a:rPr lang="en-US" sz="1800">
                <a:latin typeface="Freestyle Script" pitchFamily="66" charset="0"/>
              </a:rPr>
              <a:t>S</a:t>
            </a:r>
            <a:r>
              <a:rPr lang="en-US" sz="1800"/>
              <a:t>(</a:t>
            </a:r>
            <a:r>
              <a:rPr lang="en-US" sz="1800" i="1"/>
              <a:t>q</a:t>
            </a:r>
            <a:r>
              <a:rPr lang="en-US" sz="1800"/>
              <a:t>)=DYN</a:t>
            </a:r>
          </a:p>
          <a:p>
            <a:pPr marL="457200" indent="-457200">
              <a:lnSpc>
                <a:spcPct val="105000"/>
              </a:lnSpc>
              <a:buFont typeface="Wingdings" pitchFamily="2" charset="2"/>
              <a:buNone/>
            </a:pPr>
            <a:r>
              <a:rPr lang="en-US" sz="1800"/>
              <a:t>				 	</a:t>
            </a:r>
            <a:r>
              <a:rPr lang="en-US" sz="1800">
                <a:latin typeface="Freestyle Script" pitchFamily="66" charset="0"/>
              </a:rPr>
              <a:t>S</a:t>
            </a:r>
            <a:r>
              <a:rPr lang="en-US" sz="1800"/>
              <a:t>(</a:t>
            </a:r>
            <a:r>
              <a:rPr lang="el-GR" sz="1800" i="1">
                <a:cs typeface="Times New Roman" pitchFamily="18" charset="0"/>
              </a:rPr>
              <a:t>τ</a:t>
            </a:r>
            <a:r>
              <a:rPr lang="en-US" sz="1800"/>
              <a:t>) ref </a:t>
            </a:r>
            <a:r>
              <a:rPr lang="en-US" sz="1800">
                <a:latin typeface="Freestyle Script" pitchFamily="66" charset="0"/>
              </a:rPr>
              <a:t>S</a:t>
            </a:r>
            <a:r>
              <a:rPr lang="en-US" sz="1800"/>
              <a:t>(</a:t>
            </a:r>
            <a:r>
              <a:rPr lang="en-US" sz="1800" i="1"/>
              <a:t>q</a:t>
            </a:r>
            <a:r>
              <a:rPr lang="en-US" sz="1800"/>
              <a:t>)	otherwise</a:t>
            </a:r>
          </a:p>
          <a:p>
            <a:pPr marL="457200" indent="-457200">
              <a:lnSpc>
                <a:spcPct val="105000"/>
              </a:lnSpc>
              <a:buFont typeface="Wingdings" pitchFamily="2" charset="2"/>
              <a:buAutoNum type="arabicPeriod" startAt="4"/>
            </a:pPr>
            <a:r>
              <a:rPr lang="en-US" sz="2000"/>
              <a:t>Apply the substitution to the types of C program to produce a CCured program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ADA27-B82A-49AF-AAE5-240ACD00D3CD}" type="slidenum">
              <a:rPr lang="he-IL"/>
              <a:pPr/>
              <a:t>27</a:t>
            </a:fld>
            <a:endParaRPr lang="en-US"/>
          </a:p>
        </p:txBody>
      </p:sp>
      <p:sp>
        <p:nvSpPr>
          <p:cNvPr id="114692" name="Rectangle 4"/>
          <p:cNvSpPr>
            <a:spLocks noChangeArrowheads="1"/>
          </p:cNvSpPr>
          <p:nvPr/>
        </p:nvSpPr>
        <p:spPr bwMode="auto">
          <a:xfrm>
            <a:off x="34925" y="1846263"/>
            <a:ext cx="1223963" cy="287337"/>
          </a:xfrm>
          <a:prstGeom prst="rect">
            <a:avLst/>
          </a:prstGeom>
          <a:noFill/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4693" name="AutoShape 5"/>
          <p:cNvSpPr>
            <a:spLocks/>
          </p:cNvSpPr>
          <p:nvPr/>
        </p:nvSpPr>
        <p:spPr bwMode="auto">
          <a:xfrm>
            <a:off x="5292725" y="4508500"/>
            <a:ext cx="142875" cy="720725"/>
          </a:xfrm>
          <a:prstGeom prst="leftBrace">
            <a:avLst>
              <a:gd name="adj1" fmla="val 42037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tx1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4693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Constraint Generation Rules</a:t>
            </a:r>
          </a:p>
        </p:txBody>
      </p:sp>
      <p:sp>
        <p:nvSpPr>
          <p:cNvPr id="116739" name="Rectangle 3"/>
          <p:cNvSpPr>
            <a:spLocks noGrp="1" noChangeArrowheads="1"/>
          </p:cNvSpPr>
          <p:nvPr>
            <p:ph idx="1"/>
          </p:nvPr>
        </p:nvSpPr>
        <p:spPr>
          <a:xfrm>
            <a:off x="1763713" y="1341438"/>
            <a:ext cx="7221537" cy="4895850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05000"/>
              </a:lnSpc>
            </a:pPr>
            <a:r>
              <a:rPr lang="en-US" dirty="0"/>
              <a:t>Convertibility</a:t>
            </a:r>
          </a:p>
          <a:p>
            <a:pPr lvl="1">
              <a:lnSpc>
                <a:spcPct val="105000"/>
              </a:lnSpc>
            </a:pPr>
            <a:r>
              <a:rPr lang="en-US" b="1" dirty="0" err="1">
                <a:cs typeface="Times New Roman" pitchFamily="18" charset="0"/>
              </a:rPr>
              <a:t>int</a:t>
            </a:r>
            <a:r>
              <a:rPr lang="el-GR" b="1" i="1" dirty="0">
                <a:cs typeface="Times New Roman" pitchFamily="18" charset="0"/>
              </a:rPr>
              <a:t> ≤</a:t>
            </a:r>
            <a:r>
              <a:rPr lang="en-US" b="1" i="1" dirty="0">
                <a:cs typeface="Times New Roman" pitchFamily="18" charset="0"/>
              </a:rPr>
              <a:t> </a:t>
            </a:r>
            <a:r>
              <a:rPr lang="el-GR" b="1" i="1" dirty="0">
                <a:cs typeface="Times New Roman" pitchFamily="18" charset="0"/>
              </a:rPr>
              <a:t>τ</a:t>
            </a:r>
            <a:r>
              <a:rPr lang="en-US" b="1" i="1" dirty="0">
                <a:cs typeface="Times New Roman" pitchFamily="18" charset="0"/>
              </a:rPr>
              <a:t> </a:t>
            </a:r>
            <a:r>
              <a:rPr lang="en-US" b="1" dirty="0">
                <a:cs typeface="Times New Roman" pitchFamily="18" charset="0"/>
              </a:rPr>
              <a:t>ref </a:t>
            </a:r>
            <a:r>
              <a:rPr lang="en-US" b="1" i="1" dirty="0">
                <a:cs typeface="Times New Roman" pitchFamily="18" charset="0"/>
              </a:rPr>
              <a:t>q</a:t>
            </a:r>
            <a:r>
              <a:rPr lang="he-IL" b="1" i="1" dirty="0">
                <a:cs typeface="Times New Roman" pitchFamily="18" charset="0"/>
              </a:rPr>
              <a:t>	</a:t>
            </a:r>
            <a:r>
              <a:rPr lang="en-US" dirty="0" smtClean="0">
                <a:cs typeface="Times New Roman" pitchFamily="18" charset="0"/>
                <a:sym typeface="Wingdings" pitchFamily="2" charset="2"/>
              </a:rPr>
              <a:t> </a:t>
            </a:r>
            <a:r>
              <a:rPr lang="en-US" dirty="0">
                <a:cs typeface="Times New Roman" pitchFamily="18" charset="0"/>
                <a:sym typeface="Wingdings" pitchFamily="2" charset="2"/>
              </a:rPr>
              <a:t>{</a:t>
            </a:r>
            <a:r>
              <a:rPr lang="en-US" i="1" dirty="0">
                <a:cs typeface="Times New Roman" pitchFamily="18" charset="0"/>
                <a:sym typeface="Wingdings" pitchFamily="2" charset="2"/>
              </a:rPr>
              <a:t>q</a:t>
            </a:r>
            <a:r>
              <a:rPr lang="en-US" dirty="0">
                <a:cs typeface="Times New Roman" pitchFamily="18" charset="0"/>
                <a:sym typeface="Wingdings" pitchFamily="2" charset="2"/>
              </a:rPr>
              <a:t> ≠ SAFE} </a:t>
            </a:r>
            <a:r>
              <a:rPr lang="en-US" dirty="0">
                <a:cs typeface="Times New Roman" pitchFamily="18" charset="0"/>
                <a:sym typeface="Symbol" pitchFamily="18" charset="2"/>
              </a:rPr>
              <a:t> </a:t>
            </a:r>
            <a:r>
              <a:rPr lang="en-US" dirty="0">
                <a:cs typeface="Times New Roman" pitchFamily="18" charset="0"/>
                <a:sym typeface="Wingdings" pitchFamily="2" charset="2"/>
              </a:rPr>
              <a:t> </a:t>
            </a:r>
            <a:r>
              <a:rPr lang="en-US" dirty="0">
                <a:latin typeface="Freestyle Script" pitchFamily="66" charset="0"/>
              </a:rPr>
              <a:t>C</a:t>
            </a:r>
            <a:r>
              <a:rPr lang="en-US" dirty="0"/>
              <a:t> </a:t>
            </a:r>
            <a:endParaRPr lang="en-US" b="1" i="1" dirty="0">
              <a:cs typeface="Times New Roman" pitchFamily="18" charset="0"/>
            </a:endParaRPr>
          </a:p>
          <a:p>
            <a:pPr lvl="1">
              <a:lnSpc>
                <a:spcPct val="105000"/>
              </a:lnSpc>
            </a:pPr>
            <a:r>
              <a:rPr lang="el-GR" b="1" i="1" dirty="0">
                <a:cs typeface="Times New Roman" pitchFamily="18" charset="0"/>
              </a:rPr>
              <a:t>τ</a:t>
            </a:r>
            <a:r>
              <a:rPr lang="en-US" b="1" i="1" baseline="-25000" dirty="0">
                <a:cs typeface="Times New Roman" pitchFamily="18" charset="0"/>
              </a:rPr>
              <a:t>1</a:t>
            </a:r>
            <a:r>
              <a:rPr lang="en-US" b="1" i="1" dirty="0">
                <a:cs typeface="Times New Roman" pitchFamily="18" charset="0"/>
              </a:rPr>
              <a:t> </a:t>
            </a:r>
            <a:r>
              <a:rPr lang="en-US" b="1" dirty="0">
                <a:cs typeface="Times New Roman" pitchFamily="18" charset="0"/>
              </a:rPr>
              <a:t>ref </a:t>
            </a:r>
            <a:r>
              <a:rPr lang="en-US" b="1" i="1" dirty="0">
                <a:cs typeface="Times New Roman" pitchFamily="18" charset="0"/>
              </a:rPr>
              <a:t>q</a:t>
            </a:r>
            <a:r>
              <a:rPr lang="en-US" b="1" i="1" baseline="-25000" dirty="0">
                <a:cs typeface="Times New Roman" pitchFamily="18" charset="0"/>
              </a:rPr>
              <a:t>1</a:t>
            </a:r>
            <a:r>
              <a:rPr lang="el-GR" b="1" i="1" dirty="0">
                <a:cs typeface="Times New Roman" pitchFamily="18" charset="0"/>
              </a:rPr>
              <a:t> ≤</a:t>
            </a:r>
            <a:r>
              <a:rPr lang="en-US" b="1" i="1" dirty="0">
                <a:cs typeface="Times New Roman" pitchFamily="18" charset="0"/>
              </a:rPr>
              <a:t> </a:t>
            </a:r>
            <a:r>
              <a:rPr lang="el-GR" b="1" i="1" dirty="0">
                <a:cs typeface="Times New Roman" pitchFamily="18" charset="0"/>
              </a:rPr>
              <a:t>τ</a:t>
            </a:r>
            <a:r>
              <a:rPr lang="en-US" b="1" i="1" baseline="-25000" dirty="0">
                <a:cs typeface="Times New Roman" pitchFamily="18" charset="0"/>
              </a:rPr>
              <a:t>2</a:t>
            </a:r>
            <a:r>
              <a:rPr lang="en-US" b="1" i="1" dirty="0">
                <a:cs typeface="Times New Roman" pitchFamily="18" charset="0"/>
              </a:rPr>
              <a:t> </a:t>
            </a:r>
            <a:r>
              <a:rPr lang="en-US" b="1" dirty="0">
                <a:cs typeface="Times New Roman" pitchFamily="18" charset="0"/>
              </a:rPr>
              <a:t>ref </a:t>
            </a:r>
            <a:r>
              <a:rPr lang="en-US" b="1" i="1" dirty="0">
                <a:cs typeface="Times New Roman" pitchFamily="18" charset="0"/>
              </a:rPr>
              <a:t>q</a:t>
            </a:r>
            <a:r>
              <a:rPr lang="en-US" b="1" i="1" baseline="-25000" dirty="0">
                <a:cs typeface="Times New Roman" pitchFamily="18" charset="0"/>
              </a:rPr>
              <a:t>2</a:t>
            </a:r>
            <a:r>
              <a:rPr lang="en-US" dirty="0">
                <a:cs typeface="Times New Roman" pitchFamily="18" charset="0"/>
              </a:rPr>
              <a:t> 	</a:t>
            </a:r>
          </a:p>
          <a:p>
            <a:pPr lvl="1">
              <a:lnSpc>
                <a:spcPct val="105000"/>
              </a:lnSpc>
              <a:buFont typeface="Wingdings" pitchFamily="2" charset="2"/>
              <a:buNone/>
            </a:pPr>
            <a:r>
              <a:rPr lang="en-US" dirty="0">
                <a:cs typeface="Times New Roman" pitchFamily="18" charset="0"/>
                <a:sym typeface="Wingdings" pitchFamily="2" charset="2"/>
              </a:rPr>
              <a:t>		</a:t>
            </a:r>
            <a:r>
              <a:rPr lang="en-US" dirty="0" smtClean="0">
                <a:cs typeface="Times New Roman" pitchFamily="18" charset="0"/>
                <a:sym typeface="Wingdings" pitchFamily="2" charset="2"/>
              </a:rPr>
              <a:t>  </a:t>
            </a:r>
            <a:r>
              <a:rPr lang="en-US" dirty="0">
                <a:cs typeface="Times New Roman" pitchFamily="18" charset="0"/>
                <a:sym typeface="Wingdings" pitchFamily="2" charset="2"/>
              </a:rPr>
              <a:t>{</a:t>
            </a:r>
            <a:r>
              <a:rPr lang="en-US" i="1" dirty="0">
                <a:cs typeface="Times New Roman" pitchFamily="18" charset="0"/>
                <a:sym typeface="Wingdings" pitchFamily="2" charset="2"/>
              </a:rPr>
              <a:t>q</a:t>
            </a:r>
            <a:r>
              <a:rPr lang="en-US" i="1" baseline="-25000" dirty="0">
                <a:cs typeface="Times New Roman" pitchFamily="18" charset="0"/>
                <a:sym typeface="Wingdings" pitchFamily="2" charset="2"/>
              </a:rPr>
              <a:t>1</a:t>
            </a:r>
            <a:r>
              <a:rPr lang="en-US" dirty="0">
                <a:cs typeface="Times New Roman" pitchFamily="18" charset="0"/>
                <a:sym typeface="Wingdings" pitchFamily="2" charset="2"/>
              </a:rPr>
              <a:t> ←</a:t>
            </a:r>
            <a:r>
              <a:rPr lang="en-US" i="1" dirty="0">
                <a:cs typeface="Times New Roman" pitchFamily="18" charset="0"/>
                <a:sym typeface="Wingdings" pitchFamily="2" charset="2"/>
              </a:rPr>
              <a:t> q</a:t>
            </a:r>
            <a:r>
              <a:rPr lang="en-US" i="1" baseline="-25000" dirty="0">
                <a:cs typeface="Times New Roman" pitchFamily="18" charset="0"/>
                <a:sym typeface="Wingdings" pitchFamily="2" charset="2"/>
              </a:rPr>
              <a:t>2</a:t>
            </a:r>
            <a:r>
              <a:rPr lang="en-US" dirty="0">
                <a:cs typeface="Times New Roman" pitchFamily="18" charset="0"/>
                <a:sym typeface="Wingdings" pitchFamily="2" charset="2"/>
              </a:rPr>
              <a:t>} </a:t>
            </a:r>
            <a:r>
              <a:rPr lang="en-US" dirty="0">
                <a:cs typeface="Times New Roman" pitchFamily="18" charset="0"/>
                <a:sym typeface="Symbol" pitchFamily="18" charset="2"/>
              </a:rPr>
              <a:t> { </a:t>
            </a:r>
            <a:r>
              <a:rPr lang="en-US" i="1" dirty="0">
                <a:cs typeface="Times New Roman" pitchFamily="18" charset="0"/>
                <a:sym typeface="Wingdings" pitchFamily="2" charset="2"/>
              </a:rPr>
              <a:t>q</a:t>
            </a:r>
            <a:r>
              <a:rPr lang="en-US" i="1" baseline="-25000" dirty="0">
                <a:cs typeface="Times New Roman" pitchFamily="18" charset="0"/>
                <a:sym typeface="Wingdings" pitchFamily="2" charset="2"/>
              </a:rPr>
              <a:t>1</a:t>
            </a:r>
            <a:r>
              <a:rPr lang="en-US" i="1" dirty="0">
                <a:cs typeface="Times New Roman" pitchFamily="18" charset="0"/>
                <a:sym typeface="Wingdings" pitchFamily="2" charset="2"/>
              </a:rPr>
              <a:t>=q</a:t>
            </a:r>
            <a:r>
              <a:rPr lang="en-US" i="1" baseline="-25000" dirty="0">
                <a:cs typeface="Times New Roman" pitchFamily="18" charset="0"/>
                <a:sym typeface="Wingdings" pitchFamily="2" charset="2"/>
              </a:rPr>
              <a:t>2</a:t>
            </a:r>
            <a:r>
              <a:rPr lang="en-US" dirty="0">
                <a:cs typeface="Times New Roman" pitchFamily="18" charset="0"/>
                <a:sym typeface="Wingdings" pitchFamily="2" charset="2"/>
              </a:rPr>
              <a:t>=DYN OR </a:t>
            </a:r>
            <a:r>
              <a:rPr lang="el-GR" i="1" dirty="0">
                <a:cs typeface="Times New Roman" pitchFamily="18" charset="0"/>
              </a:rPr>
              <a:t>τ</a:t>
            </a:r>
            <a:r>
              <a:rPr lang="en-US" i="1" baseline="-25000" dirty="0">
                <a:cs typeface="Times New Roman" pitchFamily="18" charset="0"/>
              </a:rPr>
              <a:t>1</a:t>
            </a:r>
            <a:r>
              <a:rPr lang="en-US" dirty="0">
                <a:cs typeface="Times New Roman" pitchFamily="18" charset="0"/>
                <a:sym typeface="Wingdings" pitchFamily="2" charset="2"/>
              </a:rPr>
              <a:t>=</a:t>
            </a:r>
            <a:r>
              <a:rPr lang="el-GR" i="1" dirty="0">
                <a:cs typeface="Times New Roman" pitchFamily="18" charset="0"/>
              </a:rPr>
              <a:t>τ</a:t>
            </a:r>
            <a:r>
              <a:rPr lang="en-US" i="1" baseline="-25000" dirty="0">
                <a:cs typeface="Times New Roman" pitchFamily="18" charset="0"/>
              </a:rPr>
              <a:t>2</a:t>
            </a:r>
            <a:r>
              <a:rPr lang="en-US" i="1" dirty="0">
                <a:cs typeface="Times New Roman" pitchFamily="18" charset="0"/>
              </a:rPr>
              <a:t>=</a:t>
            </a:r>
            <a:r>
              <a:rPr lang="en-US" i="1" dirty="0" err="1">
                <a:cs typeface="Times New Roman" pitchFamily="18" charset="0"/>
              </a:rPr>
              <a:t>int</a:t>
            </a:r>
            <a:r>
              <a:rPr lang="en-US" dirty="0">
                <a:cs typeface="Times New Roman" pitchFamily="18" charset="0"/>
              </a:rPr>
              <a:t>} </a:t>
            </a:r>
            <a:r>
              <a:rPr lang="en-US" dirty="0">
                <a:cs typeface="Times New Roman" pitchFamily="18" charset="0"/>
                <a:sym typeface="Symbol" pitchFamily="18" charset="2"/>
              </a:rPr>
              <a:t> </a:t>
            </a:r>
            <a:r>
              <a:rPr lang="en-US" dirty="0">
                <a:cs typeface="Times New Roman" pitchFamily="18" charset="0"/>
                <a:sym typeface="Wingdings" pitchFamily="2" charset="2"/>
              </a:rPr>
              <a:t> </a:t>
            </a:r>
            <a:r>
              <a:rPr lang="en-US" dirty="0">
                <a:latin typeface="Freestyle Script" pitchFamily="66" charset="0"/>
              </a:rPr>
              <a:t>C</a:t>
            </a:r>
            <a:r>
              <a:rPr lang="en-US" dirty="0"/>
              <a:t> </a:t>
            </a:r>
            <a:endParaRPr lang="en-US" dirty="0">
              <a:cs typeface="Times New Roman" pitchFamily="18" charset="0"/>
              <a:sym typeface="Wingdings" pitchFamily="2" charset="2"/>
            </a:endParaRPr>
          </a:p>
          <a:p>
            <a:pPr lvl="2">
              <a:lnSpc>
                <a:spcPct val="105000"/>
              </a:lnSpc>
            </a:pPr>
            <a:r>
              <a:rPr lang="en-US" i="1" dirty="0">
                <a:cs typeface="Times New Roman" pitchFamily="18" charset="0"/>
                <a:sym typeface="Wingdings" pitchFamily="2" charset="2"/>
              </a:rPr>
              <a:t>q</a:t>
            </a:r>
            <a:r>
              <a:rPr lang="en-US" i="1" baseline="-25000" dirty="0">
                <a:cs typeface="Times New Roman" pitchFamily="18" charset="0"/>
                <a:sym typeface="Wingdings" pitchFamily="2" charset="2"/>
              </a:rPr>
              <a:t>1</a:t>
            </a:r>
            <a:r>
              <a:rPr lang="en-US" dirty="0">
                <a:cs typeface="Times New Roman" pitchFamily="18" charset="0"/>
                <a:sym typeface="Wingdings" pitchFamily="2" charset="2"/>
              </a:rPr>
              <a:t> ←</a:t>
            </a:r>
            <a:r>
              <a:rPr lang="en-US" i="1" dirty="0">
                <a:cs typeface="Times New Roman" pitchFamily="18" charset="0"/>
                <a:sym typeface="Wingdings" pitchFamily="2" charset="2"/>
              </a:rPr>
              <a:t> q</a:t>
            </a:r>
            <a:r>
              <a:rPr lang="en-US" i="1" baseline="-25000" dirty="0">
                <a:cs typeface="Times New Roman" pitchFamily="18" charset="0"/>
                <a:sym typeface="Wingdings" pitchFamily="2" charset="2"/>
              </a:rPr>
              <a:t>2</a:t>
            </a:r>
            <a:r>
              <a:rPr lang="en-US" dirty="0">
                <a:cs typeface="Times New Roman" pitchFamily="18" charset="0"/>
                <a:sym typeface="Wingdings" pitchFamily="2" charset="2"/>
              </a:rPr>
              <a:t>  =  SEQ can be cast to SAFE (</a:t>
            </a:r>
            <a:r>
              <a:rPr lang="en-US" i="1" dirty="0">
                <a:cs typeface="Times New Roman" pitchFamily="18" charset="0"/>
                <a:sym typeface="Wingdings" pitchFamily="2" charset="2"/>
              </a:rPr>
              <a:t>q</a:t>
            </a:r>
            <a:r>
              <a:rPr lang="en-US" i="1" baseline="-25000" dirty="0">
                <a:cs typeface="Times New Roman" pitchFamily="18" charset="0"/>
                <a:sym typeface="Wingdings" pitchFamily="2" charset="2"/>
              </a:rPr>
              <a:t>1</a:t>
            </a:r>
            <a:r>
              <a:rPr lang="en-US" dirty="0">
                <a:cs typeface="Times New Roman" pitchFamily="18" charset="0"/>
                <a:sym typeface="Wingdings" pitchFamily="2" charset="2"/>
              </a:rPr>
              <a:t> is SEQ and</a:t>
            </a:r>
            <a:r>
              <a:rPr lang="en-US" i="1" dirty="0">
                <a:cs typeface="Times New Roman" pitchFamily="18" charset="0"/>
                <a:sym typeface="Wingdings" pitchFamily="2" charset="2"/>
              </a:rPr>
              <a:t> q</a:t>
            </a:r>
            <a:r>
              <a:rPr lang="en-US" i="1" baseline="-25000" dirty="0">
                <a:cs typeface="Times New Roman" pitchFamily="18" charset="0"/>
                <a:sym typeface="Wingdings" pitchFamily="2" charset="2"/>
              </a:rPr>
              <a:t>2</a:t>
            </a:r>
            <a:r>
              <a:rPr lang="en-US" dirty="0">
                <a:cs typeface="Times New Roman" pitchFamily="18" charset="0"/>
                <a:sym typeface="Wingdings" pitchFamily="2" charset="2"/>
              </a:rPr>
              <a:t> is SAFE) or </a:t>
            </a:r>
            <a:r>
              <a:rPr lang="en-US" dirty="0"/>
              <a:t>qualifiers are equal</a:t>
            </a:r>
            <a:endParaRPr lang="en-US" dirty="0">
              <a:cs typeface="Times New Roman" pitchFamily="18" charset="0"/>
              <a:sym typeface="Wingdings" pitchFamily="2" charset="2"/>
            </a:endParaRPr>
          </a:p>
          <a:p>
            <a:pPr>
              <a:lnSpc>
                <a:spcPct val="105000"/>
              </a:lnSpc>
            </a:pPr>
            <a:endParaRPr lang="en-US" dirty="0" smtClean="0">
              <a:cs typeface="Times New Roman" pitchFamily="18" charset="0"/>
              <a:sym typeface="Wingdings" pitchFamily="2" charset="2"/>
            </a:endParaRPr>
          </a:p>
          <a:p>
            <a:pPr>
              <a:lnSpc>
                <a:spcPct val="105000"/>
              </a:lnSpc>
            </a:pPr>
            <a:r>
              <a:rPr lang="en-US" dirty="0" smtClean="0">
                <a:cs typeface="Times New Roman" pitchFamily="18" charset="0"/>
                <a:sym typeface="Wingdings" pitchFamily="2" charset="2"/>
              </a:rPr>
              <a:t>Expressions </a:t>
            </a:r>
            <a:r>
              <a:rPr lang="en-US" dirty="0">
                <a:cs typeface="Times New Roman" pitchFamily="18" charset="0"/>
                <a:sym typeface="Wingdings" pitchFamily="2" charset="2"/>
              </a:rPr>
              <a:t>and commands</a:t>
            </a:r>
          </a:p>
          <a:p>
            <a:pPr lvl="1">
              <a:lnSpc>
                <a:spcPct val="105000"/>
              </a:lnSpc>
            </a:pPr>
            <a:r>
              <a:rPr lang="en-US" dirty="0">
                <a:cs typeface="Times New Roman" pitchFamily="18" charset="0"/>
                <a:sym typeface="Wingdings" pitchFamily="2" charset="2"/>
              </a:rPr>
              <a:t>If   </a:t>
            </a:r>
            <a:r>
              <a:rPr lang="en-US" b="1" i="1" dirty="0">
                <a:cs typeface="Times New Roman" pitchFamily="18" charset="0"/>
                <a:sym typeface="Wingdings" pitchFamily="2" charset="2"/>
              </a:rPr>
              <a:t>e</a:t>
            </a:r>
            <a:r>
              <a:rPr lang="en-US" b="1" i="1" baseline="-25000" dirty="0">
                <a:cs typeface="Times New Roman" pitchFamily="18" charset="0"/>
                <a:sym typeface="Wingdings" pitchFamily="2" charset="2"/>
              </a:rPr>
              <a:t>1</a:t>
            </a:r>
            <a:r>
              <a:rPr lang="en-US" b="1" dirty="0">
                <a:cs typeface="Times New Roman" pitchFamily="18" charset="0"/>
                <a:sym typeface="Wingdings" pitchFamily="2" charset="2"/>
              </a:rPr>
              <a:t> :</a:t>
            </a:r>
            <a:r>
              <a:rPr lang="en-US" dirty="0">
                <a:cs typeface="Times New Roman" pitchFamily="18" charset="0"/>
                <a:sym typeface="Wingdings" pitchFamily="2" charset="2"/>
              </a:rPr>
              <a:t> </a:t>
            </a:r>
            <a:r>
              <a:rPr lang="el-GR" b="1" i="1" dirty="0">
                <a:cs typeface="Times New Roman" pitchFamily="18" charset="0"/>
              </a:rPr>
              <a:t>τ</a:t>
            </a:r>
            <a:r>
              <a:rPr lang="he-IL" b="1" i="1" dirty="0">
                <a:cs typeface="Times New Roman" pitchFamily="18" charset="0"/>
              </a:rPr>
              <a:t> </a:t>
            </a:r>
            <a:r>
              <a:rPr lang="en-US" b="1" dirty="0">
                <a:cs typeface="Times New Roman" pitchFamily="18" charset="0"/>
              </a:rPr>
              <a:t>ref </a:t>
            </a:r>
            <a:r>
              <a:rPr lang="en-US" b="1" i="1" dirty="0">
                <a:cs typeface="Times New Roman" pitchFamily="18" charset="0"/>
              </a:rPr>
              <a:t>q</a:t>
            </a:r>
            <a:r>
              <a:rPr lang="en-US" dirty="0">
                <a:cs typeface="Times New Roman" pitchFamily="18" charset="0"/>
              </a:rPr>
              <a:t>   and  </a:t>
            </a:r>
            <a:r>
              <a:rPr lang="en-US" b="1" i="1" dirty="0">
                <a:cs typeface="Times New Roman" pitchFamily="18" charset="0"/>
                <a:sym typeface="Wingdings" pitchFamily="2" charset="2"/>
              </a:rPr>
              <a:t>e</a:t>
            </a:r>
            <a:r>
              <a:rPr lang="en-US" b="1" i="1" baseline="-25000" dirty="0">
                <a:cs typeface="Times New Roman" pitchFamily="18" charset="0"/>
                <a:sym typeface="Wingdings" pitchFamily="2" charset="2"/>
              </a:rPr>
              <a:t>2</a:t>
            </a:r>
            <a:r>
              <a:rPr lang="en-US" b="1" dirty="0">
                <a:cs typeface="Times New Roman" pitchFamily="18" charset="0"/>
                <a:sym typeface="Wingdings" pitchFamily="2" charset="2"/>
              </a:rPr>
              <a:t> :</a:t>
            </a:r>
            <a:r>
              <a:rPr lang="en-US" dirty="0">
                <a:cs typeface="Times New Roman" pitchFamily="18" charset="0"/>
                <a:sym typeface="Wingdings" pitchFamily="2" charset="2"/>
              </a:rPr>
              <a:t> </a:t>
            </a:r>
            <a:r>
              <a:rPr lang="en-US" b="1" i="1" dirty="0" err="1">
                <a:cs typeface="Times New Roman" pitchFamily="18" charset="0"/>
              </a:rPr>
              <a:t>int</a:t>
            </a:r>
            <a:r>
              <a:rPr lang="en-US" dirty="0">
                <a:cs typeface="Times New Roman" pitchFamily="18" charset="0"/>
              </a:rPr>
              <a:t>   than  </a:t>
            </a:r>
            <a:r>
              <a:rPr lang="en-US" b="1" i="1" dirty="0">
                <a:cs typeface="Times New Roman" pitchFamily="18" charset="0"/>
              </a:rPr>
              <a:t>e</a:t>
            </a:r>
            <a:r>
              <a:rPr lang="en-US" b="1" i="1" baseline="-25000" dirty="0">
                <a:cs typeface="Times New Roman" pitchFamily="18" charset="0"/>
              </a:rPr>
              <a:t>1</a:t>
            </a:r>
            <a:r>
              <a:rPr lang="en-US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⊕</a:t>
            </a:r>
            <a:r>
              <a:rPr lang="en-US" b="1" i="1" dirty="0">
                <a:cs typeface="Times New Roman" pitchFamily="18" charset="0"/>
              </a:rPr>
              <a:t>e</a:t>
            </a:r>
            <a:r>
              <a:rPr lang="en-US" b="1" i="1" baseline="-25000" dirty="0">
                <a:cs typeface="Times New Roman" pitchFamily="18" charset="0"/>
              </a:rPr>
              <a:t>2</a:t>
            </a:r>
            <a:r>
              <a:rPr lang="en-US" b="1" dirty="0">
                <a:cs typeface="Times New Roman" pitchFamily="18" charset="0"/>
              </a:rPr>
              <a:t> : </a:t>
            </a:r>
            <a:r>
              <a:rPr lang="el-GR" b="1" dirty="0">
                <a:cs typeface="Times New Roman" pitchFamily="18" charset="0"/>
              </a:rPr>
              <a:t>τ</a:t>
            </a:r>
            <a:r>
              <a:rPr lang="en-US" b="1" dirty="0">
                <a:cs typeface="Times New Roman" pitchFamily="18" charset="0"/>
              </a:rPr>
              <a:t> ref </a:t>
            </a:r>
            <a:r>
              <a:rPr lang="en-US" b="1" i="1" dirty="0" smtClean="0">
                <a:cs typeface="Times New Roman" pitchFamily="18" charset="0"/>
              </a:rPr>
              <a:t>q</a:t>
            </a:r>
            <a:endParaRPr lang="en-US" dirty="0">
              <a:cs typeface="Times New Roman" pitchFamily="18" charset="0"/>
            </a:endParaRPr>
          </a:p>
          <a:p>
            <a:pPr lvl="1">
              <a:lnSpc>
                <a:spcPct val="105000"/>
              </a:lnSpc>
              <a:buFont typeface="Wingdings" pitchFamily="2" charset="2"/>
              <a:buNone/>
            </a:pPr>
            <a:r>
              <a:rPr lang="en-US" dirty="0">
                <a:cs typeface="Times New Roman" pitchFamily="18" charset="0"/>
                <a:sym typeface="Wingdings" pitchFamily="2" charset="2"/>
              </a:rPr>
              <a:t>			 {</a:t>
            </a:r>
            <a:r>
              <a:rPr lang="en-US" i="1" dirty="0">
                <a:cs typeface="Times New Roman" pitchFamily="18" charset="0"/>
                <a:sym typeface="Wingdings" pitchFamily="2" charset="2"/>
              </a:rPr>
              <a:t>q</a:t>
            </a:r>
            <a:r>
              <a:rPr lang="en-US" dirty="0">
                <a:cs typeface="Times New Roman" pitchFamily="18" charset="0"/>
                <a:sym typeface="Wingdings" pitchFamily="2" charset="2"/>
              </a:rPr>
              <a:t> ≠ SAFE} </a:t>
            </a:r>
            <a:r>
              <a:rPr lang="en-US" dirty="0">
                <a:cs typeface="Times New Roman" pitchFamily="18" charset="0"/>
                <a:sym typeface="Symbol" pitchFamily="18" charset="2"/>
              </a:rPr>
              <a:t> </a:t>
            </a:r>
            <a:r>
              <a:rPr lang="en-US" dirty="0">
                <a:cs typeface="Times New Roman" pitchFamily="18" charset="0"/>
                <a:sym typeface="Wingdings" pitchFamily="2" charset="2"/>
              </a:rPr>
              <a:t> </a:t>
            </a:r>
            <a:r>
              <a:rPr lang="en-US" dirty="0">
                <a:latin typeface="Freestyle Script" pitchFamily="66" charset="0"/>
              </a:rPr>
              <a:t>C</a:t>
            </a:r>
            <a:r>
              <a:rPr lang="en-US" dirty="0">
                <a:cs typeface="Times New Roman" pitchFamily="18" charset="0"/>
                <a:sym typeface="Wingdings" pitchFamily="2" charset="2"/>
              </a:rPr>
              <a:t> 	(pointer arithmetic)</a:t>
            </a:r>
            <a:endParaRPr lang="en-US" baseline="-25000" dirty="0">
              <a:cs typeface="Times New Roman" pitchFamily="18" charset="0"/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461AA-1C67-418E-A381-99D08513C1FF}" type="slidenum">
              <a:rPr lang="he-IL"/>
              <a:pPr/>
              <a:t>28</a:t>
            </a:fld>
            <a:endParaRPr lang="en-US"/>
          </a:p>
        </p:txBody>
      </p:sp>
      <p:sp>
        <p:nvSpPr>
          <p:cNvPr id="116740" name="Rectangle 4"/>
          <p:cNvSpPr>
            <a:spLocks noChangeArrowheads="1"/>
          </p:cNvSpPr>
          <p:nvPr/>
        </p:nvSpPr>
        <p:spPr bwMode="auto">
          <a:xfrm>
            <a:off x="34925" y="1846263"/>
            <a:ext cx="1223963" cy="287337"/>
          </a:xfrm>
          <a:prstGeom prst="rect">
            <a:avLst/>
          </a:prstGeom>
          <a:noFill/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Constraint Collection</a:t>
            </a:r>
          </a:p>
        </p:txBody>
      </p:sp>
      <p:sp>
        <p:nvSpPr>
          <p:cNvPr id="11571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05000"/>
              </a:lnSpc>
            </a:pPr>
            <a:r>
              <a:rPr lang="en-US" sz="2000"/>
              <a:t>Additional rules to bridge the gap between C and CCured</a:t>
            </a:r>
          </a:p>
          <a:p>
            <a:pPr lvl="1">
              <a:lnSpc>
                <a:spcPct val="105000"/>
              </a:lnSpc>
            </a:pPr>
            <a:r>
              <a:rPr lang="en-US" sz="1800"/>
              <a:t>Allow memory access through SEQ (not just SAFE) pointers</a:t>
            </a:r>
          </a:p>
          <a:p>
            <a:pPr lvl="1">
              <a:lnSpc>
                <a:spcPct val="105000"/>
              </a:lnSpc>
            </a:pPr>
            <a:r>
              <a:rPr lang="en-US" sz="1800"/>
              <a:t>Allow </a:t>
            </a:r>
            <a:r>
              <a:rPr lang="en-US" sz="1800" i="1"/>
              <a:t>int</a:t>
            </a:r>
            <a:r>
              <a:rPr lang="en-US" sz="1800"/>
              <a:t>s to be read or written through DYNAMIC pointers</a:t>
            </a:r>
          </a:p>
          <a:p>
            <a:pPr lvl="2">
              <a:lnSpc>
                <a:spcPct val="105000"/>
              </a:lnSpc>
            </a:pPr>
            <a:r>
              <a:rPr lang="en-US" sz="1600"/>
              <a:t>In both cases implicit cast, no run-time checks</a:t>
            </a:r>
          </a:p>
          <a:p>
            <a:pPr lvl="2">
              <a:lnSpc>
                <a:spcPct val="105000"/>
              </a:lnSpc>
            </a:pPr>
            <a:endParaRPr lang="en-US" sz="1600"/>
          </a:p>
          <a:p>
            <a:pPr>
              <a:lnSpc>
                <a:spcPct val="105000"/>
              </a:lnSpc>
            </a:pPr>
            <a:r>
              <a:rPr lang="en-US" sz="2000"/>
              <a:t>In a memory write allow a conversion of the value being written to the type of the referenced type</a:t>
            </a:r>
          </a:p>
          <a:p>
            <a:pPr>
              <a:lnSpc>
                <a:spcPct val="105000"/>
              </a:lnSpc>
            </a:pPr>
            <a:endParaRPr lang="en-US" sz="2000"/>
          </a:p>
          <a:p>
            <a:pPr>
              <a:lnSpc>
                <a:spcPct val="105000"/>
              </a:lnSpc>
            </a:pPr>
            <a:r>
              <a:rPr lang="en-US" sz="2000"/>
              <a:t>For each type of the form </a:t>
            </a:r>
            <a:r>
              <a:rPr lang="el-GR" sz="2000" b="1">
                <a:cs typeface="Times New Roman" pitchFamily="18" charset="0"/>
              </a:rPr>
              <a:t>τ</a:t>
            </a:r>
            <a:r>
              <a:rPr lang="en-US" sz="2000" b="1">
                <a:cs typeface="Times New Roman" pitchFamily="18" charset="0"/>
              </a:rPr>
              <a:t> ref </a:t>
            </a:r>
            <a:r>
              <a:rPr lang="en-US" sz="2000" b="1" i="1">
                <a:cs typeface="Times New Roman" pitchFamily="18" charset="0"/>
              </a:rPr>
              <a:t>q’ </a:t>
            </a:r>
            <a:r>
              <a:rPr lang="en-US" sz="2000" b="1">
                <a:cs typeface="Times New Roman" pitchFamily="18" charset="0"/>
              </a:rPr>
              <a:t>ref </a:t>
            </a:r>
            <a:r>
              <a:rPr lang="en-US" sz="2000" b="1" i="1">
                <a:cs typeface="Times New Roman" pitchFamily="18" charset="0"/>
              </a:rPr>
              <a:t>q</a:t>
            </a:r>
            <a:r>
              <a:rPr lang="en-US" sz="2000" b="1">
                <a:cs typeface="Times New Roman" pitchFamily="18" charset="0"/>
              </a:rPr>
              <a:t> </a:t>
            </a:r>
            <a:r>
              <a:rPr lang="en-US" sz="2000">
                <a:cs typeface="Times New Roman" pitchFamily="18" charset="0"/>
              </a:rPr>
              <a:t>collect a constraint </a:t>
            </a:r>
            <a:r>
              <a:rPr lang="en-US" sz="2000" i="1">
                <a:cs typeface="Times New Roman" pitchFamily="18" charset="0"/>
              </a:rPr>
              <a:t>q</a:t>
            </a:r>
            <a:r>
              <a:rPr lang="en-US" sz="2000">
                <a:cs typeface="Times New Roman" pitchFamily="18" charset="0"/>
              </a:rPr>
              <a:t>=DYN =&gt; </a:t>
            </a:r>
            <a:r>
              <a:rPr lang="en-US" sz="2000" i="1">
                <a:cs typeface="Times New Roman" pitchFamily="18" charset="0"/>
              </a:rPr>
              <a:t>q’</a:t>
            </a:r>
            <a:r>
              <a:rPr lang="en-US" sz="2000">
                <a:cs typeface="Times New Roman" pitchFamily="18" charset="0"/>
              </a:rPr>
              <a:t>=DYN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B495E-AB71-4D30-BC11-38879D00BFBE}" type="slidenum">
              <a:rPr lang="he-IL"/>
              <a:pPr/>
              <a:t>29</a:t>
            </a:fld>
            <a:endParaRPr lang="en-US"/>
          </a:p>
        </p:txBody>
      </p:sp>
      <p:sp>
        <p:nvSpPr>
          <p:cNvPr id="115716" name="Rectangle 4"/>
          <p:cNvSpPr>
            <a:spLocks noChangeArrowheads="1"/>
          </p:cNvSpPr>
          <p:nvPr/>
        </p:nvSpPr>
        <p:spPr bwMode="auto">
          <a:xfrm>
            <a:off x="34925" y="1846263"/>
            <a:ext cx="1223963" cy="287337"/>
          </a:xfrm>
          <a:prstGeom prst="rect">
            <a:avLst/>
          </a:prstGeom>
          <a:noFill/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Solution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dirty="0"/>
              <a:t>Add type safety to C </a:t>
            </a:r>
            <a:r>
              <a:rPr lang="en-US" dirty="0">
                <a:latin typeface="Arial"/>
              </a:rPr>
              <a:t>–</a:t>
            </a:r>
            <a:r>
              <a:rPr lang="en-US" dirty="0"/>
              <a:t> Make C </a:t>
            </a:r>
            <a:r>
              <a:rPr lang="en-US" dirty="0">
                <a:latin typeface="Arial"/>
              </a:rPr>
              <a:t>“</a:t>
            </a:r>
            <a:r>
              <a:rPr lang="en-US" dirty="0"/>
              <a:t>feel</a:t>
            </a:r>
            <a:r>
              <a:rPr lang="en-US" dirty="0">
                <a:latin typeface="Arial"/>
              </a:rPr>
              <a:t>”</a:t>
            </a:r>
            <a:r>
              <a:rPr lang="en-US" dirty="0"/>
              <a:t> as safe as Java 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dirty="0"/>
              <a:t>Catch memory safety errors, by static analysis as much as possible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dirty="0"/>
              <a:t>Add run-time checks to C programs, as less as possible (performance)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dirty="0"/>
              <a:t>Minimal user effort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dirty="0"/>
              <a:t>Add type inference to C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59F84-951D-46C9-A9E1-B3DF90CDFD46}" type="slidenum">
              <a:rPr lang="he-IL"/>
              <a:pPr/>
              <a:t>3</a:t>
            </a:fld>
            <a:endParaRPr lang="en-US"/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34925" y="549275"/>
            <a:ext cx="1008063" cy="287338"/>
          </a:xfrm>
          <a:prstGeom prst="rect">
            <a:avLst/>
          </a:prstGeom>
          <a:noFill/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Final Set of Constrains</a:t>
            </a:r>
          </a:p>
        </p:txBody>
      </p:sp>
      <p:sp>
        <p:nvSpPr>
          <p:cNvPr id="117763" name="Rectangle 3"/>
          <p:cNvSpPr>
            <a:spLocks noGrp="1" noChangeArrowheads="1"/>
          </p:cNvSpPr>
          <p:nvPr>
            <p:ph idx="1"/>
          </p:nvPr>
        </p:nvSpPr>
        <p:spPr>
          <a:xfrm>
            <a:off x="1619250" y="1771650"/>
            <a:ext cx="2592388" cy="4321175"/>
          </a:xfrm>
          <a:gradFill rotWithShape="1">
            <a:gsLst>
              <a:gs pos="0">
                <a:schemeClr val="folHlink"/>
              </a:gs>
              <a:gs pos="100000">
                <a:schemeClr val="folHlink">
                  <a:gamma/>
                  <a:shade val="46275"/>
                  <a:invGamma/>
                </a:schemeClr>
              </a:gs>
            </a:gsLst>
            <a:lin ang="18900000" scaled="1"/>
          </a:gradFill>
          <a:ln cap="flat" algn="ctr">
            <a:solidFill>
              <a:srgbClr val="008080"/>
            </a:solidFill>
            <a:miter lim="800000"/>
            <a:headEnd/>
            <a:tailEnd/>
          </a:ln>
        </p:spPr>
        <p:txBody>
          <a:bodyPr>
            <a:normAutofit lnSpcReduction="10000"/>
          </a:bodyPr>
          <a:lstStyle/>
          <a:p>
            <a:pPr>
              <a:lnSpc>
                <a:spcPct val="95000"/>
              </a:lnSpc>
              <a:buFont typeface="Wingdings" pitchFamily="2" charset="2"/>
              <a:buNone/>
            </a:pPr>
            <a:r>
              <a:rPr lang="en-US" sz="1400" b="1" dirty="0"/>
              <a:t>ARITH:	 </a:t>
            </a:r>
            <a:r>
              <a:rPr lang="en-US" sz="1400" b="1" dirty="0">
                <a:sym typeface="Wingdings" pitchFamily="2" charset="2"/>
              </a:rPr>
              <a:t>q </a:t>
            </a:r>
            <a:r>
              <a:rPr lang="en-US" sz="1400" b="1" dirty="0">
                <a:cs typeface="Times New Roman" pitchFamily="18" charset="0"/>
                <a:sym typeface="Wingdings" pitchFamily="2" charset="2"/>
              </a:rPr>
              <a:t>≠</a:t>
            </a:r>
            <a:r>
              <a:rPr lang="en-US" sz="1400" b="1" dirty="0">
                <a:sym typeface="Wingdings" pitchFamily="2" charset="2"/>
              </a:rPr>
              <a:t> SAFE</a:t>
            </a:r>
          </a:p>
          <a:p>
            <a:pPr>
              <a:lnSpc>
                <a:spcPct val="95000"/>
              </a:lnSpc>
              <a:buFont typeface="Wingdings" pitchFamily="2" charset="2"/>
              <a:buNone/>
            </a:pPr>
            <a:endParaRPr lang="en-US" sz="1400" b="1" dirty="0">
              <a:sym typeface="Wingdings" pitchFamily="2" charset="2"/>
            </a:endParaRPr>
          </a:p>
          <a:p>
            <a:pPr>
              <a:lnSpc>
                <a:spcPct val="95000"/>
              </a:lnSpc>
              <a:buFont typeface="Wingdings" pitchFamily="2" charset="2"/>
              <a:buNone/>
            </a:pPr>
            <a:endParaRPr lang="en-US" sz="1400" b="1" dirty="0">
              <a:sym typeface="Wingdings" pitchFamily="2" charset="2"/>
            </a:endParaRPr>
          </a:p>
          <a:p>
            <a:pPr>
              <a:lnSpc>
                <a:spcPct val="95000"/>
              </a:lnSpc>
              <a:buFont typeface="Wingdings" pitchFamily="2" charset="2"/>
              <a:buNone/>
            </a:pPr>
            <a:r>
              <a:rPr lang="en-US" sz="1400" b="1" dirty="0">
                <a:sym typeface="Wingdings" pitchFamily="2" charset="2"/>
              </a:rPr>
              <a:t>CONV:	 q </a:t>
            </a:r>
            <a:r>
              <a:rPr lang="en-US" sz="1400" b="1" dirty="0">
                <a:cs typeface="Times New Roman" pitchFamily="18" charset="0"/>
                <a:sym typeface="Wingdings" pitchFamily="2" charset="2"/>
              </a:rPr>
              <a:t>←</a:t>
            </a:r>
            <a:r>
              <a:rPr lang="en-US" sz="1400" b="1" dirty="0">
                <a:sym typeface="Wingdings" pitchFamily="2" charset="2"/>
              </a:rPr>
              <a:t> q</a:t>
            </a:r>
            <a:r>
              <a:rPr lang="en-US" sz="1400" b="1" dirty="0">
                <a:latin typeface="Arial"/>
                <a:sym typeface="Wingdings" pitchFamily="2" charset="2"/>
              </a:rPr>
              <a:t>’</a:t>
            </a:r>
            <a:r>
              <a:rPr lang="en-US" sz="1400" b="1" dirty="0">
                <a:sym typeface="Wingdings" pitchFamily="2" charset="2"/>
              </a:rPr>
              <a:t> 	</a:t>
            </a:r>
          </a:p>
          <a:p>
            <a:pPr>
              <a:lnSpc>
                <a:spcPct val="95000"/>
              </a:lnSpc>
              <a:buFont typeface="Wingdings" pitchFamily="2" charset="2"/>
              <a:buNone/>
            </a:pPr>
            <a:endParaRPr lang="en-US" sz="1400" b="1" dirty="0">
              <a:sym typeface="Wingdings" pitchFamily="2" charset="2"/>
            </a:endParaRPr>
          </a:p>
          <a:p>
            <a:pPr>
              <a:lnSpc>
                <a:spcPct val="95000"/>
              </a:lnSpc>
              <a:buFont typeface="Wingdings" pitchFamily="2" charset="2"/>
              <a:buNone/>
            </a:pPr>
            <a:endParaRPr lang="en-US" sz="1400" b="1" dirty="0">
              <a:sym typeface="Wingdings" pitchFamily="2" charset="2"/>
            </a:endParaRPr>
          </a:p>
          <a:p>
            <a:pPr>
              <a:lnSpc>
                <a:spcPct val="95000"/>
              </a:lnSpc>
              <a:buFont typeface="Wingdings" pitchFamily="2" charset="2"/>
              <a:buNone/>
            </a:pPr>
            <a:r>
              <a:rPr lang="en-US" sz="1400" b="1" dirty="0">
                <a:sym typeface="Wingdings" pitchFamily="2" charset="2"/>
              </a:rPr>
              <a:t>POINTSTO: </a:t>
            </a:r>
            <a:endParaRPr lang="en-US" sz="1400" b="1" dirty="0" smtClean="0">
              <a:sym typeface="Wingdings" pitchFamily="2" charset="2"/>
            </a:endParaRPr>
          </a:p>
          <a:p>
            <a:pPr>
              <a:lnSpc>
                <a:spcPct val="95000"/>
              </a:lnSpc>
              <a:buFont typeface="Wingdings" pitchFamily="2" charset="2"/>
              <a:buNone/>
            </a:pPr>
            <a:r>
              <a:rPr lang="en-US" sz="1400" b="1" dirty="0">
                <a:sym typeface="Wingdings" pitchFamily="2" charset="2"/>
              </a:rPr>
              <a:t> </a:t>
            </a:r>
            <a:r>
              <a:rPr lang="en-US" sz="1400" b="1" dirty="0" smtClean="0">
                <a:sym typeface="Wingdings" pitchFamily="2" charset="2"/>
              </a:rPr>
              <a:t>   q </a:t>
            </a:r>
            <a:r>
              <a:rPr lang="en-US" sz="1400" b="1" dirty="0">
                <a:sym typeface="Wingdings" pitchFamily="2" charset="2"/>
              </a:rPr>
              <a:t>= DYN  </a:t>
            </a:r>
            <a:r>
              <a:rPr lang="en-US" sz="1400" b="1" dirty="0"/>
              <a:t>=&gt; </a:t>
            </a:r>
            <a:r>
              <a:rPr lang="en-US" sz="1400" b="1" dirty="0">
                <a:sym typeface="Wingdings" pitchFamily="2" charset="2"/>
              </a:rPr>
              <a:t> q</a:t>
            </a:r>
            <a:r>
              <a:rPr lang="en-US" sz="1400" b="1" dirty="0">
                <a:latin typeface="Arial"/>
                <a:sym typeface="Wingdings" pitchFamily="2" charset="2"/>
              </a:rPr>
              <a:t>’</a:t>
            </a:r>
            <a:r>
              <a:rPr lang="en-US" sz="1400" b="1" dirty="0">
                <a:sym typeface="Wingdings" pitchFamily="2" charset="2"/>
              </a:rPr>
              <a:t> = DYN</a:t>
            </a:r>
          </a:p>
          <a:p>
            <a:pPr>
              <a:lnSpc>
                <a:spcPct val="95000"/>
              </a:lnSpc>
              <a:buFont typeface="Wingdings" pitchFamily="2" charset="2"/>
              <a:buNone/>
            </a:pPr>
            <a:endParaRPr lang="en-US" sz="1400" b="1" dirty="0">
              <a:sym typeface="Wingdings" pitchFamily="2" charset="2"/>
            </a:endParaRPr>
          </a:p>
          <a:p>
            <a:pPr>
              <a:lnSpc>
                <a:spcPct val="95000"/>
              </a:lnSpc>
              <a:buFont typeface="Wingdings" pitchFamily="2" charset="2"/>
              <a:buNone/>
            </a:pPr>
            <a:endParaRPr lang="en-US" sz="1400" b="1" dirty="0">
              <a:sym typeface="Wingdings" pitchFamily="2" charset="2"/>
            </a:endParaRPr>
          </a:p>
          <a:p>
            <a:pPr>
              <a:lnSpc>
                <a:spcPct val="95000"/>
              </a:lnSpc>
              <a:buFont typeface="Wingdings" pitchFamily="2" charset="2"/>
              <a:buNone/>
            </a:pPr>
            <a:r>
              <a:rPr lang="en-US" sz="1400" b="1" dirty="0">
                <a:sym typeface="Wingdings" pitchFamily="2" charset="2"/>
              </a:rPr>
              <a:t>ISDYN:	 q = DYN</a:t>
            </a:r>
          </a:p>
          <a:p>
            <a:pPr>
              <a:lnSpc>
                <a:spcPct val="95000"/>
              </a:lnSpc>
              <a:buFont typeface="Wingdings" pitchFamily="2" charset="2"/>
              <a:buNone/>
            </a:pPr>
            <a:endParaRPr lang="en-US" sz="1400" b="1" dirty="0">
              <a:sym typeface="Wingdings" pitchFamily="2" charset="2"/>
            </a:endParaRPr>
          </a:p>
          <a:p>
            <a:pPr>
              <a:lnSpc>
                <a:spcPct val="95000"/>
              </a:lnSpc>
              <a:buFont typeface="Wingdings" pitchFamily="2" charset="2"/>
              <a:buNone/>
            </a:pPr>
            <a:endParaRPr lang="en-US" sz="1400" b="1" dirty="0">
              <a:sym typeface="Wingdings" pitchFamily="2" charset="2"/>
            </a:endParaRPr>
          </a:p>
          <a:p>
            <a:pPr>
              <a:lnSpc>
                <a:spcPct val="95000"/>
              </a:lnSpc>
              <a:buFont typeface="Wingdings" pitchFamily="2" charset="2"/>
              <a:buNone/>
            </a:pPr>
            <a:r>
              <a:rPr lang="en-US" sz="1400" b="1" dirty="0">
                <a:sym typeface="Wingdings" pitchFamily="2" charset="2"/>
              </a:rPr>
              <a:t>EQ:		 q = q</a:t>
            </a:r>
            <a:r>
              <a:rPr lang="en-US" sz="1400" b="1" dirty="0">
                <a:latin typeface="Arial"/>
                <a:sym typeface="Wingdings" pitchFamily="2" charset="2"/>
              </a:rPr>
              <a:t>’</a:t>
            </a:r>
            <a:r>
              <a:rPr lang="en-US" sz="1400" b="1" dirty="0">
                <a:sym typeface="Wingdings" pitchFamily="2" charset="2"/>
              </a:rPr>
              <a:t> 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93002-8147-4BB3-AE41-42A479F36463}" type="slidenum">
              <a:rPr lang="he-IL"/>
              <a:pPr/>
              <a:t>30</a:t>
            </a:fld>
            <a:endParaRPr lang="en-US"/>
          </a:p>
        </p:txBody>
      </p:sp>
      <p:sp>
        <p:nvSpPr>
          <p:cNvPr id="117764" name="Rectangle 4"/>
          <p:cNvSpPr>
            <a:spLocks noChangeArrowheads="1"/>
          </p:cNvSpPr>
          <p:nvPr/>
        </p:nvSpPr>
        <p:spPr bwMode="auto">
          <a:xfrm>
            <a:off x="34925" y="1846263"/>
            <a:ext cx="1223963" cy="287337"/>
          </a:xfrm>
          <a:prstGeom prst="rect">
            <a:avLst/>
          </a:prstGeom>
          <a:noFill/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7765" name="Rectangle 5"/>
          <p:cNvSpPr>
            <a:spLocks noChangeArrowheads="1"/>
          </p:cNvSpPr>
          <p:nvPr/>
        </p:nvSpPr>
        <p:spPr bwMode="auto">
          <a:xfrm>
            <a:off x="4284663" y="1125538"/>
            <a:ext cx="4700587" cy="4824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marL="381000" indent="-381000" eaLnBrk="1" hangingPunct="1">
              <a:lnSpc>
                <a:spcPct val="115000"/>
              </a:lnSpc>
              <a:spcBef>
                <a:spcPct val="25000"/>
              </a:spcBef>
              <a:spcAft>
                <a:spcPct val="25000"/>
              </a:spcAft>
              <a:buClr>
                <a:schemeClr val="folHlink"/>
              </a:buClr>
              <a:buSzPct val="85000"/>
              <a:buFont typeface="Wingdings" pitchFamily="2" charset="2"/>
              <a:buNone/>
            </a:pPr>
            <a:r>
              <a:rPr lang="en-US" dirty="0"/>
              <a:t>Constraint Solving</a:t>
            </a:r>
            <a:endParaRPr lang="en-US" sz="1900" dirty="0"/>
          </a:p>
          <a:p>
            <a:pPr marL="381000" indent="-381000" algn="l" eaLnBrk="1" hangingPunct="1">
              <a:lnSpc>
                <a:spcPct val="115000"/>
              </a:lnSpc>
              <a:spcBef>
                <a:spcPct val="25000"/>
              </a:spcBef>
              <a:spcAft>
                <a:spcPct val="25000"/>
              </a:spcAft>
              <a:buClr>
                <a:schemeClr val="accent1">
                  <a:lumMod val="20000"/>
                  <a:lumOff val="80000"/>
                </a:schemeClr>
              </a:buClr>
              <a:buSzPct val="85000"/>
              <a:buFont typeface="Wingdings" pitchFamily="2" charset="2"/>
              <a:buAutoNum type="arabicPeriod"/>
            </a:pPr>
            <a:r>
              <a:rPr lang="en-US" sz="2000" dirty="0"/>
              <a:t>Propagate the ISDYN constrains using the constraints EQ, CONV, and POINTSTO. </a:t>
            </a:r>
          </a:p>
          <a:p>
            <a:pPr marL="381000" indent="-381000" algn="l" eaLnBrk="1" hangingPunct="1">
              <a:lnSpc>
                <a:spcPct val="115000"/>
              </a:lnSpc>
              <a:spcBef>
                <a:spcPct val="25000"/>
              </a:spcBef>
              <a:spcAft>
                <a:spcPct val="25000"/>
              </a:spcAft>
              <a:buClr>
                <a:schemeClr val="folHlink"/>
              </a:buClr>
              <a:buSzPct val="85000"/>
              <a:buFont typeface="Wingdings" pitchFamily="2" charset="2"/>
              <a:buAutoNum type="arabicPeriod"/>
            </a:pPr>
            <a:endParaRPr lang="en-US" sz="2000" dirty="0"/>
          </a:p>
          <a:p>
            <a:pPr marL="381000" indent="-381000" algn="l" eaLnBrk="1" hangingPunct="1">
              <a:lnSpc>
                <a:spcPct val="115000"/>
              </a:lnSpc>
              <a:spcBef>
                <a:spcPct val="25000"/>
              </a:spcBef>
              <a:spcAft>
                <a:spcPct val="25000"/>
              </a:spcAft>
              <a:buClr>
                <a:schemeClr val="accent1">
                  <a:lumMod val="20000"/>
                  <a:lumOff val="80000"/>
                </a:schemeClr>
              </a:buClr>
              <a:buSzPct val="85000"/>
              <a:buFont typeface="Wingdings" pitchFamily="2" charset="2"/>
              <a:buAutoNum type="arabicPeriod"/>
            </a:pPr>
            <a:r>
              <a:rPr lang="en-US" sz="2000" dirty="0"/>
              <a:t>All qualifier variables involved in ARITH constrains are set to SEQ and this information is propagated using the constraints EQ and CONV</a:t>
            </a:r>
          </a:p>
          <a:p>
            <a:pPr marL="381000" indent="-381000" algn="l" eaLnBrk="1" hangingPunct="1">
              <a:lnSpc>
                <a:spcPct val="115000"/>
              </a:lnSpc>
              <a:spcBef>
                <a:spcPct val="25000"/>
              </a:spcBef>
              <a:spcAft>
                <a:spcPct val="25000"/>
              </a:spcAft>
              <a:buClr>
                <a:schemeClr val="folHlink"/>
              </a:buClr>
              <a:buSzPct val="85000"/>
              <a:buFont typeface="Wingdings" pitchFamily="2" charset="2"/>
              <a:buAutoNum type="arabicPeriod"/>
            </a:pPr>
            <a:endParaRPr lang="en-US" sz="2000" dirty="0"/>
          </a:p>
          <a:p>
            <a:pPr marL="381000" indent="-381000" algn="l" eaLnBrk="1" hangingPunct="1">
              <a:lnSpc>
                <a:spcPct val="115000"/>
              </a:lnSpc>
              <a:spcBef>
                <a:spcPct val="25000"/>
              </a:spcBef>
              <a:spcAft>
                <a:spcPct val="25000"/>
              </a:spcAft>
              <a:buClr>
                <a:schemeClr val="accent1">
                  <a:lumMod val="20000"/>
                  <a:lumOff val="80000"/>
                </a:schemeClr>
              </a:buClr>
              <a:buSzPct val="85000"/>
              <a:buFont typeface="Wingdings" pitchFamily="2" charset="2"/>
              <a:buAutoNum type="arabicPeriod"/>
            </a:pPr>
            <a:r>
              <a:rPr lang="en-US" sz="2000" dirty="0"/>
              <a:t>Make all the other variables SAFE</a:t>
            </a:r>
          </a:p>
        </p:txBody>
      </p:sp>
      <p:sp>
        <p:nvSpPr>
          <p:cNvPr id="117766" name="AutoShape 6"/>
          <p:cNvSpPr>
            <a:spLocks noChangeArrowheads="1"/>
          </p:cNvSpPr>
          <p:nvPr/>
        </p:nvSpPr>
        <p:spPr bwMode="auto">
          <a:xfrm>
            <a:off x="5219700" y="2781300"/>
            <a:ext cx="3024188" cy="1943100"/>
          </a:xfrm>
          <a:prstGeom prst="wedgeRoundRectCallout">
            <a:avLst>
              <a:gd name="adj1" fmla="val -26537"/>
              <a:gd name="adj2" fmla="val 109806"/>
              <a:gd name="adj3" fmla="val 16667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tx1">
                <a:alpha val="50000"/>
              </a:schemeClr>
            </a:outerShdw>
          </a:effectLst>
        </p:spPr>
        <p:txBody>
          <a:bodyPr anchor="ctr"/>
          <a:lstStyle/>
          <a:p>
            <a:r>
              <a:rPr lang="en-US"/>
              <a:t>The whole type inference process is linear in the size of the program!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7765" grpId="0"/>
      <p:bldP spid="117766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Handling the rest of C</a:t>
            </a:r>
          </a:p>
        </p:txBody>
      </p:sp>
      <p:sp>
        <p:nvSpPr>
          <p:cNvPr id="119811" name="Rectangle 3"/>
          <p:cNvSpPr>
            <a:spLocks noGrp="1" noChangeArrowheads="1"/>
          </p:cNvSpPr>
          <p:nvPr>
            <p:ph idx="1"/>
          </p:nvPr>
        </p:nvSpPr>
        <p:spPr>
          <a:xfrm>
            <a:off x="1692275" y="1341438"/>
            <a:ext cx="7292975" cy="5183187"/>
          </a:xfrm>
        </p:spPr>
        <p:txBody>
          <a:bodyPr>
            <a:normAutofit fontScale="85000" lnSpcReduction="10000"/>
          </a:bodyPr>
          <a:lstStyle/>
          <a:p>
            <a:pPr>
              <a:spcBef>
                <a:spcPct val="60000"/>
              </a:spcBef>
              <a:spcAft>
                <a:spcPct val="60000"/>
              </a:spcAft>
            </a:pPr>
            <a:r>
              <a:rPr lang="en-US" sz="2000"/>
              <a:t>In the DYNAMIC world, structures and arrays are simply alternative notations for saying how bytes of storage to allocate</a:t>
            </a:r>
          </a:p>
          <a:p>
            <a:pPr>
              <a:spcBef>
                <a:spcPct val="60000"/>
              </a:spcBef>
              <a:spcAft>
                <a:spcPct val="60000"/>
              </a:spcAft>
            </a:pPr>
            <a:r>
              <a:rPr lang="en-US" sz="2000"/>
              <a:t>Explicit de-allocation is ignored (Garbage Collecor is used)</a:t>
            </a:r>
          </a:p>
          <a:p>
            <a:pPr>
              <a:spcBef>
                <a:spcPct val="60000"/>
              </a:spcBef>
              <a:spcAft>
                <a:spcPct val="60000"/>
              </a:spcAft>
            </a:pPr>
            <a:r>
              <a:rPr lang="en-US" sz="2000"/>
              <a:t>The address-of operator in C can yield a pointer to a stack-allocated variable </a:t>
            </a:r>
            <a:r>
              <a:rPr lang="en-US" sz="2000">
                <a:latin typeface="Arial"/>
              </a:rPr>
              <a:t>–</a:t>
            </a:r>
            <a:r>
              <a:rPr lang="en-US" sz="2000"/>
              <a:t> additional run-time check that stack pointer is not copied to a heap or globals</a:t>
            </a:r>
          </a:p>
          <a:p>
            <a:pPr>
              <a:spcBef>
                <a:spcPct val="60000"/>
              </a:spcBef>
              <a:spcAft>
                <a:spcPct val="60000"/>
              </a:spcAft>
            </a:pPr>
            <a:r>
              <a:rPr lang="en-US" sz="2000"/>
              <a:t>DYNAMIC function pointers and variable-argument functions are handled by passing a hidden argument which specifies the types of all arguments passed (checked by callee)</a:t>
            </a:r>
            <a:br>
              <a:rPr lang="en-US" sz="2000"/>
            </a:br>
            <a:r>
              <a:rPr lang="en-US" sz="3200">
                <a:latin typeface="Arial"/>
              </a:rPr>
              <a:t>…</a:t>
            </a:r>
            <a:endParaRPr lang="en-US" sz="320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CD793-3981-4227-AFC4-3411A3CBBB86}" type="slidenum">
              <a:rPr lang="he-IL"/>
              <a:pPr/>
              <a:t>31</a:t>
            </a:fld>
            <a:endParaRPr lang="en-US"/>
          </a:p>
        </p:txBody>
      </p:sp>
      <p:sp>
        <p:nvSpPr>
          <p:cNvPr id="119812" name="Rectangle 4"/>
          <p:cNvSpPr>
            <a:spLocks noChangeArrowheads="1"/>
          </p:cNvSpPr>
          <p:nvPr/>
        </p:nvSpPr>
        <p:spPr bwMode="auto">
          <a:xfrm>
            <a:off x="34925" y="2062163"/>
            <a:ext cx="1152525" cy="287337"/>
          </a:xfrm>
          <a:prstGeom prst="rect">
            <a:avLst/>
          </a:prstGeom>
          <a:noFill/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Source Changes</a:t>
            </a:r>
          </a:p>
        </p:txBody>
      </p:sp>
      <p:sp>
        <p:nvSpPr>
          <p:cNvPr id="12800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/>
              <a:t>There are still a few cases in which legal program will stop with a failed run-time check </a:t>
            </a:r>
            <a:r>
              <a:rPr lang="en-US">
                <a:latin typeface="Arial"/>
              </a:rPr>
              <a:t>–</a:t>
            </a:r>
            <a:r>
              <a:rPr lang="en-US"/>
              <a:t> some manual invention is still necessary</a:t>
            </a:r>
          </a:p>
          <a:p>
            <a:pPr lvl="1"/>
            <a:r>
              <a:rPr lang="en-US"/>
              <a:t>Pointer to integer then back to pointer </a:t>
            </a:r>
            <a:r>
              <a:rPr lang="en-US">
                <a:sym typeface="Wingdings" pitchFamily="2" charset="2"/>
              </a:rPr>
              <a:t> make it all void*</a:t>
            </a:r>
          </a:p>
          <a:p>
            <a:pPr lvl="1"/>
            <a:r>
              <a:rPr lang="en-US">
                <a:sym typeface="Wingdings" pitchFamily="2" charset="2"/>
              </a:rPr>
              <a:t>Some programs attempt to store stack variables into a memory  allocate on the heap</a:t>
            </a:r>
          </a:p>
          <a:p>
            <a:pPr lvl="1"/>
            <a:r>
              <a:rPr lang="en-US">
                <a:sym typeface="Wingdings" pitchFamily="2" charset="2"/>
              </a:rPr>
              <a:t>Calling functions in libraries that were not compiled with CCured  write wrapper function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B6773-FA7C-4798-B6AA-DC5369821331}" type="slidenum">
              <a:rPr lang="he-IL"/>
              <a:pPr/>
              <a:t>32</a:t>
            </a:fld>
            <a:endParaRPr lang="en-US"/>
          </a:p>
        </p:txBody>
      </p:sp>
      <p:sp>
        <p:nvSpPr>
          <p:cNvPr id="128004" name="Rectangle 4"/>
          <p:cNvSpPr>
            <a:spLocks noChangeArrowheads="1"/>
          </p:cNvSpPr>
          <p:nvPr/>
        </p:nvSpPr>
        <p:spPr bwMode="auto">
          <a:xfrm>
            <a:off x="34925" y="2062163"/>
            <a:ext cx="1152525" cy="287337"/>
          </a:xfrm>
          <a:prstGeom prst="rect">
            <a:avLst/>
          </a:prstGeom>
          <a:noFill/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Experimental Results</a:t>
            </a:r>
          </a:p>
        </p:txBody>
      </p:sp>
      <p:sp>
        <p:nvSpPr>
          <p:cNvPr id="9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B4A5B-9777-4AEE-BE74-831FB6CC7ABE}" type="slidenum">
              <a:rPr lang="he-IL"/>
              <a:pPr/>
              <a:t>33</a:t>
            </a:fld>
            <a:endParaRPr lang="en-US"/>
          </a:p>
        </p:txBody>
      </p:sp>
      <p:graphicFrame>
        <p:nvGraphicFramePr>
          <p:cNvPr id="122974" name="Group 94"/>
          <p:cNvGraphicFramePr>
            <a:graphicFrameLocks noGrp="1"/>
          </p:cNvGraphicFramePr>
          <p:nvPr/>
        </p:nvGraphicFramePr>
        <p:xfrm>
          <a:off x="1692275" y="1752600"/>
          <a:ext cx="7146925" cy="4209864"/>
        </p:xfrm>
        <a:graphic>
          <a:graphicData uri="http://schemas.openxmlformats.org/drawingml/2006/table">
            <a:tbl>
              <a:tblPr/>
              <a:tblGrid>
                <a:gridCol w="1068388"/>
                <a:gridCol w="854075"/>
                <a:gridCol w="881062"/>
                <a:gridCol w="736600"/>
                <a:gridCol w="995363"/>
                <a:gridCol w="1346200"/>
                <a:gridCol w="1265237"/>
              </a:tblGrid>
              <a:tr h="4953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5000"/>
                        </a:spcBef>
                        <a:spcAft>
                          <a:spcPct val="25000"/>
                        </a:spcAft>
                        <a:buClr>
                          <a:schemeClr val="folHlink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5000"/>
                        </a:spcBef>
                        <a:spcAft>
                          <a:spcPct val="25000"/>
                        </a:spcAft>
                        <a:buClr>
                          <a:schemeClr val="folHlink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LOC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5000"/>
                        </a:spcBef>
                        <a:spcAft>
                          <a:spcPct val="25000"/>
                        </a:spcAft>
                        <a:buClr>
                          <a:schemeClr val="folHlink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%Safe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5000"/>
                        </a:spcBef>
                        <a:spcAft>
                          <a:spcPct val="25000"/>
                        </a:spcAft>
                        <a:buClr>
                          <a:schemeClr val="folHlink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%Seq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5000"/>
                        </a:spcBef>
                        <a:spcAft>
                          <a:spcPct val="25000"/>
                        </a:spcAft>
                        <a:buClr>
                          <a:schemeClr val="folHlink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%Dyn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5000"/>
                        </a:spcBef>
                        <a:spcAft>
                          <a:spcPct val="25000"/>
                        </a:spcAft>
                        <a:buClr>
                          <a:schemeClr val="folHlink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CCured Ratio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5000"/>
                        </a:spcBef>
                        <a:spcAft>
                          <a:spcPct val="25000"/>
                        </a:spcAft>
                        <a:buClr>
                          <a:schemeClr val="folHlink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Purify Ratio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52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5000"/>
                        </a:spcBef>
                        <a:spcAft>
                          <a:spcPct val="25000"/>
                        </a:spcAft>
                        <a:buClr>
                          <a:schemeClr val="folHlink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compress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5000"/>
                        </a:spcBef>
                        <a:spcAft>
                          <a:spcPct val="25000"/>
                        </a:spcAft>
                        <a:buClr>
                          <a:schemeClr val="folHlink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1590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5000"/>
                        </a:spcBef>
                        <a:spcAft>
                          <a:spcPct val="25000"/>
                        </a:spcAft>
                        <a:buClr>
                          <a:schemeClr val="folHlink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87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5000"/>
                        </a:spcBef>
                        <a:spcAft>
                          <a:spcPct val="25000"/>
                        </a:spcAft>
                        <a:buClr>
                          <a:schemeClr val="folHlink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5000"/>
                        </a:spcBef>
                        <a:spcAft>
                          <a:spcPct val="25000"/>
                        </a:spcAft>
                        <a:buClr>
                          <a:schemeClr val="folHlink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5000"/>
                        </a:spcBef>
                        <a:spcAft>
                          <a:spcPct val="25000"/>
                        </a:spcAft>
                        <a:buClr>
                          <a:schemeClr val="folHlink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1.25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5000"/>
                        </a:spcBef>
                        <a:spcAft>
                          <a:spcPct val="25000"/>
                        </a:spcAft>
                        <a:buClr>
                          <a:schemeClr val="folHlink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28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52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5000"/>
                        </a:spcBef>
                        <a:spcAft>
                          <a:spcPct val="25000"/>
                        </a:spcAft>
                        <a:buClr>
                          <a:schemeClr val="folHlink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go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5000"/>
                        </a:spcBef>
                        <a:spcAft>
                          <a:spcPct val="25000"/>
                        </a:spcAft>
                        <a:buClr>
                          <a:schemeClr val="folHlink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29315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5000"/>
                        </a:spcBef>
                        <a:spcAft>
                          <a:spcPct val="25000"/>
                        </a:spcAft>
                        <a:buClr>
                          <a:schemeClr val="folHlink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96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5000"/>
                        </a:spcBef>
                        <a:spcAft>
                          <a:spcPct val="25000"/>
                        </a:spcAft>
                        <a:buClr>
                          <a:schemeClr val="folHlink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5000"/>
                        </a:spcBef>
                        <a:spcAft>
                          <a:spcPct val="25000"/>
                        </a:spcAft>
                        <a:buClr>
                          <a:schemeClr val="folHlink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5000"/>
                        </a:spcBef>
                        <a:spcAft>
                          <a:spcPct val="25000"/>
                        </a:spcAft>
                        <a:buClr>
                          <a:schemeClr val="folHlink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2.01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5000"/>
                        </a:spcBef>
                        <a:spcAft>
                          <a:spcPct val="25000"/>
                        </a:spcAft>
                        <a:buClr>
                          <a:schemeClr val="folHlink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51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52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5000"/>
                        </a:spcBef>
                        <a:spcAft>
                          <a:spcPct val="25000"/>
                        </a:spcAft>
                        <a:buClr>
                          <a:schemeClr val="folHlink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ijpeg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5000"/>
                        </a:spcBef>
                        <a:spcAft>
                          <a:spcPct val="25000"/>
                        </a:spcAft>
                        <a:buClr>
                          <a:schemeClr val="folHlink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31371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5000"/>
                        </a:spcBef>
                        <a:spcAft>
                          <a:spcPct val="25000"/>
                        </a:spcAft>
                        <a:buClr>
                          <a:schemeClr val="folHlink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36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5000"/>
                        </a:spcBef>
                        <a:spcAft>
                          <a:spcPct val="25000"/>
                        </a:spcAft>
                        <a:buClr>
                          <a:schemeClr val="folHlink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5000"/>
                        </a:spcBef>
                        <a:spcAft>
                          <a:spcPct val="25000"/>
                        </a:spcAft>
                        <a:buClr>
                          <a:schemeClr val="folHlink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62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5000"/>
                        </a:spcBef>
                        <a:spcAft>
                          <a:spcPct val="25000"/>
                        </a:spcAft>
                        <a:buClr>
                          <a:schemeClr val="folHlink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2.15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5000"/>
                        </a:spcBef>
                        <a:spcAft>
                          <a:spcPct val="25000"/>
                        </a:spcAft>
                        <a:buClr>
                          <a:schemeClr val="folHlink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52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5000"/>
                        </a:spcBef>
                        <a:spcAft>
                          <a:spcPct val="25000"/>
                        </a:spcAft>
                        <a:buClr>
                          <a:schemeClr val="folHlink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li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5000"/>
                        </a:spcBef>
                        <a:spcAft>
                          <a:spcPct val="25000"/>
                        </a:spcAft>
                        <a:buClr>
                          <a:schemeClr val="folHlink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7761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5000"/>
                        </a:spcBef>
                        <a:spcAft>
                          <a:spcPct val="25000"/>
                        </a:spcAft>
                        <a:buClr>
                          <a:schemeClr val="folHlink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93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5000"/>
                        </a:spcBef>
                        <a:spcAft>
                          <a:spcPct val="25000"/>
                        </a:spcAft>
                        <a:buClr>
                          <a:schemeClr val="folHlink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5000"/>
                        </a:spcBef>
                        <a:spcAft>
                          <a:spcPct val="25000"/>
                        </a:spcAft>
                        <a:buClr>
                          <a:schemeClr val="folHlink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5000"/>
                        </a:spcBef>
                        <a:spcAft>
                          <a:spcPct val="25000"/>
                        </a:spcAft>
                        <a:buClr>
                          <a:schemeClr val="folHlink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1.86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5000"/>
                        </a:spcBef>
                        <a:spcAft>
                          <a:spcPct val="25000"/>
                        </a:spcAft>
                        <a:buClr>
                          <a:schemeClr val="folHlink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52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5000"/>
                        </a:spcBef>
                        <a:spcAft>
                          <a:spcPct val="25000"/>
                        </a:spcAft>
                        <a:buClr>
                          <a:schemeClr val="folHlink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bh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5000"/>
                        </a:spcBef>
                        <a:spcAft>
                          <a:spcPct val="25000"/>
                        </a:spcAft>
                        <a:buClr>
                          <a:schemeClr val="folHlink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2053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5000"/>
                        </a:spcBef>
                        <a:spcAft>
                          <a:spcPct val="25000"/>
                        </a:spcAft>
                        <a:buClr>
                          <a:schemeClr val="folHlink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80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5000"/>
                        </a:spcBef>
                        <a:spcAft>
                          <a:spcPct val="25000"/>
                        </a:spcAft>
                        <a:buClr>
                          <a:schemeClr val="folHlink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18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5000"/>
                        </a:spcBef>
                        <a:spcAft>
                          <a:spcPct val="25000"/>
                        </a:spcAft>
                        <a:buClr>
                          <a:schemeClr val="folHlink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5000"/>
                        </a:spcBef>
                        <a:spcAft>
                          <a:spcPct val="25000"/>
                        </a:spcAft>
                        <a:buClr>
                          <a:schemeClr val="folHlink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1.53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5000"/>
                        </a:spcBef>
                        <a:spcAft>
                          <a:spcPct val="25000"/>
                        </a:spcAft>
                        <a:buClr>
                          <a:schemeClr val="folHlink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94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52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5000"/>
                        </a:spcBef>
                        <a:spcAft>
                          <a:spcPct val="25000"/>
                        </a:spcAft>
                        <a:buClr>
                          <a:schemeClr val="folHlink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bisort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5000"/>
                        </a:spcBef>
                        <a:spcAft>
                          <a:spcPct val="25000"/>
                        </a:spcAft>
                        <a:buClr>
                          <a:schemeClr val="folHlink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707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5000"/>
                        </a:spcBef>
                        <a:spcAft>
                          <a:spcPct val="25000"/>
                        </a:spcAft>
                        <a:buClr>
                          <a:schemeClr val="folHlink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90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5000"/>
                        </a:spcBef>
                        <a:spcAft>
                          <a:spcPct val="25000"/>
                        </a:spcAft>
                        <a:buClr>
                          <a:schemeClr val="folHlink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5000"/>
                        </a:spcBef>
                        <a:spcAft>
                          <a:spcPct val="25000"/>
                        </a:spcAft>
                        <a:buClr>
                          <a:schemeClr val="folHlink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5000"/>
                        </a:spcBef>
                        <a:spcAft>
                          <a:spcPct val="25000"/>
                        </a:spcAft>
                        <a:buClr>
                          <a:schemeClr val="folHlink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1.03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5000"/>
                        </a:spcBef>
                        <a:spcAft>
                          <a:spcPct val="25000"/>
                        </a:spcAft>
                        <a:buClr>
                          <a:schemeClr val="folHlink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42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52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5000"/>
                        </a:spcBef>
                        <a:spcAft>
                          <a:spcPct val="25000"/>
                        </a:spcAft>
                        <a:buClr>
                          <a:schemeClr val="folHlink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em3d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5000"/>
                        </a:spcBef>
                        <a:spcAft>
                          <a:spcPct val="25000"/>
                        </a:spcAft>
                        <a:buClr>
                          <a:schemeClr val="folHlink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557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5000"/>
                        </a:spcBef>
                        <a:spcAft>
                          <a:spcPct val="25000"/>
                        </a:spcAft>
                        <a:buClr>
                          <a:schemeClr val="folHlink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85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5000"/>
                        </a:spcBef>
                        <a:spcAft>
                          <a:spcPct val="25000"/>
                        </a:spcAft>
                        <a:buClr>
                          <a:schemeClr val="folHlink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5000"/>
                        </a:spcBef>
                        <a:spcAft>
                          <a:spcPct val="25000"/>
                        </a:spcAft>
                        <a:buClr>
                          <a:schemeClr val="folHlink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5000"/>
                        </a:spcBef>
                        <a:spcAft>
                          <a:spcPct val="25000"/>
                        </a:spcAft>
                        <a:buClr>
                          <a:schemeClr val="folHlink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2.44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5000"/>
                        </a:spcBef>
                        <a:spcAft>
                          <a:spcPct val="25000"/>
                        </a:spcAft>
                        <a:buClr>
                          <a:schemeClr val="folHlink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52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5000"/>
                        </a:spcBef>
                        <a:spcAft>
                          <a:spcPct val="25000"/>
                        </a:spcAft>
                        <a:buClr>
                          <a:schemeClr val="folHlink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ks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5000"/>
                        </a:spcBef>
                        <a:spcAft>
                          <a:spcPct val="25000"/>
                        </a:spcAft>
                        <a:buClr>
                          <a:schemeClr val="folHlink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973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5000"/>
                        </a:spcBef>
                        <a:spcAft>
                          <a:spcPct val="25000"/>
                        </a:spcAft>
                        <a:buClr>
                          <a:schemeClr val="folHlink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92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5000"/>
                        </a:spcBef>
                        <a:spcAft>
                          <a:spcPct val="25000"/>
                        </a:spcAft>
                        <a:buClr>
                          <a:schemeClr val="folHlink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5000"/>
                        </a:spcBef>
                        <a:spcAft>
                          <a:spcPct val="25000"/>
                        </a:spcAft>
                        <a:buClr>
                          <a:schemeClr val="folHlink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5000"/>
                        </a:spcBef>
                        <a:spcAft>
                          <a:spcPct val="25000"/>
                        </a:spcAft>
                        <a:buClr>
                          <a:schemeClr val="folHlink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1.47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5000"/>
                        </a:spcBef>
                        <a:spcAft>
                          <a:spcPct val="25000"/>
                        </a:spcAft>
                        <a:buClr>
                          <a:schemeClr val="folHlink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31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52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5000"/>
                        </a:spcBef>
                        <a:spcAft>
                          <a:spcPct val="25000"/>
                        </a:spcAft>
                        <a:buClr>
                          <a:schemeClr val="folHlink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health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5000"/>
                        </a:spcBef>
                        <a:spcAft>
                          <a:spcPct val="25000"/>
                        </a:spcAft>
                        <a:buClr>
                          <a:schemeClr val="folHlink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725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5000"/>
                        </a:spcBef>
                        <a:spcAft>
                          <a:spcPct val="25000"/>
                        </a:spcAft>
                        <a:buClr>
                          <a:schemeClr val="folHlink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93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5000"/>
                        </a:spcBef>
                        <a:spcAft>
                          <a:spcPct val="25000"/>
                        </a:spcAft>
                        <a:buClr>
                          <a:schemeClr val="folHlink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5000"/>
                        </a:spcBef>
                        <a:spcAft>
                          <a:spcPct val="25000"/>
                        </a:spcAft>
                        <a:buClr>
                          <a:schemeClr val="folHlink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5000"/>
                        </a:spcBef>
                        <a:spcAft>
                          <a:spcPct val="25000"/>
                        </a:spcAft>
                        <a:buClr>
                          <a:schemeClr val="folHlink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0.94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5000"/>
                        </a:spcBef>
                        <a:spcAft>
                          <a:spcPct val="25000"/>
                        </a:spcAft>
                        <a:buClr>
                          <a:schemeClr val="folHlink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22973" name="Rectangle 93"/>
          <p:cNvSpPr>
            <a:spLocks noChangeArrowheads="1"/>
          </p:cNvSpPr>
          <p:nvPr/>
        </p:nvSpPr>
        <p:spPr bwMode="auto">
          <a:xfrm>
            <a:off x="34925" y="2278063"/>
            <a:ext cx="1008063" cy="287337"/>
          </a:xfrm>
          <a:prstGeom prst="rect">
            <a:avLst/>
          </a:prstGeom>
          <a:noFill/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Bugs Found</a:t>
            </a:r>
          </a:p>
        </p:txBody>
      </p:sp>
      <p:sp>
        <p:nvSpPr>
          <p:cNvPr id="12493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ks passes FILE* to printf, not char*</a:t>
            </a:r>
          </a:p>
          <a:p>
            <a:pPr>
              <a:lnSpc>
                <a:spcPct val="90000"/>
              </a:lnSpc>
            </a:pPr>
            <a:r>
              <a:rPr lang="en-US"/>
              <a:t>compress, ijpeg: array bound violations</a:t>
            </a:r>
          </a:p>
          <a:p>
            <a:pPr>
              <a:lnSpc>
                <a:spcPct val="90000"/>
              </a:lnSpc>
            </a:pPr>
            <a:r>
              <a:rPr lang="en-US"/>
              <a:t>go: 8 array bound violations</a:t>
            </a:r>
          </a:p>
          <a:p>
            <a:pPr>
              <a:lnSpc>
                <a:spcPct val="90000"/>
              </a:lnSpc>
            </a:pPr>
            <a:r>
              <a:rPr lang="en-US"/>
              <a:t>go: 1 uninit variable as array index</a:t>
            </a:r>
          </a:p>
          <a:p>
            <a:pPr>
              <a:lnSpc>
                <a:spcPct val="90000"/>
              </a:lnSpc>
            </a:pPr>
            <a:r>
              <a:rPr lang="en-US"/>
              <a:t>Many involve multi-dimensional arrays</a:t>
            </a:r>
          </a:p>
          <a:p>
            <a:pPr>
              <a:lnSpc>
                <a:spcPct val="90000"/>
              </a:lnSpc>
            </a:pPr>
            <a:r>
              <a:rPr lang="en-US"/>
              <a:t>Purify only found go uninit bug</a:t>
            </a:r>
          </a:p>
          <a:p>
            <a:pPr>
              <a:lnSpc>
                <a:spcPct val="90000"/>
              </a:lnSpc>
            </a:pPr>
            <a:r>
              <a:rPr lang="en-US"/>
              <a:t>ftpd buffer overrun bug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6B9B1C-1422-4DBB-8F0E-BC489BB6AF15}" type="slidenum">
              <a:rPr lang="he-IL"/>
              <a:pPr/>
              <a:t>34</a:t>
            </a:fld>
            <a:endParaRPr lang="en-US"/>
          </a:p>
        </p:txBody>
      </p:sp>
      <p:sp>
        <p:nvSpPr>
          <p:cNvPr id="124932" name="Rectangle 4"/>
          <p:cNvSpPr>
            <a:spLocks noChangeArrowheads="1"/>
          </p:cNvSpPr>
          <p:nvPr/>
        </p:nvSpPr>
        <p:spPr bwMode="auto">
          <a:xfrm>
            <a:off x="34925" y="2278063"/>
            <a:ext cx="1008063" cy="287337"/>
          </a:xfrm>
          <a:prstGeom prst="rect">
            <a:avLst/>
          </a:prstGeom>
          <a:noFill/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Conclusions</a:t>
            </a:r>
          </a:p>
        </p:txBody>
      </p:sp>
      <p:sp>
        <p:nvSpPr>
          <p:cNvPr id="12595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spcBef>
                <a:spcPct val="35000"/>
              </a:spcBef>
              <a:spcAft>
                <a:spcPct val="35000"/>
              </a:spcAft>
            </a:pPr>
            <a:r>
              <a:rPr lang="en-US" sz="2000"/>
              <a:t>C is a popular and useful program language, but need to have type safety</a:t>
            </a:r>
          </a:p>
          <a:p>
            <a:pPr>
              <a:spcBef>
                <a:spcPct val="35000"/>
              </a:spcBef>
              <a:spcAft>
                <a:spcPct val="35000"/>
              </a:spcAft>
            </a:pPr>
            <a:r>
              <a:rPr lang="en-US" sz="2000"/>
              <a:t>Even in C programs most pointers can be verified to be type safe, rest can be checked in run-time</a:t>
            </a:r>
          </a:p>
          <a:p>
            <a:pPr>
              <a:spcBef>
                <a:spcPct val="35000"/>
              </a:spcBef>
              <a:spcAft>
                <a:spcPct val="35000"/>
              </a:spcAft>
            </a:pPr>
            <a:r>
              <a:rPr lang="en-US" sz="2000"/>
              <a:t>This work provide us ability to infer simple and accurately which pointers need to be checked in run-time</a:t>
            </a:r>
          </a:p>
          <a:p>
            <a:pPr>
              <a:spcBef>
                <a:spcPct val="35000"/>
              </a:spcBef>
              <a:spcAft>
                <a:spcPct val="35000"/>
              </a:spcAft>
            </a:pPr>
            <a:r>
              <a:rPr lang="en-US" sz="2000"/>
              <a:t>Since majority of the pointers are safe, the overheads are smaller then those of comparable tools</a:t>
            </a:r>
          </a:p>
          <a:p>
            <a:pPr>
              <a:spcBef>
                <a:spcPct val="35000"/>
              </a:spcBef>
              <a:spcAft>
                <a:spcPct val="35000"/>
              </a:spcAft>
            </a:pPr>
            <a:r>
              <a:rPr lang="en-US" sz="2000"/>
              <a:t>The presented type system is formally defined and proved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F06DE-0C9F-4CA3-8B1F-668DCE02AB0B}" type="slidenum">
              <a:rPr lang="he-IL"/>
              <a:pPr/>
              <a:t>35</a:t>
            </a:fld>
            <a:endParaRPr lang="en-US"/>
          </a:p>
        </p:txBody>
      </p:sp>
      <p:sp>
        <p:nvSpPr>
          <p:cNvPr id="125956" name="Rectangle 4"/>
          <p:cNvSpPr>
            <a:spLocks noChangeArrowheads="1"/>
          </p:cNvSpPr>
          <p:nvPr/>
        </p:nvSpPr>
        <p:spPr bwMode="auto">
          <a:xfrm>
            <a:off x="34925" y="2493963"/>
            <a:ext cx="792163" cy="287337"/>
          </a:xfrm>
          <a:prstGeom prst="rect">
            <a:avLst/>
          </a:prstGeom>
          <a:noFill/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8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Questions?</a:t>
            </a: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fld id="{0C88EBC8-C435-4418-AE4D-B4AC6728154C}" type="slidenum">
              <a:rPr lang="he-IL"/>
              <a:pPr/>
              <a:t>36</a:t>
            </a:fld>
            <a:endParaRPr lang="en-US"/>
          </a:p>
        </p:txBody>
      </p:sp>
      <p:sp>
        <p:nvSpPr>
          <p:cNvPr id="129029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Thank you!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CCured System</a:t>
            </a:r>
          </a:p>
        </p:txBody>
      </p:sp>
      <p:sp>
        <p:nvSpPr>
          <p:cNvPr id="1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51C2A-1351-4664-B77B-90B0616AD0C9}" type="slidenum">
              <a:rPr lang="he-IL"/>
              <a:pPr/>
              <a:t>4</a:t>
            </a:fld>
            <a:endParaRPr lang="en-US"/>
          </a:p>
        </p:txBody>
      </p:sp>
      <p:sp>
        <p:nvSpPr>
          <p:cNvPr id="93187" name="Text Box 3"/>
          <p:cNvSpPr txBox="1">
            <a:spLocks noChangeArrowheads="1"/>
          </p:cNvSpPr>
          <p:nvPr/>
        </p:nvSpPr>
        <p:spPr bwMode="auto">
          <a:xfrm>
            <a:off x="288925" y="3698875"/>
            <a:ext cx="15128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/>
              <a:t>C Program</a:t>
            </a:r>
          </a:p>
        </p:txBody>
      </p:sp>
      <p:sp>
        <p:nvSpPr>
          <p:cNvPr id="93188" name="Rectangle 4"/>
          <p:cNvSpPr>
            <a:spLocks noChangeArrowheads="1"/>
          </p:cNvSpPr>
          <p:nvPr/>
        </p:nvSpPr>
        <p:spPr bwMode="auto">
          <a:xfrm>
            <a:off x="1828800" y="3505200"/>
            <a:ext cx="1981200" cy="1066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tx1">
                <a:alpha val="50000"/>
              </a:schemeClr>
            </a:outerShdw>
          </a:effectLst>
        </p:spPr>
        <p:txBody>
          <a:bodyPr wrap="none" anchor="ctr"/>
          <a:lstStyle/>
          <a:p>
            <a:r>
              <a:rPr lang="en-US"/>
              <a:t>CCured</a:t>
            </a:r>
          </a:p>
          <a:p>
            <a:r>
              <a:rPr lang="en-US"/>
              <a:t>Translator</a:t>
            </a:r>
          </a:p>
        </p:txBody>
      </p:sp>
      <p:sp>
        <p:nvSpPr>
          <p:cNvPr id="93189" name="Line 5"/>
          <p:cNvSpPr>
            <a:spLocks noChangeShapeType="1"/>
          </p:cNvSpPr>
          <p:nvPr/>
        </p:nvSpPr>
        <p:spPr bwMode="auto">
          <a:xfrm>
            <a:off x="381000" y="4114800"/>
            <a:ext cx="1447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3190" name="Text Box 6"/>
          <p:cNvSpPr txBox="1">
            <a:spLocks noChangeArrowheads="1"/>
          </p:cNvSpPr>
          <p:nvPr/>
        </p:nvSpPr>
        <p:spPr bwMode="auto">
          <a:xfrm>
            <a:off x="3886200" y="3352800"/>
            <a:ext cx="17907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hlink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Instrumented</a:t>
            </a:r>
          </a:p>
          <a:p>
            <a:r>
              <a:rPr lang="en-US"/>
              <a:t>C Program</a:t>
            </a:r>
          </a:p>
        </p:txBody>
      </p:sp>
      <p:sp>
        <p:nvSpPr>
          <p:cNvPr id="93191" name="Rectangle 7"/>
          <p:cNvSpPr>
            <a:spLocks noChangeArrowheads="1"/>
          </p:cNvSpPr>
          <p:nvPr/>
        </p:nvSpPr>
        <p:spPr bwMode="auto">
          <a:xfrm>
            <a:off x="5715000" y="3505200"/>
            <a:ext cx="1981200" cy="10668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tx1">
                <a:alpha val="50000"/>
              </a:schemeClr>
            </a:outerShdw>
          </a:effectLst>
        </p:spPr>
        <p:txBody>
          <a:bodyPr wrap="none" anchor="ctr"/>
          <a:lstStyle/>
          <a:p>
            <a:r>
              <a:rPr lang="en-US"/>
              <a:t>Compile &amp;</a:t>
            </a:r>
          </a:p>
          <a:p>
            <a:r>
              <a:rPr lang="en-US"/>
              <a:t>Execute</a:t>
            </a:r>
          </a:p>
        </p:txBody>
      </p:sp>
      <p:sp>
        <p:nvSpPr>
          <p:cNvPr id="93192" name="Line 8"/>
          <p:cNvSpPr>
            <a:spLocks noChangeShapeType="1"/>
          </p:cNvSpPr>
          <p:nvPr/>
        </p:nvSpPr>
        <p:spPr bwMode="auto">
          <a:xfrm>
            <a:off x="3810000" y="4114800"/>
            <a:ext cx="1905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3193" name="Line 9"/>
          <p:cNvSpPr>
            <a:spLocks noChangeShapeType="1"/>
          </p:cNvSpPr>
          <p:nvPr/>
        </p:nvSpPr>
        <p:spPr bwMode="auto">
          <a:xfrm flipV="1">
            <a:off x="7696200" y="3124200"/>
            <a:ext cx="7620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3194" name="Line 10"/>
          <p:cNvSpPr>
            <a:spLocks noChangeShapeType="1"/>
          </p:cNvSpPr>
          <p:nvPr/>
        </p:nvSpPr>
        <p:spPr bwMode="auto">
          <a:xfrm>
            <a:off x="7696200" y="4267200"/>
            <a:ext cx="7620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3195" name="Text Box 11"/>
          <p:cNvSpPr txBox="1">
            <a:spLocks noChangeArrowheads="1"/>
          </p:cNvSpPr>
          <p:nvPr/>
        </p:nvSpPr>
        <p:spPr bwMode="auto">
          <a:xfrm>
            <a:off x="6781800" y="2209800"/>
            <a:ext cx="2187575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hlink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Halt: Memory</a:t>
            </a:r>
          </a:p>
          <a:p>
            <a:r>
              <a:rPr lang="en-US"/>
              <a:t>Safety Violation</a:t>
            </a:r>
          </a:p>
        </p:txBody>
      </p:sp>
      <p:sp>
        <p:nvSpPr>
          <p:cNvPr id="93196" name="Text Box 12"/>
          <p:cNvSpPr txBox="1">
            <a:spLocks noChangeArrowheads="1"/>
          </p:cNvSpPr>
          <p:nvPr/>
        </p:nvSpPr>
        <p:spPr bwMode="auto">
          <a:xfrm>
            <a:off x="7696200" y="4953000"/>
            <a:ext cx="1149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hlink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Success</a:t>
            </a:r>
          </a:p>
        </p:txBody>
      </p:sp>
      <p:sp>
        <p:nvSpPr>
          <p:cNvPr id="93197" name="Rectangle 13"/>
          <p:cNvSpPr>
            <a:spLocks noChangeArrowheads="1"/>
          </p:cNvSpPr>
          <p:nvPr/>
        </p:nvSpPr>
        <p:spPr bwMode="auto">
          <a:xfrm>
            <a:off x="34925" y="549275"/>
            <a:ext cx="1008063" cy="287338"/>
          </a:xfrm>
          <a:prstGeom prst="rect">
            <a:avLst/>
          </a:prstGeom>
          <a:noFill/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Two Main Premises</a:t>
            </a:r>
          </a:p>
        </p:txBody>
      </p:sp>
      <p:sp>
        <p:nvSpPr>
          <p:cNvPr id="9011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/>
              <a:t>Usually in C a large part of the program can be verified statically to be type safe</a:t>
            </a:r>
          </a:p>
          <a:p>
            <a:pPr lvl="1"/>
            <a:r>
              <a:rPr lang="en-US"/>
              <a:t>The remaining part can be instrumented with run-time checks to ensure that the execution is memory safe</a:t>
            </a:r>
          </a:p>
          <a:p>
            <a:pPr lvl="1"/>
            <a:endParaRPr lang="en-US"/>
          </a:p>
          <a:p>
            <a:r>
              <a:rPr lang="en-US"/>
              <a:t>In many applications, some loss of performance due to run-time checks is an acceptable price for the type safety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73987-E5C5-419E-8F33-E5E6EF5B9CA7}" type="slidenum">
              <a:rPr lang="he-IL"/>
              <a:pPr/>
              <a:t>5</a:t>
            </a:fld>
            <a:endParaRPr lang="en-US"/>
          </a:p>
        </p:txBody>
      </p:sp>
      <p:sp>
        <p:nvSpPr>
          <p:cNvPr id="90116" name="Rectangle 4"/>
          <p:cNvSpPr>
            <a:spLocks noChangeArrowheads="1"/>
          </p:cNvSpPr>
          <p:nvPr/>
        </p:nvSpPr>
        <p:spPr bwMode="auto">
          <a:xfrm>
            <a:off x="34925" y="549275"/>
            <a:ext cx="1008063" cy="287338"/>
          </a:xfrm>
          <a:prstGeom prst="rect">
            <a:avLst/>
          </a:prstGeom>
          <a:noFill/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 C Program</a:t>
            </a:r>
          </a:p>
        </p:txBody>
      </p:sp>
      <p:sp>
        <p:nvSpPr>
          <p:cNvPr id="92163" name="Rectangle 3"/>
          <p:cNvSpPr>
            <a:spLocks noGrp="1" noChangeArrowheads="1"/>
          </p:cNvSpPr>
          <p:nvPr>
            <p:ph idx="1"/>
          </p:nvPr>
        </p:nvSpPr>
        <p:spPr>
          <a:xfrm>
            <a:off x="2209800" y="1628775"/>
            <a:ext cx="6775450" cy="4321175"/>
          </a:xfrm>
        </p:spPr>
        <p:txBody>
          <a:bodyPr>
            <a:normAutofit fontScale="85000" lnSpcReduction="10000"/>
          </a:bodyPr>
          <a:lstStyle/>
          <a:p>
            <a:r>
              <a:rPr lang="en-US" sz="2000"/>
              <a:t>Boxed integer</a:t>
            </a:r>
          </a:p>
          <a:p>
            <a:endParaRPr lang="en-US" sz="2000"/>
          </a:p>
          <a:p>
            <a:pPr lvl="1">
              <a:buFont typeface="Wingdings" pitchFamily="2" charset="2"/>
              <a:buNone/>
            </a:pPr>
            <a:r>
              <a:rPr lang="en-US" sz="1800"/>
              <a:t>		</a:t>
            </a:r>
          </a:p>
          <a:p>
            <a:pPr lvl="2">
              <a:buFont typeface="Wingdings" pitchFamily="2" charset="2"/>
              <a:buNone/>
            </a:pPr>
            <a:r>
              <a:rPr lang="en-US" sz="1600"/>
              <a:t>		31 bit                  1 bit</a:t>
            </a:r>
          </a:p>
          <a:p>
            <a:r>
              <a:rPr lang="en-US" sz="2000"/>
              <a:t>Un-boxing</a:t>
            </a:r>
          </a:p>
          <a:p>
            <a:endParaRPr lang="en-US" sz="2000"/>
          </a:p>
          <a:p>
            <a:endParaRPr lang="en-US" sz="2000"/>
          </a:p>
          <a:p>
            <a:endParaRPr lang="en-US" sz="2000"/>
          </a:p>
          <a:p>
            <a:r>
              <a:rPr lang="en-US" sz="2000"/>
              <a:t>C type </a:t>
            </a:r>
            <a:r>
              <a:rPr lang="en-US" sz="2000" b="1"/>
              <a:t>int*</a:t>
            </a:r>
            <a:r>
              <a:rPr lang="en-US" sz="2000"/>
              <a:t> is used to represent boxed integer</a:t>
            </a:r>
          </a:p>
        </p:txBody>
      </p:sp>
      <p:sp>
        <p:nvSpPr>
          <p:cNvPr id="1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392F7-9970-4BCB-9AFA-6B7D27B07131}" type="slidenum">
              <a:rPr lang="he-IL"/>
              <a:pPr/>
              <a:t>6</a:t>
            </a:fld>
            <a:endParaRPr lang="en-US"/>
          </a:p>
        </p:txBody>
      </p:sp>
      <p:sp>
        <p:nvSpPr>
          <p:cNvPr id="92165" name="Rectangle 5"/>
          <p:cNvSpPr>
            <a:spLocks noChangeArrowheads="1"/>
          </p:cNvSpPr>
          <p:nvPr/>
        </p:nvSpPr>
        <p:spPr bwMode="auto">
          <a:xfrm>
            <a:off x="34925" y="765175"/>
            <a:ext cx="1944688" cy="287338"/>
          </a:xfrm>
          <a:prstGeom prst="rect">
            <a:avLst/>
          </a:prstGeom>
          <a:noFill/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166" name="Rectangle 6"/>
          <p:cNvSpPr>
            <a:spLocks noChangeArrowheads="1"/>
          </p:cNvSpPr>
          <p:nvPr/>
        </p:nvSpPr>
        <p:spPr bwMode="auto">
          <a:xfrm>
            <a:off x="3059113" y="2133600"/>
            <a:ext cx="2952750" cy="576263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tx1">
                <a:alpha val="50000"/>
              </a:schemeClr>
            </a:outerShdw>
          </a:effectLst>
        </p:spPr>
        <p:txBody>
          <a:bodyPr wrap="none" anchor="ctr"/>
          <a:lstStyle/>
          <a:p>
            <a:r>
              <a:rPr lang="en-US"/>
              <a:t>integer or pointer    tag</a:t>
            </a:r>
          </a:p>
        </p:txBody>
      </p:sp>
      <p:sp>
        <p:nvSpPr>
          <p:cNvPr id="92167" name="AutoShape 7"/>
          <p:cNvSpPr>
            <a:spLocks/>
          </p:cNvSpPr>
          <p:nvPr/>
        </p:nvSpPr>
        <p:spPr bwMode="auto">
          <a:xfrm rot="-5400000">
            <a:off x="4138613" y="1628775"/>
            <a:ext cx="217488" cy="2376487"/>
          </a:xfrm>
          <a:prstGeom prst="leftBrace">
            <a:avLst>
              <a:gd name="adj1" fmla="val 91058"/>
              <a:gd name="adj2" fmla="val 50000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tx1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168" name="AutoShape 8"/>
          <p:cNvSpPr>
            <a:spLocks/>
          </p:cNvSpPr>
          <p:nvPr/>
        </p:nvSpPr>
        <p:spPr bwMode="auto">
          <a:xfrm rot="-5400000">
            <a:off x="5614988" y="2528887"/>
            <a:ext cx="217488" cy="576263"/>
          </a:xfrm>
          <a:prstGeom prst="leftBrace">
            <a:avLst>
              <a:gd name="adj1" fmla="val 22080"/>
              <a:gd name="adj2" fmla="val 50000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tx1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169" name="Line 9"/>
          <p:cNvSpPr>
            <a:spLocks noChangeShapeType="1"/>
          </p:cNvSpPr>
          <p:nvPr/>
        </p:nvSpPr>
        <p:spPr bwMode="auto">
          <a:xfrm>
            <a:off x="5435600" y="2133600"/>
            <a:ext cx="0" cy="574675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tx1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170" name="Rectangle 10"/>
          <p:cNvSpPr>
            <a:spLocks noChangeArrowheads="1"/>
          </p:cNvSpPr>
          <p:nvPr/>
        </p:nvSpPr>
        <p:spPr bwMode="auto">
          <a:xfrm>
            <a:off x="3059113" y="4148138"/>
            <a:ext cx="1873250" cy="360362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tx1">
                <a:alpha val="50000"/>
              </a:schemeClr>
            </a:outerShdw>
          </a:effectLst>
        </p:spPr>
        <p:txBody>
          <a:bodyPr wrap="none" anchor="ctr"/>
          <a:lstStyle/>
          <a:p>
            <a:r>
              <a:rPr lang="en-US" sz="1600"/>
              <a:t>0011…11101001    0</a:t>
            </a:r>
          </a:p>
        </p:txBody>
      </p:sp>
      <p:sp>
        <p:nvSpPr>
          <p:cNvPr id="92171" name="Line 11"/>
          <p:cNvSpPr>
            <a:spLocks noChangeShapeType="1"/>
          </p:cNvSpPr>
          <p:nvPr/>
        </p:nvSpPr>
        <p:spPr bwMode="auto">
          <a:xfrm>
            <a:off x="4716463" y="4149725"/>
            <a:ext cx="0" cy="358775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tx1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172" name="Rectangle 12"/>
          <p:cNvSpPr>
            <a:spLocks noChangeArrowheads="1"/>
          </p:cNvSpPr>
          <p:nvPr/>
        </p:nvSpPr>
        <p:spPr bwMode="auto">
          <a:xfrm>
            <a:off x="5075238" y="4652963"/>
            <a:ext cx="1873250" cy="360362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tx1">
                <a:alpha val="50000"/>
              </a:schemeClr>
            </a:outerShdw>
          </a:effectLst>
        </p:spPr>
        <p:txBody>
          <a:bodyPr wrap="none" anchor="ctr"/>
          <a:lstStyle/>
          <a:p>
            <a:r>
              <a:rPr lang="en-US" sz="1600"/>
              <a:t>0101…10101110    0</a:t>
            </a:r>
          </a:p>
        </p:txBody>
      </p:sp>
      <p:sp>
        <p:nvSpPr>
          <p:cNvPr id="92173" name="Line 13"/>
          <p:cNvSpPr>
            <a:spLocks noChangeShapeType="1"/>
          </p:cNvSpPr>
          <p:nvPr/>
        </p:nvSpPr>
        <p:spPr bwMode="auto">
          <a:xfrm>
            <a:off x="6732588" y="4654550"/>
            <a:ext cx="0" cy="358775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tx1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174" name="Rectangle 14"/>
          <p:cNvSpPr>
            <a:spLocks noChangeArrowheads="1"/>
          </p:cNvSpPr>
          <p:nvPr/>
        </p:nvSpPr>
        <p:spPr bwMode="auto">
          <a:xfrm>
            <a:off x="6946900" y="4148138"/>
            <a:ext cx="1873250" cy="360362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tx1">
                <a:alpha val="50000"/>
              </a:schemeClr>
            </a:outerShdw>
          </a:effectLst>
        </p:spPr>
        <p:txBody>
          <a:bodyPr wrap="none" anchor="ctr"/>
          <a:lstStyle/>
          <a:p>
            <a:r>
              <a:rPr lang="en-US" sz="1600"/>
              <a:t>0001…11000101    1</a:t>
            </a:r>
          </a:p>
        </p:txBody>
      </p:sp>
      <p:sp>
        <p:nvSpPr>
          <p:cNvPr id="92175" name="Line 15"/>
          <p:cNvSpPr>
            <a:spLocks noChangeShapeType="1"/>
          </p:cNvSpPr>
          <p:nvPr/>
        </p:nvSpPr>
        <p:spPr bwMode="auto">
          <a:xfrm>
            <a:off x="8604250" y="4149725"/>
            <a:ext cx="0" cy="358775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tx1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92176" name="AutoShape 16"/>
          <p:cNvCxnSpPr>
            <a:cxnSpLocks noChangeShapeType="1"/>
            <a:stCxn id="92170" idx="2"/>
            <a:endCxn id="92172" idx="1"/>
          </p:cNvCxnSpPr>
          <p:nvPr/>
        </p:nvCxnSpPr>
        <p:spPr bwMode="auto">
          <a:xfrm rot="16200000" flipH="1">
            <a:off x="4372769" y="4131469"/>
            <a:ext cx="325438" cy="1079500"/>
          </a:xfrm>
          <a:prstGeom prst="curvedConnector2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>
            <a:outerShdw dist="107763" dir="2700000" algn="ctr" rotWithShape="0">
              <a:schemeClr val="tx1">
                <a:alpha val="50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177" name="AutoShape 17"/>
          <p:cNvCxnSpPr>
            <a:cxnSpLocks noChangeShapeType="1"/>
            <a:stCxn id="92172" idx="0"/>
            <a:endCxn id="92174" idx="1"/>
          </p:cNvCxnSpPr>
          <p:nvPr/>
        </p:nvCxnSpPr>
        <p:spPr bwMode="auto">
          <a:xfrm rot="16200000">
            <a:off x="6317457" y="4023519"/>
            <a:ext cx="323850" cy="935037"/>
          </a:xfrm>
          <a:prstGeom prst="curvedConnector2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>
            <a:outerShdw dist="107763" dir="2700000" algn="ctr" rotWithShape="0">
              <a:schemeClr val="tx1">
                <a:alpha val="50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 C Program</a:t>
            </a:r>
          </a:p>
        </p:txBody>
      </p:sp>
      <p:sp>
        <p:nvSpPr>
          <p:cNvPr id="91139" name="Rectangle 3"/>
          <p:cNvSpPr>
            <a:spLocks noGrp="1" noChangeArrowheads="1"/>
          </p:cNvSpPr>
          <p:nvPr>
            <p:ph idx="1"/>
          </p:nvPr>
        </p:nvSpPr>
        <p:spPr>
          <a:xfrm>
            <a:off x="3563938" y="1196975"/>
            <a:ext cx="5400675" cy="3889375"/>
          </a:xfrm>
          <a:gradFill rotWithShape="1">
            <a:gsLst>
              <a:gs pos="0">
                <a:schemeClr val="folHlink"/>
              </a:gs>
              <a:gs pos="100000">
                <a:schemeClr val="folHlink">
                  <a:gamma/>
                  <a:shade val="46275"/>
                  <a:invGamma/>
                </a:schemeClr>
              </a:gs>
            </a:gsLst>
            <a:lin ang="18900000" scaled="1"/>
          </a:gradFill>
          <a:ln>
            <a:solidFill>
              <a:srgbClr val="008080"/>
            </a:solidFill>
            <a:miter lim="800000"/>
            <a:headEnd/>
            <a:tailEnd/>
          </a:ln>
        </p:spPr>
        <p:txBody>
          <a:bodyPr>
            <a:normAutofit/>
          </a:bodyPr>
          <a:lstStyle/>
          <a:p>
            <a:pPr>
              <a:lnSpc>
                <a:spcPct val="90000"/>
              </a:lnSpc>
              <a:spcBef>
                <a:spcPct val="10000"/>
              </a:spcBef>
              <a:spcAft>
                <a:spcPct val="10000"/>
              </a:spcAft>
              <a:buFont typeface="Wingdings" pitchFamily="2" charset="2"/>
              <a:buNone/>
            </a:pPr>
            <a:r>
              <a:rPr lang="en-US" sz="1600" i="1" dirty="0"/>
              <a:t>1</a:t>
            </a:r>
            <a:r>
              <a:rPr lang="en-US" sz="1600" dirty="0"/>
              <a:t>	</a:t>
            </a:r>
            <a:r>
              <a:rPr lang="en-US" sz="1600" dirty="0" err="1"/>
              <a:t>int</a:t>
            </a:r>
            <a:r>
              <a:rPr lang="en-US" sz="1600" dirty="0"/>
              <a:t> * * a;			</a:t>
            </a:r>
            <a:r>
              <a:rPr lang="en-US" sz="1600" i="1" dirty="0"/>
              <a:t>//array</a:t>
            </a:r>
          </a:p>
          <a:p>
            <a:pPr>
              <a:lnSpc>
                <a:spcPct val="90000"/>
              </a:lnSpc>
              <a:spcBef>
                <a:spcPct val="10000"/>
              </a:spcBef>
              <a:spcAft>
                <a:spcPct val="10000"/>
              </a:spcAft>
              <a:buFont typeface="Wingdings" pitchFamily="2" charset="2"/>
              <a:buNone/>
            </a:pPr>
            <a:r>
              <a:rPr lang="en-US" sz="1600" i="1" dirty="0"/>
              <a:t>2</a:t>
            </a:r>
            <a:r>
              <a:rPr lang="en-US" sz="1600" dirty="0"/>
              <a:t>	</a:t>
            </a:r>
            <a:r>
              <a:rPr lang="en-US" sz="1600" dirty="0" err="1"/>
              <a:t>int</a:t>
            </a:r>
            <a:r>
              <a:rPr lang="en-US" sz="1600" dirty="0"/>
              <a:t> i;			</a:t>
            </a:r>
            <a:r>
              <a:rPr lang="en-US" sz="1600" i="1" dirty="0" smtClean="0"/>
              <a:t>// </a:t>
            </a:r>
            <a:r>
              <a:rPr lang="en-US" sz="1600" i="1" dirty="0"/>
              <a:t>index</a:t>
            </a:r>
          </a:p>
          <a:p>
            <a:pPr>
              <a:lnSpc>
                <a:spcPct val="90000"/>
              </a:lnSpc>
              <a:spcBef>
                <a:spcPct val="10000"/>
              </a:spcBef>
              <a:spcAft>
                <a:spcPct val="10000"/>
              </a:spcAft>
              <a:buFont typeface="Wingdings" pitchFamily="2" charset="2"/>
              <a:buNone/>
            </a:pPr>
            <a:r>
              <a:rPr lang="en-US" sz="1600" i="1" dirty="0"/>
              <a:t>3</a:t>
            </a:r>
            <a:r>
              <a:rPr lang="en-US" sz="1600" dirty="0"/>
              <a:t>	</a:t>
            </a:r>
            <a:r>
              <a:rPr lang="en-US" sz="1600" dirty="0" err="1"/>
              <a:t>int</a:t>
            </a:r>
            <a:r>
              <a:rPr lang="en-US" sz="1600" dirty="0"/>
              <a:t> </a:t>
            </a:r>
            <a:r>
              <a:rPr lang="en-US" sz="1600" dirty="0" err="1"/>
              <a:t>acc</a:t>
            </a:r>
            <a:r>
              <a:rPr lang="en-US" sz="1600" dirty="0"/>
              <a:t>;			</a:t>
            </a:r>
            <a:r>
              <a:rPr lang="en-US" sz="1600" i="1" dirty="0"/>
              <a:t>// accumulator</a:t>
            </a:r>
          </a:p>
          <a:p>
            <a:pPr>
              <a:lnSpc>
                <a:spcPct val="90000"/>
              </a:lnSpc>
              <a:spcBef>
                <a:spcPct val="10000"/>
              </a:spcBef>
              <a:spcAft>
                <a:spcPct val="10000"/>
              </a:spcAft>
              <a:buFont typeface="Wingdings" pitchFamily="2" charset="2"/>
              <a:buNone/>
            </a:pPr>
            <a:r>
              <a:rPr lang="en-US" sz="1600" i="1" dirty="0"/>
              <a:t>4</a:t>
            </a:r>
            <a:r>
              <a:rPr lang="en-US" sz="1600" dirty="0"/>
              <a:t>	</a:t>
            </a:r>
            <a:r>
              <a:rPr lang="en-US" sz="1600" dirty="0" err="1"/>
              <a:t>int</a:t>
            </a:r>
            <a:r>
              <a:rPr lang="en-US" sz="1600" dirty="0"/>
              <a:t> * * p;			</a:t>
            </a:r>
            <a:r>
              <a:rPr lang="en-US" sz="1600" i="1" dirty="0"/>
              <a:t>// element </a:t>
            </a:r>
            <a:r>
              <a:rPr lang="en-US" sz="1600" i="1" dirty="0" err="1"/>
              <a:t>ptr</a:t>
            </a:r>
            <a:endParaRPr lang="en-US" sz="1600" i="1" dirty="0"/>
          </a:p>
          <a:p>
            <a:pPr>
              <a:lnSpc>
                <a:spcPct val="90000"/>
              </a:lnSpc>
              <a:spcBef>
                <a:spcPct val="10000"/>
              </a:spcBef>
              <a:spcAft>
                <a:spcPct val="10000"/>
              </a:spcAft>
              <a:buFont typeface="Wingdings" pitchFamily="2" charset="2"/>
              <a:buNone/>
            </a:pPr>
            <a:r>
              <a:rPr lang="en-US" sz="1600" i="1" dirty="0"/>
              <a:t>5</a:t>
            </a:r>
            <a:r>
              <a:rPr lang="en-US" sz="1600" dirty="0"/>
              <a:t>	</a:t>
            </a:r>
            <a:r>
              <a:rPr lang="en-US" sz="1600" dirty="0" err="1"/>
              <a:t>int</a:t>
            </a:r>
            <a:r>
              <a:rPr lang="en-US" sz="1600" dirty="0"/>
              <a:t> * e;			</a:t>
            </a:r>
            <a:r>
              <a:rPr lang="en-US" sz="1600" i="1" dirty="0" smtClean="0"/>
              <a:t>// </a:t>
            </a:r>
            <a:r>
              <a:rPr lang="en-US" sz="1600" i="1" dirty="0" err="1"/>
              <a:t>unboxer</a:t>
            </a:r>
            <a:endParaRPr lang="en-US" sz="1600" i="1" dirty="0"/>
          </a:p>
          <a:p>
            <a:pPr>
              <a:lnSpc>
                <a:spcPct val="90000"/>
              </a:lnSpc>
              <a:spcBef>
                <a:spcPct val="10000"/>
              </a:spcBef>
              <a:spcAft>
                <a:spcPct val="10000"/>
              </a:spcAft>
              <a:buFont typeface="Wingdings" pitchFamily="2" charset="2"/>
              <a:buNone/>
            </a:pPr>
            <a:r>
              <a:rPr lang="en-US" sz="1600" i="1" dirty="0"/>
              <a:t>6</a:t>
            </a:r>
            <a:r>
              <a:rPr lang="en-US" sz="1600" dirty="0"/>
              <a:t>	</a:t>
            </a:r>
            <a:r>
              <a:rPr lang="en-US" sz="1600" dirty="0" err="1"/>
              <a:t>acc</a:t>
            </a:r>
            <a:r>
              <a:rPr lang="en-US" sz="1600" dirty="0"/>
              <a:t> = 0;</a:t>
            </a:r>
          </a:p>
          <a:p>
            <a:pPr>
              <a:lnSpc>
                <a:spcPct val="90000"/>
              </a:lnSpc>
              <a:spcBef>
                <a:spcPct val="10000"/>
              </a:spcBef>
              <a:spcAft>
                <a:spcPct val="10000"/>
              </a:spcAft>
              <a:buFont typeface="Wingdings" pitchFamily="2" charset="2"/>
              <a:buNone/>
            </a:pPr>
            <a:r>
              <a:rPr lang="en-US" sz="1600" i="1" dirty="0"/>
              <a:t>7</a:t>
            </a:r>
            <a:r>
              <a:rPr lang="en-US" sz="1600" dirty="0"/>
              <a:t>	for (i=0; i&lt;100; i++) {</a:t>
            </a:r>
          </a:p>
          <a:p>
            <a:pPr>
              <a:lnSpc>
                <a:spcPct val="90000"/>
              </a:lnSpc>
              <a:spcBef>
                <a:spcPct val="10000"/>
              </a:spcBef>
              <a:spcAft>
                <a:spcPct val="10000"/>
              </a:spcAft>
              <a:buFont typeface="Wingdings" pitchFamily="2" charset="2"/>
              <a:buNone/>
            </a:pPr>
            <a:r>
              <a:rPr lang="en-US" sz="1600" i="1" dirty="0"/>
              <a:t>8</a:t>
            </a:r>
            <a:r>
              <a:rPr lang="en-US" sz="1600" dirty="0"/>
              <a:t>		p = a + i;			</a:t>
            </a:r>
            <a:r>
              <a:rPr lang="en-US" sz="1600" i="1" dirty="0"/>
              <a:t>// </a:t>
            </a:r>
            <a:r>
              <a:rPr lang="en-US" sz="1600" i="1" dirty="0" err="1"/>
              <a:t>ptr</a:t>
            </a:r>
            <a:r>
              <a:rPr lang="en-US" sz="1600" i="1" dirty="0"/>
              <a:t> arithmetic</a:t>
            </a:r>
          </a:p>
          <a:p>
            <a:pPr>
              <a:lnSpc>
                <a:spcPct val="90000"/>
              </a:lnSpc>
              <a:spcBef>
                <a:spcPct val="10000"/>
              </a:spcBef>
              <a:spcAft>
                <a:spcPct val="10000"/>
              </a:spcAft>
              <a:buFont typeface="Wingdings" pitchFamily="2" charset="2"/>
              <a:buNone/>
            </a:pPr>
            <a:r>
              <a:rPr lang="en-US" sz="1600" i="1" dirty="0"/>
              <a:t>9</a:t>
            </a:r>
            <a:r>
              <a:rPr lang="en-US" sz="1600" dirty="0"/>
              <a:t>		e = *p;			</a:t>
            </a:r>
            <a:r>
              <a:rPr lang="en-US" sz="1600" i="1" dirty="0"/>
              <a:t>// read element</a:t>
            </a:r>
          </a:p>
          <a:p>
            <a:pPr>
              <a:lnSpc>
                <a:spcPct val="90000"/>
              </a:lnSpc>
              <a:spcBef>
                <a:spcPct val="10000"/>
              </a:spcBef>
              <a:spcAft>
                <a:spcPct val="10000"/>
              </a:spcAft>
              <a:buFont typeface="Wingdings" pitchFamily="2" charset="2"/>
              <a:buNone/>
            </a:pPr>
            <a:r>
              <a:rPr lang="en-US" sz="1600" i="1" dirty="0"/>
              <a:t>10</a:t>
            </a:r>
            <a:r>
              <a:rPr lang="en-US" sz="1600" dirty="0"/>
              <a:t>		while (  (</a:t>
            </a:r>
            <a:r>
              <a:rPr lang="en-US" sz="1600" dirty="0" err="1"/>
              <a:t>int</a:t>
            </a:r>
            <a:r>
              <a:rPr lang="en-US" sz="1600" dirty="0"/>
              <a:t>)e%2 == 0  ) {	</a:t>
            </a:r>
            <a:r>
              <a:rPr lang="en-US" sz="1600" i="1" dirty="0"/>
              <a:t>// check tag</a:t>
            </a:r>
          </a:p>
          <a:p>
            <a:pPr>
              <a:lnSpc>
                <a:spcPct val="90000"/>
              </a:lnSpc>
              <a:spcBef>
                <a:spcPct val="10000"/>
              </a:spcBef>
              <a:spcAft>
                <a:spcPct val="10000"/>
              </a:spcAft>
              <a:buFont typeface="Wingdings" pitchFamily="2" charset="2"/>
              <a:buNone/>
            </a:pPr>
            <a:r>
              <a:rPr lang="en-US" sz="1600" i="1" dirty="0"/>
              <a:t>11</a:t>
            </a:r>
            <a:r>
              <a:rPr lang="en-US" sz="1600" dirty="0"/>
              <a:t>			e = * (</a:t>
            </a:r>
            <a:r>
              <a:rPr lang="en-US" sz="1600" dirty="0" err="1"/>
              <a:t>int</a:t>
            </a:r>
            <a:r>
              <a:rPr lang="en-US" sz="1600" dirty="0"/>
              <a:t> * * ) e;	</a:t>
            </a:r>
            <a:r>
              <a:rPr lang="en-US" sz="1600" i="1" dirty="0"/>
              <a:t>// unbox</a:t>
            </a:r>
            <a:endParaRPr lang="en-US" sz="1600" dirty="0"/>
          </a:p>
          <a:p>
            <a:pPr>
              <a:lnSpc>
                <a:spcPct val="90000"/>
              </a:lnSpc>
              <a:spcBef>
                <a:spcPct val="10000"/>
              </a:spcBef>
              <a:spcAft>
                <a:spcPct val="10000"/>
              </a:spcAft>
              <a:buFont typeface="Wingdings" pitchFamily="2" charset="2"/>
              <a:buNone/>
            </a:pPr>
            <a:r>
              <a:rPr lang="en-US" sz="1600" i="1" dirty="0"/>
              <a:t>12		</a:t>
            </a:r>
            <a:r>
              <a:rPr lang="en-US" sz="1600" dirty="0"/>
              <a:t>}</a:t>
            </a:r>
            <a:endParaRPr lang="he-IL" sz="1600" dirty="0"/>
          </a:p>
          <a:p>
            <a:pPr>
              <a:lnSpc>
                <a:spcPct val="90000"/>
              </a:lnSpc>
              <a:spcBef>
                <a:spcPct val="10000"/>
              </a:spcBef>
              <a:spcAft>
                <a:spcPct val="10000"/>
              </a:spcAft>
              <a:buFont typeface="Wingdings" pitchFamily="2" charset="2"/>
              <a:buNone/>
            </a:pPr>
            <a:r>
              <a:rPr lang="en-US" sz="1600" i="1" dirty="0"/>
              <a:t>13</a:t>
            </a:r>
            <a:r>
              <a:rPr lang="en-US" sz="1600" dirty="0"/>
              <a:t>		</a:t>
            </a:r>
            <a:r>
              <a:rPr lang="en-US" sz="1600" dirty="0" err="1"/>
              <a:t>acc</a:t>
            </a:r>
            <a:r>
              <a:rPr lang="en-US" sz="1600" dirty="0"/>
              <a:t> += ((</a:t>
            </a:r>
            <a:r>
              <a:rPr lang="en-US" sz="1600" dirty="0" err="1"/>
              <a:t>int</a:t>
            </a:r>
            <a:r>
              <a:rPr lang="en-US" sz="1600" dirty="0"/>
              <a:t>)e &gt;&gt; 1); 		</a:t>
            </a:r>
            <a:r>
              <a:rPr lang="en-US" sz="1600" i="1" dirty="0"/>
              <a:t>// strip tag</a:t>
            </a:r>
          </a:p>
          <a:p>
            <a:pPr>
              <a:lnSpc>
                <a:spcPct val="90000"/>
              </a:lnSpc>
              <a:spcBef>
                <a:spcPct val="10000"/>
              </a:spcBef>
              <a:spcAft>
                <a:spcPct val="10000"/>
              </a:spcAft>
              <a:buFont typeface="Wingdings" pitchFamily="2" charset="2"/>
              <a:buNone/>
            </a:pPr>
            <a:r>
              <a:rPr lang="en-US" sz="1600" i="1" dirty="0"/>
              <a:t>14</a:t>
            </a:r>
            <a:r>
              <a:rPr lang="en-US" sz="1600" dirty="0"/>
              <a:t>	}</a:t>
            </a:r>
          </a:p>
        </p:txBody>
      </p:sp>
      <p:sp>
        <p:nvSpPr>
          <p:cNvPr id="2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855EF-C776-4623-BBBA-EE557E5A45BB}" type="slidenum">
              <a:rPr lang="he-IL"/>
              <a:pPr/>
              <a:t>7</a:t>
            </a:fld>
            <a:endParaRPr lang="en-US"/>
          </a:p>
        </p:txBody>
      </p:sp>
      <p:sp>
        <p:nvSpPr>
          <p:cNvPr id="91140" name="Rectangle 4"/>
          <p:cNvSpPr>
            <a:spLocks noChangeArrowheads="1"/>
          </p:cNvSpPr>
          <p:nvPr/>
        </p:nvSpPr>
        <p:spPr bwMode="auto">
          <a:xfrm>
            <a:off x="34925" y="765175"/>
            <a:ext cx="1944688" cy="287338"/>
          </a:xfrm>
          <a:prstGeom prst="rect">
            <a:avLst/>
          </a:prstGeom>
          <a:noFill/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1141" name="Rectangle 5"/>
          <p:cNvSpPr>
            <a:spLocks noChangeArrowheads="1"/>
          </p:cNvSpPr>
          <p:nvPr/>
        </p:nvSpPr>
        <p:spPr bwMode="auto">
          <a:xfrm>
            <a:off x="1547813" y="5368925"/>
            <a:ext cx="1873250" cy="360363"/>
          </a:xfrm>
          <a:prstGeom prst="rect">
            <a:avLst/>
          </a:prstGeom>
          <a:solidFill>
            <a:schemeClr val="accent1"/>
          </a:solidFill>
          <a:ln w="15875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tx1">
                <a:alpha val="50000"/>
              </a:schemeClr>
            </a:outerShdw>
          </a:effectLst>
        </p:spPr>
        <p:txBody>
          <a:bodyPr wrap="none" anchor="ctr"/>
          <a:lstStyle/>
          <a:p>
            <a:r>
              <a:rPr lang="en-US" sz="1600"/>
              <a:t>0011…11101001    0</a:t>
            </a:r>
          </a:p>
        </p:txBody>
      </p:sp>
      <p:sp>
        <p:nvSpPr>
          <p:cNvPr id="91142" name="Line 6"/>
          <p:cNvSpPr>
            <a:spLocks noChangeShapeType="1"/>
          </p:cNvSpPr>
          <p:nvPr/>
        </p:nvSpPr>
        <p:spPr bwMode="auto">
          <a:xfrm>
            <a:off x="3205163" y="5370513"/>
            <a:ext cx="0" cy="358775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tx1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1143" name="Rectangle 7"/>
          <p:cNvSpPr>
            <a:spLocks noChangeArrowheads="1"/>
          </p:cNvSpPr>
          <p:nvPr/>
        </p:nvSpPr>
        <p:spPr bwMode="auto">
          <a:xfrm>
            <a:off x="2698750" y="6018213"/>
            <a:ext cx="1873250" cy="360362"/>
          </a:xfrm>
          <a:prstGeom prst="rect">
            <a:avLst/>
          </a:prstGeom>
          <a:solidFill>
            <a:schemeClr val="accent1"/>
          </a:solidFill>
          <a:ln w="15875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tx1">
                <a:alpha val="50000"/>
              </a:schemeClr>
            </a:outerShdw>
          </a:effectLst>
        </p:spPr>
        <p:txBody>
          <a:bodyPr wrap="none" anchor="ctr"/>
          <a:lstStyle/>
          <a:p>
            <a:r>
              <a:rPr lang="en-US" sz="1600"/>
              <a:t>0101…10101110    1</a:t>
            </a:r>
          </a:p>
        </p:txBody>
      </p:sp>
      <p:sp>
        <p:nvSpPr>
          <p:cNvPr id="91144" name="Line 8"/>
          <p:cNvSpPr>
            <a:spLocks noChangeShapeType="1"/>
          </p:cNvSpPr>
          <p:nvPr/>
        </p:nvSpPr>
        <p:spPr bwMode="auto">
          <a:xfrm>
            <a:off x="4354513" y="6019800"/>
            <a:ext cx="0" cy="358775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tx1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1145" name="Rectangle 9"/>
          <p:cNvSpPr>
            <a:spLocks noChangeArrowheads="1"/>
          </p:cNvSpPr>
          <p:nvPr/>
        </p:nvSpPr>
        <p:spPr bwMode="auto">
          <a:xfrm>
            <a:off x="3421063" y="5368925"/>
            <a:ext cx="1873250" cy="360363"/>
          </a:xfrm>
          <a:prstGeom prst="rect">
            <a:avLst/>
          </a:prstGeom>
          <a:solidFill>
            <a:schemeClr val="accent1"/>
          </a:solidFill>
          <a:ln w="15875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tx1">
                <a:alpha val="50000"/>
              </a:schemeClr>
            </a:outerShdw>
          </a:effectLst>
        </p:spPr>
        <p:txBody>
          <a:bodyPr wrap="none" anchor="ctr"/>
          <a:lstStyle/>
          <a:p>
            <a:r>
              <a:rPr lang="en-US" sz="1600"/>
              <a:t>0001…11000101    1</a:t>
            </a:r>
          </a:p>
        </p:txBody>
      </p:sp>
      <p:sp>
        <p:nvSpPr>
          <p:cNvPr id="91146" name="Line 10"/>
          <p:cNvSpPr>
            <a:spLocks noChangeShapeType="1"/>
          </p:cNvSpPr>
          <p:nvPr/>
        </p:nvSpPr>
        <p:spPr bwMode="auto">
          <a:xfrm>
            <a:off x="5078413" y="5370513"/>
            <a:ext cx="0" cy="358775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tx1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91147" name="AutoShape 11"/>
          <p:cNvCxnSpPr>
            <a:cxnSpLocks noChangeShapeType="1"/>
            <a:stCxn id="91141" idx="2"/>
            <a:endCxn id="91143" idx="1"/>
          </p:cNvCxnSpPr>
          <p:nvPr/>
        </p:nvCxnSpPr>
        <p:spPr bwMode="auto">
          <a:xfrm rot="16200000" flipH="1">
            <a:off x="2356644" y="5865019"/>
            <a:ext cx="461963" cy="206375"/>
          </a:xfrm>
          <a:prstGeom prst="curvedConnector2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tx1">
                      <a:alpha val="50000"/>
                    </a:schemeClr>
                  </a:outerShdw>
                </a:effectLst>
              </a14:hiddenEffects>
            </a:ext>
          </a:extLst>
        </p:spPr>
      </p:cxnSp>
      <p:sp>
        <p:nvSpPr>
          <p:cNvPr id="91149" name="Rectangle 13"/>
          <p:cNvSpPr>
            <a:spLocks noChangeArrowheads="1"/>
          </p:cNvSpPr>
          <p:nvPr/>
        </p:nvSpPr>
        <p:spPr bwMode="auto">
          <a:xfrm>
            <a:off x="5292725" y="5370513"/>
            <a:ext cx="1873250" cy="360362"/>
          </a:xfrm>
          <a:prstGeom prst="rect">
            <a:avLst/>
          </a:prstGeom>
          <a:solidFill>
            <a:schemeClr val="accent1"/>
          </a:solidFill>
          <a:ln w="15875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tx1">
                <a:alpha val="50000"/>
              </a:schemeClr>
            </a:outerShdw>
          </a:effectLst>
        </p:spPr>
        <p:txBody>
          <a:bodyPr wrap="none" anchor="ctr"/>
          <a:lstStyle/>
          <a:p>
            <a:r>
              <a:rPr lang="en-US" sz="1600"/>
              <a:t>0101…10101001    0</a:t>
            </a:r>
          </a:p>
        </p:txBody>
      </p:sp>
      <p:sp>
        <p:nvSpPr>
          <p:cNvPr id="91150" name="Line 14"/>
          <p:cNvSpPr>
            <a:spLocks noChangeShapeType="1"/>
          </p:cNvSpPr>
          <p:nvPr/>
        </p:nvSpPr>
        <p:spPr bwMode="auto">
          <a:xfrm>
            <a:off x="6950075" y="5372100"/>
            <a:ext cx="0" cy="358775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tx1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1151" name="Rectangle 15"/>
          <p:cNvSpPr>
            <a:spLocks noChangeArrowheads="1"/>
          </p:cNvSpPr>
          <p:nvPr/>
        </p:nvSpPr>
        <p:spPr bwMode="auto">
          <a:xfrm>
            <a:off x="6443663" y="6019800"/>
            <a:ext cx="1873250" cy="360363"/>
          </a:xfrm>
          <a:prstGeom prst="rect">
            <a:avLst/>
          </a:prstGeom>
          <a:solidFill>
            <a:schemeClr val="accent1"/>
          </a:solidFill>
          <a:ln w="15875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tx1">
                <a:alpha val="50000"/>
              </a:schemeClr>
            </a:outerShdw>
          </a:effectLst>
        </p:spPr>
        <p:txBody>
          <a:bodyPr wrap="none" anchor="ctr"/>
          <a:lstStyle/>
          <a:p>
            <a:r>
              <a:rPr lang="en-US" sz="1600"/>
              <a:t>1101…10110110    1</a:t>
            </a:r>
          </a:p>
        </p:txBody>
      </p:sp>
      <p:sp>
        <p:nvSpPr>
          <p:cNvPr id="91152" name="Line 16"/>
          <p:cNvSpPr>
            <a:spLocks noChangeShapeType="1"/>
          </p:cNvSpPr>
          <p:nvPr/>
        </p:nvSpPr>
        <p:spPr bwMode="auto">
          <a:xfrm>
            <a:off x="8099425" y="6021388"/>
            <a:ext cx="0" cy="358775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tx1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91153" name="AutoShape 17"/>
          <p:cNvCxnSpPr>
            <a:cxnSpLocks noChangeShapeType="1"/>
            <a:stCxn id="91149" idx="2"/>
            <a:endCxn id="91151" idx="1"/>
          </p:cNvCxnSpPr>
          <p:nvPr/>
        </p:nvCxnSpPr>
        <p:spPr bwMode="auto">
          <a:xfrm rot="16200000" flipH="1">
            <a:off x="6101557" y="5866606"/>
            <a:ext cx="461962" cy="206375"/>
          </a:xfrm>
          <a:prstGeom prst="curvedConnector2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tx1">
                      <a:alpha val="50000"/>
                    </a:schemeClr>
                  </a:outerShdw>
                </a:effectLst>
              </a14:hiddenEffects>
            </a:ext>
          </a:extLst>
        </p:spPr>
      </p:cxnSp>
      <p:sp>
        <p:nvSpPr>
          <p:cNvPr id="91154" name="Rectangle 18"/>
          <p:cNvSpPr>
            <a:spLocks noChangeArrowheads="1"/>
          </p:cNvSpPr>
          <p:nvPr/>
        </p:nvSpPr>
        <p:spPr bwMode="auto">
          <a:xfrm>
            <a:off x="1476375" y="4510088"/>
            <a:ext cx="358775" cy="4318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tx1">
                <a:alpha val="50000"/>
              </a:schemeClr>
            </a:outerShdw>
          </a:effectLst>
        </p:spPr>
        <p:txBody>
          <a:bodyPr wrap="none" anchor="ctr"/>
          <a:lstStyle/>
          <a:p>
            <a:r>
              <a:rPr lang="en-US" sz="2000"/>
              <a:t>a</a:t>
            </a:r>
          </a:p>
        </p:txBody>
      </p:sp>
      <p:sp>
        <p:nvSpPr>
          <p:cNvPr id="91155" name="Rectangle 19"/>
          <p:cNvSpPr>
            <a:spLocks noChangeArrowheads="1"/>
          </p:cNvSpPr>
          <p:nvPr/>
        </p:nvSpPr>
        <p:spPr bwMode="auto">
          <a:xfrm>
            <a:off x="1476375" y="3789363"/>
            <a:ext cx="358775" cy="4318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tx1">
                <a:alpha val="50000"/>
              </a:schemeClr>
            </a:outerShdw>
          </a:effectLst>
        </p:spPr>
        <p:txBody>
          <a:bodyPr wrap="none" anchor="ctr"/>
          <a:lstStyle/>
          <a:p>
            <a:r>
              <a:rPr lang="en-US" sz="2000"/>
              <a:t>p</a:t>
            </a:r>
          </a:p>
        </p:txBody>
      </p:sp>
      <p:cxnSp>
        <p:nvCxnSpPr>
          <p:cNvPr id="91156" name="AutoShape 20"/>
          <p:cNvCxnSpPr>
            <a:cxnSpLocks noChangeShapeType="1"/>
            <a:stCxn id="91154" idx="2"/>
            <a:endCxn id="91141" idx="0"/>
          </p:cNvCxnSpPr>
          <p:nvPr/>
        </p:nvCxnSpPr>
        <p:spPr bwMode="auto">
          <a:xfrm rot="16200000" flipH="1">
            <a:off x="1860551" y="4737100"/>
            <a:ext cx="419100" cy="828675"/>
          </a:xfrm>
          <a:prstGeom prst="curvedConnector3">
            <a:avLst>
              <a:gd name="adj1" fmla="val 50759"/>
            </a:avLst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tx1">
                      <a:alpha val="50000"/>
                    </a:schemeClr>
                  </a:outerShdw>
                </a:effectLst>
              </a14:hiddenEffects>
            </a:ext>
          </a:extLst>
        </p:spPr>
      </p:cxnSp>
      <p:cxnSp>
        <p:nvCxnSpPr>
          <p:cNvPr id="91157" name="AutoShape 21"/>
          <p:cNvCxnSpPr>
            <a:cxnSpLocks noChangeShapeType="1"/>
            <a:stCxn id="91155" idx="3"/>
            <a:endCxn id="91145" idx="0"/>
          </p:cNvCxnSpPr>
          <p:nvPr/>
        </p:nvCxnSpPr>
        <p:spPr bwMode="auto">
          <a:xfrm>
            <a:off x="1835150" y="4005263"/>
            <a:ext cx="2522538" cy="1355725"/>
          </a:xfrm>
          <a:prstGeom prst="curvedConnector2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tx1">
                      <a:alpha val="50000"/>
                    </a:schemeClr>
                  </a:outerShdw>
                </a:effectLst>
              </a14:hiddenEffects>
            </a:ext>
          </a:extLst>
        </p:spPr>
      </p:cxnSp>
      <p:sp>
        <p:nvSpPr>
          <p:cNvPr id="91158" name="Rectangle 22"/>
          <p:cNvSpPr>
            <a:spLocks noChangeArrowheads="1"/>
          </p:cNvSpPr>
          <p:nvPr/>
        </p:nvSpPr>
        <p:spPr bwMode="auto">
          <a:xfrm>
            <a:off x="1476375" y="3068638"/>
            <a:ext cx="358775" cy="4318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tx1">
                <a:alpha val="50000"/>
              </a:schemeClr>
            </a:outerShdw>
          </a:effectLst>
        </p:spPr>
        <p:txBody>
          <a:bodyPr wrap="none" anchor="ctr"/>
          <a:lstStyle/>
          <a:p>
            <a:r>
              <a:rPr lang="en-US" sz="2000"/>
              <a:t>e</a:t>
            </a:r>
          </a:p>
        </p:txBody>
      </p:sp>
      <p:sp>
        <p:nvSpPr>
          <p:cNvPr id="91159" name="Rectangle 23"/>
          <p:cNvSpPr>
            <a:spLocks noChangeArrowheads="1"/>
          </p:cNvSpPr>
          <p:nvPr/>
        </p:nvSpPr>
        <p:spPr bwMode="auto">
          <a:xfrm>
            <a:off x="1978025" y="3213100"/>
            <a:ext cx="1657350" cy="215900"/>
          </a:xfrm>
          <a:prstGeom prst="rect">
            <a:avLst/>
          </a:prstGeom>
          <a:gradFill rotWithShape="1">
            <a:gsLst>
              <a:gs pos="0">
                <a:schemeClr val="accent1">
                  <a:alpha val="21001"/>
                </a:schemeClr>
              </a:gs>
              <a:gs pos="100000">
                <a:schemeClr val="accent1">
                  <a:gamma/>
                  <a:shade val="46275"/>
                  <a:invGamma/>
                  <a:alpha val="22000"/>
                </a:schemeClr>
              </a:gs>
            </a:gsLst>
            <a:lin ang="5400000" scaled="1"/>
          </a:gradFill>
          <a:ln w="1587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tx1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/>
              <a:t>0101…10101110    1</a:t>
            </a:r>
          </a:p>
        </p:txBody>
      </p:sp>
      <p:sp>
        <p:nvSpPr>
          <p:cNvPr id="91160" name="Line 24"/>
          <p:cNvSpPr>
            <a:spLocks noChangeShapeType="1"/>
          </p:cNvSpPr>
          <p:nvPr/>
        </p:nvSpPr>
        <p:spPr bwMode="auto">
          <a:xfrm>
            <a:off x="3346450" y="3214688"/>
            <a:ext cx="1588" cy="214312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tx1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1161" name="Text Box 25"/>
          <p:cNvSpPr txBox="1">
            <a:spLocks noChangeArrowheads="1"/>
          </p:cNvSpPr>
          <p:nvPr/>
        </p:nvSpPr>
        <p:spPr bwMode="auto">
          <a:xfrm>
            <a:off x="295275" y="3789363"/>
            <a:ext cx="9636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tx1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b="1"/>
              <a:t>SAFE</a:t>
            </a:r>
          </a:p>
        </p:txBody>
      </p:sp>
      <p:sp>
        <p:nvSpPr>
          <p:cNvPr id="91162" name="Text Box 26"/>
          <p:cNvSpPr txBox="1">
            <a:spLocks noChangeArrowheads="1"/>
          </p:cNvSpPr>
          <p:nvPr/>
        </p:nvSpPr>
        <p:spPr bwMode="auto">
          <a:xfrm>
            <a:off x="9525" y="4484688"/>
            <a:ext cx="15382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tx1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b="1"/>
              <a:t>SEQuence</a:t>
            </a:r>
          </a:p>
        </p:txBody>
      </p:sp>
      <p:sp>
        <p:nvSpPr>
          <p:cNvPr id="91163" name="Text Box 27"/>
          <p:cNvSpPr txBox="1">
            <a:spLocks noChangeArrowheads="1"/>
          </p:cNvSpPr>
          <p:nvPr/>
        </p:nvSpPr>
        <p:spPr bwMode="auto">
          <a:xfrm>
            <a:off x="41275" y="3043238"/>
            <a:ext cx="14716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tx1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b="1"/>
              <a:t>DYNamic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1000" fill="hold"/>
                                        <p:tgtEl>
                                          <p:spTgt spid="911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1000" fill="hold"/>
                                        <p:tgtEl>
                                          <p:spTgt spid="911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1000" fill="hold"/>
                                        <p:tgtEl>
                                          <p:spTgt spid="911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1000" fill="hold"/>
                                        <p:tgtEl>
                                          <p:spTgt spid="911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141" grpId="0" animBg="1"/>
      <p:bldP spid="91142" grpId="0" animBg="1"/>
      <p:bldP spid="91143" grpId="0" animBg="1"/>
      <p:bldP spid="91144" grpId="0" animBg="1"/>
      <p:bldP spid="91145" grpId="0" animBg="1"/>
      <p:bldP spid="91146" grpId="0" animBg="1"/>
      <p:bldP spid="91149" grpId="0" animBg="1"/>
      <p:bldP spid="91150" grpId="0" animBg="1"/>
      <p:bldP spid="91151" grpId="0" animBg="1"/>
      <p:bldP spid="91152" grpId="0" animBg="1"/>
      <p:bldP spid="91154" grpId="0" animBg="1"/>
      <p:bldP spid="91155" grpId="0" animBg="1"/>
      <p:bldP spid="91158" grpId="0" animBg="1"/>
      <p:bldP spid="91159" grpId="0" animBg="1"/>
      <p:bldP spid="91160" grpId="0" animBg="1"/>
      <p:bldP spid="91161" grpId="0"/>
      <p:bldP spid="91162" grpId="0"/>
      <p:bldP spid="9116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 C Program</a:t>
            </a:r>
          </a:p>
        </p:txBody>
      </p:sp>
      <p:sp>
        <p:nvSpPr>
          <p:cNvPr id="126979" name="Rectangle 3"/>
          <p:cNvSpPr>
            <a:spLocks noGrp="1" noChangeArrowheads="1"/>
          </p:cNvSpPr>
          <p:nvPr>
            <p:ph idx="1"/>
          </p:nvPr>
        </p:nvSpPr>
        <p:spPr>
          <a:xfrm>
            <a:off x="3563938" y="1196975"/>
            <a:ext cx="5400675" cy="3889375"/>
          </a:xfrm>
          <a:gradFill rotWithShape="1">
            <a:gsLst>
              <a:gs pos="0">
                <a:schemeClr val="folHlink"/>
              </a:gs>
              <a:gs pos="100000">
                <a:schemeClr val="folHlink">
                  <a:gamma/>
                  <a:shade val="46275"/>
                  <a:invGamma/>
                </a:schemeClr>
              </a:gs>
            </a:gsLst>
            <a:lin ang="18900000" scaled="1"/>
          </a:gradFill>
          <a:ln>
            <a:solidFill>
              <a:srgbClr val="008080"/>
            </a:solidFill>
            <a:miter lim="800000"/>
            <a:headEnd/>
            <a:tailEnd/>
          </a:ln>
        </p:spPr>
        <p:txBody>
          <a:bodyPr>
            <a:normAutofit/>
          </a:bodyPr>
          <a:lstStyle/>
          <a:p>
            <a:pPr>
              <a:lnSpc>
                <a:spcPct val="90000"/>
              </a:lnSpc>
              <a:spcBef>
                <a:spcPct val="10000"/>
              </a:spcBef>
              <a:spcAft>
                <a:spcPct val="10000"/>
              </a:spcAft>
              <a:buFont typeface="Wingdings" pitchFamily="2" charset="2"/>
              <a:buNone/>
            </a:pPr>
            <a:r>
              <a:rPr lang="en-US" sz="1600" i="1" dirty="0"/>
              <a:t>1</a:t>
            </a:r>
            <a:r>
              <a:rPr lang="en-US" sz="1600" dirty="0"/>
              <a:t>	</a:t>
            </a:r>
            <a:r>
              <a:rPr lang="en-US" sz="1600" dirty="0" err="1"/>
              <a:t>int</a:t>
            </a:r>
            <a:r>
              <a:rPr lang="en-US" sz="1600" dirty="0"/>
              <a:t> * * a;			</a:t>
            </a:r>
            <a:r>
              <a:rPr lang="en-US" sz="1600" i="1" dirty="0"/>
              <a:t>//array</a:t>
            </a:r>
          </a:p>
          <a:p>
            <a:pPr>
              <a:lnSpc>
                <a:spcPct val="90000"/>
              </a:lnSpc>
              <a:spcBef>
                <a:spcPct val="10000"/>
              </a:spcBef>
              <a:spcAft>
                <a:spcPct val="10000"/>
              </a:spcAft>
              <a:buFont typeface="Wingdings" pitchFamily="2" charset="2"/>
              <a:buNone/>
            </a:pPr>
            <a:r>
              <a:rPr lang="en-US" sz="1600" i="1" dirty="0"/>
              <a:t>2</a:t>
            </a:r>
            <a:r>
              <a:rPr lang="en-US" sz="1600" dirty="0"/>
              <a:t>	</a:t>
            </a:r>
            <a:r>
              <a:rPr lang="en-US" sz="1600" dirty="0" err="1"/>
              <a:t>int</a:t>
            </a:r>
            <a:r>
              <a:rPr lang="en-US" sz="1600" dirty="0"/>
              <a:t> i;			</a:t>
            </a:r>
            <a:r>
              <a:rPr lang="en-US" sz="1600" i="1" dirty="0" smtClean="0"/>
              <a:t>// </a:t>
            </a:r>
            <a:r>
              <a:rPr lang="en-US" sz="1600" i="1" dirty="0"/>
              <a:t>index</a:t>
            </a:r>
          </a:p>
          <a:p>
            <a:pPr>
              <a:lnSpc>
                <a:spcPct val="90000"/>
              </a:lnSpc>
              <a:spcBef>
                <a:spcPct val="10000"/>
              </a:spcBef>
              <a:spcAft>
                <a:spcPct val="10000"/>
              </a:spcAft>
              <a:buFont typeface="Wingdings" pitchFamily="2" charset="2"/>
              <a:buNone/>
            </a:pPr>
            <a:r>
              <a:rPr lang="en-US" sz="1600" i="1" dirty="0"/>
              <a:t>3</a:t>
            </a:r>
            <a:r>
              <a:rPr lang="en-US" sz="1600" dirty="0"/>
              <a:t>	</a:t>
            </a:r>
            <a:r>
              <a:rPr lang="en-US" sz="1600" dirty="0" err="1"/>
              <a:t>int</a:t>
            </a:r>
            <a:r>
              <a:rPr lang="en-US" sz="1600" dirty="0"/>
              <a:t> </a:t>
            </a:r>
            <a:r>
              <a:rPr lang="en-US" sz="1600" dirty="0" err="1"/>
              <a:t>acc</a:t>
            </a:r>
            <a:r>
              <a:rPr lang="en-US" sz="1600" dirty="0"/>
              <a:t>;			</a:t>
            </a:r>
            <a:r>
              <a:rPr lang="en-US" sz="1600" i="1" dirty="0"/>
              <a:t>// accumulator</a:t>
            </a:r>
          </a:p>
          <a:p>
            <a:pPr>
              <a:lnSpc>
                <a:spcPct val="90000"/>
              </a:lnSpc>
              <a:spcBef>
                <a:spcPct val="10000"/>
              </a:spcBef>
              <a:spcAft>
                <a:spcPct val="10000"/>
              </a:spcAft>
              <a:buFont typeface="Wingdings" pitchFamily="2" charset="2"/>
              <a:buNone/>
            </a:pPr>
            <a:r>
              <a:rPr lang="en-US" sz="1600" i="1" dirty="0"/>
              <a:t>4</a:t>
            </a:r>
            <a:r>
              <a:rPr lang="en-US" sz="1600" dirty="0"/>
              <a:t>	</a:t>
            </a:r>
            <a:r>
              <a:rPr lang="en-US" sz="1600" dirty="0" err="1"/>
              <a:t>int</a:t>
            </a:r>
            <a:r>
              <a:rPr lang="en-US" sz="1600" dirty="0"/>
              <a:t> * * p;			</a:t>
            </a:r>
            <a:r>
              <a:rPr lang="en-US" sz="1600" i="1" dirty="0"/>
              <a:t>// element </a:t>
            </a:r>
            <a:r>
              <a:rPr lang="en-US" sz="1600" i="1" dirty="0" err="1"/>
              <a:t>ptr</a:t>
            </a:r>
            <a:endParaRPr lang="en-US" sz="1600" i="1" dirty="0"/>
          </a:p>
          <a:p>
            <a:pPr>
              <a:lnSpc>
                <a:spcPct val="90000"/>
              </a:lnSpc>
              <a:spcBef>
                <a:spcPct val="10000"/>
              </a:spcBef>
              <a:spcAft>
                <a:spcPct val="10000"/>
              </a:spcAft>
              <a:buFont typeface="Wingdings" pitchFamily="2" charset="2"/>
              <a:buNone/>
            </a:pPr>
            <a:r>
              <a:rPr lang="en-US" sz="1600" i="1" dirty="0"/>
              <a:t>5</a:t>
            </a:r>
            <a:r>
              <a:rPr lang="en-US" sz="1600" dirty="0"/>
              <a:t>	</a:t>
            </a:r>
            <a:r>
              <a:rPr lang="en-US" sz="1600" dirty="0" err="1"/>
              <a:t>int</a:t>
            </a:r>
            <a:r>
              <a:rPr lang="en-US" sz="1600" dirty="0"/>
              <a:t> * e;			</a:t>
            </a:r>
            <a:r>
              <a:rPr lang="en-US" sz="1600" i="1" dirty="0" smtClean="0"/>
              <a:t>// </a:t>
            </a:r>
            <a:r>
              <a:rPr lang="en-US" sz="1600" i="1" dirty="0" err="1"/>
              <a:t>unboxer</a:t>
            </a:r>
            <a:endParaRPr lang="en-US" sz="1600" i="1" dirty="0"/>
          </a:p>
          <a:p>
            <a:pPr>
              <a:lnSpc>
                <a:spcPct val="90000"/>
              </a:lnSpc>
              <a:spcBef>
                <a:spcPct val="10000"/>
              </a:spcBef>
              <a:spcAft>
                <a:spcPct val="10000"/>
              </a:spcAft>
              <a:buFont typeface="Wingdings" pitchFamily="2" charset="2"/>
              <a:buNone/>
            </a:pPr>
            <a:r>
              <a:rPr lang="en-US" sz="1600" i="1" dirty="0"/>
              <a:t>6</a:t>
            </a:r>
            <a:r>
              <a:rPr lang="en-US" sz="1600" dirty="0"/>
              <a:t>	</a:t>
            </a:r>
            <a:r>
              <a:rPr lang="en-US" sz="1600" dirty="0" err="1"/>
              <a:t>acc</a:t>
            </a:r>
            <a:r>
              <a:rPr lang="en-US" sz="1600" dirty="0"/>
              <a:t> = 0;</a:t>
            </a:r>
          </a:p>
          <a:p>
            <a:pPr>
              <a:lnSpc>
                <a:spcPct val="90000"/>
              </a:lnSpc>
              <a:spcBef>
                <a:spcPct val="10000"/>
              </a:spcBef>
              <a:spcAft>
                <a:spcPct val="10000"/>
              </a:spcAft>
              <a:buFont typeface="Wingdings" pitchFamily="2" charset="2"/>
              <a:buNone/>
            </a:pPr>
            <a:r>
              <a:rPr lang="en-US" sz="1600" i="1" dirty="0"/>
              <a:t>7</a:t>
            </a:r>
            <a:r>
              <a:rPr lang="en-US" sz="1600" dirty="0"/>
              <a:t>	for (i=0; i&lt;100; i++) {</a:t>
            </a:r>
          </a:p>
          <a:p>
            <a:pPr>
              <a:lnSpc>
                <a:spcPct val="90000"/>
              </a:lnSpc>
              <a:spcBef>
                <a:spcPct val="10000"/>
              </a:spcBef>
              <a:spcAft>
                <a:spcPct val="10000"/>
              </a:spcAft>
              <a:buFont typeface="Wingdings" pitchFamily="2" charset="2"/>
              <a:buNone/>
            </a:pPr>
            <a:r>
              <a:rPr lang="en-US" sz="1600" i="1" dirty="0"/>
              <a:t>8</a:t>
            </a:r>
            <a:r>
              <a:rPr lang="en-US" sz="1600" dirty="0"/>
              <a:t>		p = a + i;			</a:t>
            </a:r>
            <a:r>
              <a:rPr lang="en-US" sz="1600" i="1" dirty="0"/>
              <a:t>// </a:t>
            </a:r>
            <a:r>
              <a:rPr lang="en-US" sz="1600" i="1" dirty="0" err="1"/>
              <a:t>ptr</a:t>
            </a:r>
            <a:r>
              <a:rPr lang="en-US" sz="1600" i="1" dirty="0"/>
              <a:t> arithmetic</a:t>
            </a:r>
          </a:p>
          <a:p>
            <a:pPr>
              <a:lnSpc>
                <a:spcPct val="90000"/>
              </a:lnSpc>
              <a:spcBef>
                <a:spcPct val="10000"/>
              </a:spcBef>
              <a:spcAft>
                <a:spcPct val="10000"/>
              </a:spcAft>
              <a:buFont typeface="Wingdings" pitchFamily="2" charset="2"/>
              <a:buNone/>
            </a:pPr>
            <a:r>
              <a:rPr lang="en-US" sz="1600" i="1" dirty="0"/>
              <a:t>9</a:t>
            </a:r>
            <a:r>
              <a:rPr lang="en-US" sz="1600" dirty="0"/>
              <a:t>		e = *p;			</a:t>
            </a:r>
            <a:r>
              <a:rPr lang="en-US" sz="1600" i="1" dirty="0"/>
              <a:t>// read element</a:t>
            </a:r>
          </a:p>
          <a:p>
            <a:pPr>
              <a:lnSpc>
                <a:spcPct val="90000"/>
              </a:lnSpc>
              <a:spcBef>
                <a:spcPct val="10000"/>
              </a:spcBef>
              <a:spcAft>
                <a:spcPct val="10000"/>
              </a:spcAft>
              <a:buFont typeface="Wingdings" pitchFamily="2" charset="2"/>
              <a:buNone/>
            </a:pPr>
            <a:r>
              <a:rPr lang="en-US" sz="1600" i="1" dirty="0"/>
              <a:t>10</a:t>
            </a:r>
            <a:r>
              <a:rPr lang="en-US" sz="1600" dirty="0"/>
              <a:t>		while (  (</a:t>
            </a:r>
            <a:r>
              <a:rPr lang="en-US" sz="1600" dirty="0" err="1"/>
              <a:t>int</a:t>
            </a:r>
            <a:r>
              <a:rPr lang="en-US" sz="1600" dirty="0"/>
              <a:t>)e%2 == 0  ) {	</a:t>
            </a:r>
            <a:r>
              <a:rPr lang="en-US" sz="1600" i="1" dirty="0"/>
              <a:t>// check tag</a:t>
            </a:r>
          </a:p>
          <a:p>
            <a:pPr>
              <a:lnSpc>
                <a:spcPct val="90000"/>
              </a:lnSpc>
              <a:spcBef>
                <a:spcPct val="10000"/>
              </a:spcBef>
              <a:spcAft>
                <a:spcPct val="10000"/>
              </a:spcAft>
              <a:buFont typeface="Wingdings" pitchFamily="2" charset="2"/>
              <a:buNone/>
            </a:pPr>
            <a:r>
              <a:rPr lang="en-US" sz="1600" i="1" dirty="0"/>
              <a:t>11</a:t>
            </a:r>
            <a:r>
              <a:rPr lang="en-US" sz="1600" dirty="0"/>
              <a:t>			e = * (</a:t>
            </a:r>
            <a:r>
              <a:rPr lang="en-US" sz="1600" dirty="0" err="1"/>
              <a:t>int</a:t>
            </a:r>
            <a:r>
              <a:rPr lang="en-US" sz="1600" dirty="0"/>
              <a:t> * * ) e;	</a:t>
            </a:r>
            <a:r>
              <a:rPr lang="en-US" sz="1600" i="1" dirty="0"/>
              <a:t>// unbox</a:t>
            </a:r>
            <a:endParaRPr lang="en-US" sz="1600" dirty="0"/>
          </a:p>
          <a:p>
            <a:pPr>
              <a:lnSpc>
                <a:spcPct val="90000"/>
              </a:lnSpc>
              <a:spcBef>
                <a:spcPct val="10000"/>
              </a:spcBef>
              <a:spcAft>
                <a:spcPct val="10000"/>
              </a:spcAft>
              <a:buFont typeface="Wingdings" pitchFamily="2" charset="2"/>
              <a:buNone/>
            </a:pPr>
            <a:r>
              <a:rPr lang="en-US" sz="1600" i="1" dirty="0"/>
              <a:t>12		</a:t>
            </a:r>
            <a:r>
              <a:rPr lang="en-US" sz="1600" dirty="0"/>
              <a:t>}</a:t>
            </a:r>
            <a:endParaRPr lang="he-IL" sz="1600" dirty="0"/>
          </a:p>
          <a:p>
            <a:pPr>
              <a:lnSpc>
                <a:spcPct val="90000"/>
              </a:lnSpc>
              <a:spcBef>
                <a:spcPct val="10000"/>
              </a:spcBef>
              <a:spcAft>
                <a:spcPct val="10000"/>
              </a:spcAft>
              <a:buFont typeface="Wingdings" pitchFamily="2" charset="2"/>
              <a:buNone/>
            </a:pPr>
            <a:r>
              <a:rPr lang="en-US" sz="1600" i="1" dirty="0"/>
              <a:t>13</a:t>
            </a:r>
            <a:r>
              <a:rPr lang="en-US" sz="1600" dirty="0"/>
              <a:t>		</a:t>
            </a:r>
            <a:r>
              <a:rPr lang="en-US" sz="1600" dirty="0" err="1"/>
              <a:t>acc</a:t>
            </a:r>
            <a:r>
              <a:rPr lang="en-US" sz="1600" dirty="0"/>
              <a:t> += ((</a:t>
            </a:r>
            <a:r>
              <a:rPr lang="en-US" sz="1600" dirty="0" err="1"/>
              <a:t>int</a:t>
            </a:r>
            <a:r>
              <a:rPr lang="en-US" sz="1600" dirty="0"/>
              <a:t>)e &gt;&gt; 1); 		</a:t>
            </a:r>
            <a:r>
              <a:rPr lang="en-US" sz="1600" i="1" dirty="0"/>
              <a:t>// strip tag</a:t>
            </a:r>
          </a:p>
          <a:p>
            <a:pPr>
              <a:lnSpc>
                <a:spcPct val="90000"/>
              </a:lnSpc>
              <a:spcBef>
                <a:spcPct val="10000"/>
              </a:spcBef>
              <a:spcAft>
                <a:spcPct val="10000"/>
              </a:spcAft>
              <a:buFont typeface="Wingdings" pitchFamily="2" charset="2"/>
              <a:buNone/>
            </a:pPr>
            <a:r>
              <a:rPr lang="en-US" sz="1600" i="1" dirty="0"/>
              <a:t>14</a:t>
            </a:r>
            <a:r>
              <a:rPr lang="en-US" sz="1600" dirty="0"/>
              <a:t>	}</a:t>
            </a:r>
          </a:p>
        </p:txBody>
      </p:sp>
      <p:sp>
        <p:nvSpPr>
          <p:cNvPr id="3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9A9D5-252F-487C-A99E-116CC88E9E44}" type="slidenum">
              <a:rPr lang="he-IL"/>
              <a:pPr/>
              <a:t>8</a:t>
            </a:fld>
            <a:endParaRPr lang="en-US"/>
          </a:p>
        </p:txBody>
      </p:sp>
      <p:sp>
        <p:nvSpPr>
          <p:cNvPr id="126980" name="Rectangle 4"/>
          <p:cNvSpPr>
            <a:spLocks noChangeArrowheads="1"/>
          </p:cNvSpPr>
          <p:nvPr/>
        </p:nvSpPr>
        <p:spPr bwMode="auto">
          <a:xfrm>
            <a:off x="34925" y="765175"/>
            <a:ext cx="1944688" cy="287338"/>
          </a:xfrm>
          <a:prstGeom prst="rect">
            <a:avLst/>
          </a:prstGeom>
          <a:noFill/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6981" name="Rectangle 5"/>
          <p:cNvSpPr>
            <a:spLocks noChangeArrowheads="1"/>
          </p:cNvSpPr>
          <p:nvPr/>
        </p:nvSpPr>
        <p:spPr bwMode="auto">
          <a:xfrm>
            <a:off x="1547813" y="5368925"/>
            <a:ext cx="1873250" cy="360363"/>
          </a:xfrm>
          <a:prstGeom prst="rect">
            <a:avLst/>
          </a:prstGeom>
          <a:solidFill>
            <a:schemeClr val="accent1"/>
          </a:solidFill>
          <a:ln w="15875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tx1">
                <a:alpha val="50000"/>
              </a:schemeClr>
            </a:outerShdw>
          </a:effectLst>
        </p:spPr>
        <p:txBody>
          <a:bodyPr wrap="none" anchor="ctr"/>
          <a:lstStyle/>
          <a:p>
            <a:r>
              <a:rPr lang="en-US" sz="1600"/>
              <a:t>0011…11101001    0</a:t>
            </a:r>
          </a:p>
        </p:txBody>
      </p:sp>
      <p:sp>
        <p:nvSpPr>
          <p:cNvPr id="126982" name="Line 6"/>
          <p:cNvSpPr>
            <a:spLocks noChangeShapeType="1"/>
          </p:cNvSpPr>
          <p:nvPr/>
        </p:nvSpPr>
        <p:spPr bwMode="auto">
          <a:xfrm>
            <a:off x="3205163" y="5370513"/>
            <a:ext cx="0" cy="358775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tx1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6983" name="Rectangle 7"/>
          <p:cNvSpPr>
            <a:spLocks noChangeArrowheads="1"/>
          </p:cNvSpPr>
          <p:nvPr/>
        </p:nvSpPr>
        <p:spPr bwMode="auto">
          <a:xfrm>
            <a:off x="2698750" y="6018213"/>
            <a:ext cx="1873250" cy="360362"/>
          </a:xfrm>
          <a:prstGeom prst="rect">
            <a:avLst/>
          </a:prstGeom>
          <a:solidFill>
            <a:schemeClr val="accent1"/>
          </a:solidFill>
          <a:ln w="15875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tx1">
                <a:alpha val="50000"/>
              </a:schemeClr>
            </a:outerShdw>
          </a:effectLst>
        </p:spPr>
        <p:txBody>
          <a:bodyPr wrap="none" anchor="ctr"/>
          <a:lstStyle/>
          <a:p>
            <a:r>
              <a:rPr lang="en-US" sz="1600"/>
              <a:t>0101…10101110    1</a:t>
            </a:r>
          </a:p>
        </p:txBody>
      </p:sp>
      <p:sp>
        <p:nvSpPr>
          <p:cNvPr id="126984" name="Line 8"/>
          <p:cNvSpPr>
            <a:spLocks noChangeShapeType="1"/>
          </p:cNvSpPr>
          <p:nvPr/>
        </p:nvSpPr>
        <p:spPr bwMode="auto">
          <a:xfrm>
            <a:off x="4354513" y="6019800"/>
            <a:ext cx="0" cy="358775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tx1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6985" name="Rectangle 9"/>
          <p:cNvSpPr>
            <a:spLocks noChangeArrowheads="1"/>
          </p:cNvSpPr>
          <p:nvPr/>
        </p:nvSpPr>
        <p:spPr bwMode="auto">
          <a:xfrm>
            <a:off x="3421063" y="5368925"/>
            <a:ext cx="1873250" cy="360363"/>
          </a:xfrm>
          <a:prstGeom prst="rect">
            <a:avLst/>
          </a:prstGeom>
          <a:solidFill>
            <a:schemeClr val="accent1"/>
          </a:solidFill>
          <a:ln w="15875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tx1">
                <a:alpha val="50000"/>
              </a:schemeClr>
            </a:outerShdw>
          </a:effectLst>
        </p:spPr>
        <p:txBody>
          <a:bodyPr wrap="none" anchor="ctr"/>
          <a:lstStyle/>
          <a:p>
            <a:r>
              <a:rPr lang="en-US" sz="1600"/>
              <a:t>0001…11000101    1</a:t>
            </a:r>
          </a:p>
        </p:txBody>
      </p:sp>
      <p:sp>
        <p:nvSpPr>
          <p:cNvPr id="126986" name="Line 10"/>
          <p:cNvSpPr>
            <a:spLocks noChangeShapeType="1"/>
          </p:cNvSpPr>
          <p:nvPr/>
        </p:nvSpPr>
        <p:spPr bwMode="auto">
          <a:xfrm>
            <a:off x="5078413" y="5370513"/>
            <a:ext cx="0" cy="358775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tx1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126987" name="AutoShape 11"/>
          <p:cNvCxnSpPr>
            <a:cxnSpLocks noChangeShapeType="1"/>
            <a:stCxn id="126981" idx="2"/>
            <a:endCxn id="126983" idx="1"/>
          </p:cNvCxnSpPr>
          <p:nvPr/>
        </p:nvCxnSpPr>
        <p:spPr bwMode="auto">
          <a:xfrm rot="16200000" flipH="1">
            <a:off x="2356644" y="5865019"/>
            <a:ext cx="461963" cy="206375"/>
          </a:xfrm>
          <a:prstGeom prst="curvedConnector2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tx1">
                      <a:alpha val="50000"/>
                    </a:schemeClr>
                  </a:outerShdw>
                </a:effectLst>
              </a14:hiddenEffects>
            </a:ext>
          </a:extLst>
        </p:spPr>
      </p:cxnSp>
      <p:sp>
        <p:nvSpPr>
          <p:cNvPr id="126988" name="Rectangle 12"/>
          <p:cNvSpPr>
            <a:spLocks noChangeArrowheads="1"/>
          </p:cNvSpPr>
          <p:nvPr/>
        </p:nvSpPr>
        <p:spPr bwMode="auto">
          <a:xfrm>
            <a:off x="5292725" y="5370513"/>
            <a:ext cx="1873250" cy="360362"/>
          </a:xfrm>
          <a:prstGeom prst="rect">
            <a:avLst/>
          </a:prstGeom>
          <a:solidFill>
            <a:schemeClr val="accent1"/>
          </a:solidFill>
          <a:ln w="15875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tx1">
                <a:alpha val="50000"/>
              </a:schemeClr>
            </a:outerShdw>
          </a:effectLst>
        </p:spPr>
        <p:txBody>
          <a:bodyPr wrap="none" anchor="ctr"/>
          <a:lstStyle/>
          <a:p>
            <a:r>
              <a:rPr lang="en-US" sz="1600"/>
              <a:t>0101…10101001    0</a:t>
            </a:r>
          </a:p>
        </p:txBody>
      </p:sp>
      <p:sp>
        <p:nvSpPr>
          <p:cNvPr id="126989" name="Line 13"/>
          <p:cNvSpPr>
            <a:spLocks noChangeShapeType="1"/>
          </p:cNvSpPr>
          <p:nvPr/>
        </p:nvSpPr>
        <p:spPr bwMode="auto">
          <a:xfrm>
            <a:off x="6950075" y="5372100"/>
            <a:ext cx="0" cy="358775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tx1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6990" name="Rectangle 14"/>
          <p:cNvSpPr>
            <a:spLocks noChangeArrowheads="1"/>
          </p:cNvSpPr>
          <p:nvPr/>
        </p:nvSpPr>
        <p:spPr bwMode="auto">
          <a:xfrm>
            <a:off x="6443663" y="6019800"/>
            <a:ext cx="1873250" cy="360363"/>
          </a:xfrm>
          <a:prstGeom prst="rect">
            <a:avLst/>
          </a:prstGeom>
          <a:solidFill>
            <a:schemeClr val="accent1"/>
          </a:solidFill>
          <a:ln w="15875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tx1">
                <a:alpha val="50000"/>
              </a:schemeClr>
            </a:outerShdw>
          </a:effectLst>
        </p:spPr>
        <p:txBody>
          <a:bodyPr wrap="none" anchor="ctr"/>
          <a:lstStyle/>
          <a:p>
            <a:r>
              <a:rPr lang="en-US" sz="1600"/>
              <a:t>1101…10110110    1</a:t>
            </a:r>
          </a:p>
        </p:txBody>
      </p:sp>
      <p:sp>
        <p:nvSpPr>
          <p:cNvPr id="126991" name="Line 15"/>
          <p:cNvSpPr>
            <a:spLocks noChangeShapeType="1"/>
          </p:cNvSpPr>
          <p:nvPr/>
        </p:nvSpPr>
        <p:spPr bwMode="auto">
          <a:xfrm>
            <a:off x="8099425" y="6021388"/>
            <a:ext cx="0" cy="358775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tx1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126992" name="AutoShape 16"/>
          <p:cNvCxnSpPr>
            <a:cxnSpLocks noChangeShapeType="1"/>
            <a:stCxn id="126988" idx="2"/>
            <a:endCxn id="126990" idx="1"/>
          </p:cNvCxnSpPr>
          <p:nvPr/>
        </p:nvCxnSpPr>
        <p:spPr bwMode="auto">
          <a:xfrm rot="16200000" flipH="1">
            <a:off x="6101557" y="5866606"/>
            <a:ext cx="461962" cy="206375"/>
          </a:xfrm>
          <a:prstGeom prst="curvedConnector2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tx1">
                      <a:alpha val="50000"/>
                    </a:schemeClr>
                  </a:outerShdw>
                </a:effectLst>
              </a14:hiddenEffects>
            </a:ext>
          </a:extLst>
        </p:spPr>
      </p:cxnSp>
      <p:sp>
        <p:nvSpPr>
          <p:cNvPr id="126993" name="Rectangle 17"/>
          <p:cNvSpPr>
            <a:spLocks noChangeArrowheads="1"/>
          </p:cNvSpPr>
          <p:nvPr/>
        </p:nvSpPr>
        <p:spPr bwMode="auto">
          <a:xfrm>
            <a:off x="1476375" y="4510088"/>
            <a:ext cx="358775" cy="4318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tx1">
                <a:alpha val="50000"/>
              </a:schemeClr>
            </a:outerShdw>
          </a:effectLst>
        </p:spPr>
        <p:txBody>
          <a:bodyPr wrap="none" anchor="ctr"/>
          <a:lstStyle/>
          <a:p>
            <a:r>
              <a:rPr lang="en-US" sz="2000"/>
              <a:t>a</a:t>
            </a:r>
          </a:p>
        </p:txBody>
      </p:sp>
      <p:sp>
        <p:nvSpPr>
          <p:cNvPr id="126994" name="Rectangle 18"/>
          <p:cNvSpPr>
            <a:spLocks noChangeArrowheads="1"/>
          </p:cNvSpPr>
          <p:nvPr/>
        </p:nvSpPr>
        <p:spPr bwMode="auto">
          <a:xfrm>
            <a:off x="1476375" y="3789363"/>
            <a:ext cx="358775" cy="4318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tx1">
                <a:alpha val="50000"/>
              </a:schemeClr>
            </a:outerShdw>
          </a:effectLst>
        </p:spPr>
        <p:txBody>
          <a:bodyPr wrap="none" anchor="ctr"/>
          <a:lstStyle/>
          <a:p>
            <a:r>
              <a:rPr lang="en-US" sz="2000"/>
              <a:t>p</a:t>
            </a:r>
          </a:p>
        </p:txBody>
      </p:sp>
      <p:cxnSp>
        <p:nvCxnSpPr>
          <p:cNvPr id="126995" name="AutoShape 19"/>
          <p:cNvCxnSpPr>
            <a:cxnSpLocks noChangeShapeType="1"/>
            <a:stCxn id="126993" idx="2"/>
            <a:endCxn id="126981" idx="0"/>
          </p:cNvCxnSpPr>
          <p:nvPr/>
        </p:nvCxnSpPr>
        <p:spPr bwMode="auto">
          <a:xfrm rot="16200000" flipH="1">
            <a:off x="1860551" y="4737100"/>
            <a:ext cx="419100" cy="828675"/>
          </a:xfrm>
          <a:prstGeom prst="curvedConnector3">
            <a:avLst>
              <a:gd name="adj1" fmla="val 50759"/>
            </a:avLst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tx1">
                      <a:alpha val="50000"/>
                    </a:schemeClr>
                  </a:outerShdw>
                </a:effectLst>
              </a14:hiddenEffects>
            </a:ext>
          </a:extLst>
        </p:spPr>
      </p:cxnSp>
      <p:cxnSp>
        <p:nvCxnSpPr>
          <p:cNvPr id="126996" name="AutoShape 20"/>
          <p:cNvCxnSpPr>
            <a:cxnSpLocks noChangeShapeType="1"/>
            <a:stCxn id="126994" idx="3"/>
            <a:endCxn id="126985" idx="0"/>
          </p:cNvCxnSpPr>
          <p:nvPr/>
        </p:nvCxnSpPr>
        <p:spPr bwMode="auto">
          <a:xfrm>
            <a:off x="1835150" y="4005263"/>
            <a:ext cx="2522538" cy="1355725"/>
          </a:xfrm>
          <a:prstGeom prst="curvedConnector2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tx1">
                      <a:alpha val="50000"/>
                    </a:schemeClr>
                  </a:outerShdw>
                </a:effectLst>
              </a14:hiddenEffects>
            </a:ext>
          </a:extLst>
        </p:spPr>
      </p:cxnSp>
      <p:sp>
        <p:nvSpPr>
          <p:cNvPr id="126997" name="Rectangle 21"/>
          <p:cNvSpPr>
            <a:spLocks noChangeArrowheads="1"/>
          </p:cNvSpPr>
          <p:nvPr/>
        </p:nvSpPr>
        <p:spPr bwMode="auto">
          <a:xfrm>
            <a:off x="1476375" y="3068638"/>
            <a:ext cx="358775" cy="4318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tx1">
                <a:alpha val="50000"/>
              </a:schemeClr>
            </a:outerShdw>
          </a:effectLst>
        </p:spPr>
        <p:txBody>
          <a:bodyPr wrap="none" anchor="ctr"/>
          <a:lstStyle/>
          <a:p>
            <a:r>
              <a:rPr lang="en-US" sz="2000"/>
              <a:t>e</a:t>
            </a:r>
          </a:p>
        </p:txBody>
      </p:sp>
      <p:sp>
        <p:nvSpPr>
          <p:cNvPr id="126998" name="Rectangle 22"/>
          <p:cNvSpPr>
            <a:spLocks noChangeArrowheads="1"/>
          </p:cNvSpPr>
          <p:nvPr/>
        </p:nvSpPr>
        <p:spPr bwMode="auto">
          <a:xfrm>
            <a:off x="1978025" y="3213100"/>
            <a:ext cx="1657350" cy="215900"/>
          </a:xfrm>
          <a:prstGeom prst="rect">
            <a:avLst/>
          </a:prstGeom>
          <a:gradFill rotWithShape="1">
            <a:gsLst>
              <a:gs pos="0">
                <a:schemeClr val="accent1">
                  <a:alpha val="21001"/>
                </a:schemeClr>
              </a:gs>
              <a:gs pos="100000">
                <a:schemeClr val="accent1">
                  <a:gamma/>
                  <a:shade val="46275"/>
                  <a:invGamma/>
                  <a:alpha val="22000"/>
                </a:schemeClr>
              </a:gs>
            </a:gsLst>
            <a:lin ang="5400000" scaled="1"/>
          </a:gradFill>
          <a:ln w="1587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tx1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/>
              <a:t>0101…10101110    1</a:t>
            </a:r>
          </a:p>
        </p:txBody>
      </p:sp>
      <p:sp>
        <p:nvSpPr>
          <p:cNvPr id="126999" name="Line 23"/>
          <p:cNvSpPr>
            <a:spLocks noChangeShapeType="1"/>
          </p:cNvSpPr>
          <p:nvPr/>
        </p:nvSpPr>
        <p:spPr bwMode="auto">
          <a:xfrm>
            <a:off x="3346450" y="3214688"/>
            <a:ext cx="1588" cy="214312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tx1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7000" name="Text Box 24"/>
          <p:cNvSpPr txBox="1">
            <a:spLocks noChangeArrowheads="1"/>
          </p:cNvSpPr>
          <p:nvPr/>
        </p:nvSpPr>
        <p:spPr bwMode="auto">
          <a:xfrm>
            <a:off x="295275" y="3789363"/>
            <a:ext cx="9636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tx1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b="1"/>
              <a:t>SAFE</a:t>
            </a:r>
          </a:p>
        </p:txBody>
      </p:sp>
      <p:sp>
        <p:nvSpPr>
          <p:cNvPr id="127001" name="Text Box 25"/>
          <p:cNvSpPr txBox="1">
            <a:spLocks noChangeArrowheads="1"/>
          </p:cNvSpPr>
          <p:nvPr/>
        </p:nvSpPr>
        <p:spPr bwMode="auto">
          <a:xfrm>
            <a:off x="9525" y="4484688"/>
            <a:ext cx="15382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tx1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b="1"/>
              <a:t>SEQuence</a:t>
            </a:r>
          </a:p>
        </p:txBody>
      </p:sp>
      <p:sp>
        <p:nvSpPr>
          <p:cNvPr id="127002" name="Text Box 26"/>
          <p:cNvSpPr txBox="1">
            <a:spLocks noChangeArrowheads="1"/>
          </p:cNvSpPr>
          <p:nvPr/>
        </p:nvSpPr>
        <p:spPr bwMode="auto">
          <a:xfrm>
            <a:off x="41275" y="3043238"/>
            <a:ext cx="14716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tx1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b="1"/>
              <a:t>DYNamic</a:t>
            </a:r>
          </a:p>
        </p:txBody>
      </p:sp>
      <p:sp>
        <p:nvSpPr>
          <p:cNvPr id="127003" name="AutoShape 27"/>
          <p:cNvSpPr>
            <a:spLocks noChangeArrowheads="1"/>
          </p:cNvSpPr>
          <p:nvPr/>
        </p:nvSpPr>
        <p:spPr bwMode="auto">
          <a:xfrm>
            <a:off x="1835150" y="1268413"/>
            <a:ext cx="2808288" cy="1584325"/>
          </a:xfrm>
          <a:prstGeom prst="wedgeRoundRectCallout">
            <a:avLst>
              <a:gd name="adj1" fmla="val -48981"/>
              <a:gd name="adj2" fmla="val 145894"/>
              <a:gd name="adj3" fmla="val 16667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tx1">
                <a:alpha val="50000"/>
              </a:schemeClr>
            </a:outerShdw>
          </a:effectLst>
        </p:spPr>
        <p:txBody>
          <a:bodyPr anchor="ctr"/>
          <a:lstStyle/>
          <a:p>
            <a:r>
              <a:rPr lang="en-US"/>
              <a:t>But due to aliases all are considered to point to dynamic!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SAFE Pointers</a:t>
            </a:r>
          </a:p>
        </p:txBody>
      </p:sp>
      <p:sp>
        <p:nvSpPr>
          <p:cNvPr id="13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42C9E-8BF5-4306-BFA9-9C9E2977C6FA}" type="slidenum">
              <a:rPr lang="he-IL"/>
              <a:pPr/>
              <a:t>9</a:t>
            </a:fld>
            <a:endParaRPr lang="en-US"/>
          </a:p>
        </p:txBody>
      </p:sp>
      <p:sp>
        <p:nvSpPr>
          <p:cNvPr id="95235" name="Text Box 3"/>
          <p:cNvSpPr txBox="1">
            <a:spLocks noChangeArrowheads="1"/>
          </p:cNvSpPr>
          <p:nvPr/>
        </p:nvSpPr>
        <p:spPr bwMode="auto">
          <a:xfrm>
            <a:off x="1547813" y="2849563"/>
            <a:ext cx="3927475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sz="3200"/>
              <a:t>SAFE pointer to type </a:t>
            </a:r>
            <a:r>
              <a:rPr lang="en-US" sz="3200">
                <a:latin typeface="Symbol" pitchFamily="18" charset="2"/>
              </a:rPr>
              <a:t>t</a:t>
            </a:r>
            <a:endParaRPr lang="en-US" sz="3200"/>
          </a:p>
        </p:txBody>
      </p:sp>
      <p:sp>
        <p:nvSpPr>
          <p:cNvPr id="95236" name="Rectangle 4"/>
          <p:cNvSpPr>
            <a:spLocks noChangeArrowheads="1"/>
          </p:cNvSpPr>
          <p:nvPr/>
        </p:nvSpPr>
        <p:spPr bwMode="auto">
          <a:xfrm>
            <a:off x="2614613" y="4373563"/>
            <a:ext cx="2530475" cy="381000"/>
          </a:xfrm>
          <a:prstGeom prst="rect">
            <a:avLst/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5237" name="Rectangle 5"/>
          <p:cNvSpPr>
            <a:spLocks noChangeArrowheads="1"/>
          </p:cNvSpPr>
          <p:nvPr/>
        </p:nvSpPr>
        <p:spPr bwMode="auto">
          <a:xfrm>
            <a:off x="3452813" y="4373563"/>
            <a:ext cx="8382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>
                <a:latin typeface="Symbol" pitchFamily="18" charset="2"/>
              </a:rPr>
              <a:t>t</a:t>
            </a:r>
            <a:endParaRPr lang="en-US"/>
          </a:p>
        </p:txBody>
      </p:sp>
      <p:sp>
        <p:nvSpPr>
          <p:cNvPr id="95238" name="Rectangle 6"/>
          <p:cNvSpPr>
            <a:spLocks noChangeArrowheads="1"/>
          </p:cNvSpPr>
          <p:nvPr/>
        </p:nvSpPr>
        <p:spPr bwMode="auto">
          <a:xfrm>
            <a:off x="2157413" y="3687763"/>
            <a:ext cx="8382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ptr</a:t>
            </a:r>
          </a:p>
        </p:txBody>
      </p:sp>
      <p:sp>
        <p:nvSpPr>
          <p:cNvPr id="95239" name="Line 7"/>
          <p:cNvSpPr>
            <a:spLocks noChangeShapeType="1"/>
          </p:cNvSpPr>
          <p:nvPr/>
        </p:nvSpPr>
        <p:spPr bwMode="auto">
          <a:xfrm>
            <a:off x="2843213" y="4068763"/>
            <a:ext cx="6096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5240" name="Text Box 8"/>
          <p:cNvSpPr txBox="1">
            <a:spLocks noChangeArrowheads="1"/>
          </p:cNvSpPr>
          <p:nvPr/>
        </p:nvSpPr>
        <p:spPr bwMode="auto">
          <a:xfrm>
            <a:off x="6196013" y="3001963"/>
            <a:ext cx="1849437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/>
              <a:t>On use:</a:t>
            </a:r>
          </a:p>
          <a:p>
            <a:pPr algn="l"/>
            <a:r>
              <a:rPr lang="en-US"/>
              <a:t>   - null check</a:t>
            </a:r>
          </a:p>
        </p:txBody>
      </p:sp>
      <p:sp>
        <p:nvSpPr>
          <p:cNvPr id="95241" name="Text Box 9"/>
          <p:cNvSpPr txBox="1">
            <a:spLocks noChangeArrowheads="1"/>
          </p:cNvSpPr>
          <p:nvPr/>
        </p:nvSpPr>
        <p:spPr bwMode="auto">
          <a:xfrm>
            <a:off x="6196013" y="3992563"/>
            <a:ext cx="2009775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/>
              <a:t>Can do:</a:t>
            </a:r>
          </a:p>
          <a:p>
            <a:pPr algn="l"/>
            <a:r>
              <a:rPr lang="en-US"/>
              <a:t>   - dereference</a:t>
            </a:r>
          </a:p>
        </p:txBody>
      </p:sp>
      <p:sp>
        <p:nvSpPr>
          <p:cNvPr id="95242" name="Rectangle 10"/>
          <p:cNvSpPr>
            <a:spLocks noChangeArrowheads="1"/>
          </p:cNvSpPr>
          <p:nvPr/>
        </p:nvSpPr>
        <p:spPr bwMode="auto">
          <a:xfrm>
            <a:off x="34925" y="765175"/>
            <a:ext cx="1944688" cy="287338"/>
          </a:xfrm>
          <a:prstGeom prst="rect">
            <a:avLst/>
          </a:prstGeom>
          <a:noFill/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0</TotalTime>
  <Words>1706</Words>
  <Application>Microsoft Office PowerPoint</Application>
  <PresentationFormat>On-screen Show (4:3)</PresentationFormat>
  <Paragraphs>502</Paragraphs>
  <Slides>36</Slides>
  <Notes>2</Notes>
  <HiddenSlides>1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44" baseType="lpstr">
      <vt:lpstr>Times New Roman</vt:lpstr>
      <vt:lpstr>Arial</vt:lpstr>
      <vt:lpstr>Wingdings</vt:lpstr>
      <vt:lpstr>Symbol</vt:lpstr>
      <vt:lpstr>Arial Unicode MS</vt:lpstr>
      <vt:lpstr>Verdana</vt:lpstr>
      <vt:lpstr>Freestyle Script</vt:lpstr>
      <vt:lpstr>Apex</vt:lpstr>
      <vt:lpstr>CCured:  Type-Safe Retrofitting of Legacy Code</vt:lpstr>
      <vt:lpstr>Problem</vt:lpstr>
      <vt:lpstr>Solution</vt:lpstr>
      <vt:lpstr>The CCured System</vt:lpstr>
      <vt:lpstr>Two Main Premises</vt:lpstr>
      <vt:lpstr>Example C Program</vt:lpstr>
      <vt:lpstr>Example C Program</vt:lpstr>
      <vt:lpstr>Example C Program</vt:lpstr>
      <vt:lpstr>SAFE Pointers</vt:lpstr>
      <vt:lpstr>SEQuence Pointers</vt:lpstr>
      <vt:lpstr>DYNamic Pointers</vt:lpstr>
      <vt:lpstr>A Formal Language</vt:lpstr>
      <vt:lpstr>The Syntax</vt:lpstr>
      <vt:lpstr>Example C Program, translated to CCured</vt:lpstr>
      <vt:lpstr>Example C program, translated to CCured</vt:lpstr>
      <vt:lpstr>The CCured Type System</vt:lpstr>
      <vt:lpstr>The derivation rules: convertibility</vt:lpstr>
      <vt:lpstr>The derivation rules: expressions</vt:lpstr>
      <vt:lpstr>The derivation rules: commands</vt:lpstr>
      <vt:lpstr>Homes</vt:lpstr>
      <vt:lpstr>Casts</vt:lpstr>
      <vt:lpstr>Run-time checks</vt:lpstr>
      <vt:lpstr>Well-typed CCured programs</vt:lpstr>
      <vt:lpstr>Theorem I  (Progress and type preservation)</vt:lpstr>
      <vt:lpstr>Theorem II (Progress for commands)</vt:lpstr>
      <vt:lpstr>Type inference algorithm</vt:lpstr>
      <vt:lpstr>Algorithm overview</vt:lpstr>
      <vt:lpstr>Constraint Generation Rules</vt:lpstr>
      <vt:lpstr>Constraint Collection</vt:lpstr>
      <vt:lpstr>Final Set of Constrains</vt:lpstr>
      <vt:lpstr>Handling the rest of C</vt:lpstr>
      <vt:lpstr>Source Changes</vt:lpstr>
      <vt:lpstr>Experimental Results</vt:lpstr>
      <vt:lpstr>Bugs Found</vt:lpstr>
      <vt:lpstr>Conclusions</vt:lpstr>
      <vt:lpstr>Questions?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/>
  <cp:lastModifiedBy/>
  <cp:revision>23</cp:revision>
  <cp:lastPrinted>1601-01-01T00:00:00Z</cp:lastPrinted>
  <dcterms:created xsi:type="dcterms:W3CDTF">1601-01-01T00:00:00Z</dcterms:created>
  <dcterms:modified xsi:type="dcterms:W3CDTF">2011-03-23T16:37:26Z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  <property fmtid="{D5CDD505-2E9C-101B-9397-08002B2CF9AE}" pid="3" name="LCID">
    <vt:i4>1037</vt:i4>
  </property>
</Properties>
</file>