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tags/tag13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</p:sldMasterIdLst>
  <p:notesMasterIdLst>
    <p:notesMasterId r:id="rId19"/>
  </p:notesMasterIdLst>
  <p:sldIdLst>
    <p:sldId id="257" r:id="rId3"/>
    <p:sldId id="280" r:id="rId4"/>
    <p:sldId id="258" r:id="rId5"/>
    <p:sldId id="262" r:id="rId6"/>
    <p:sldId id="263" r:id="rId7"/>
    <p:sldId id="277" r:id="rId8"/>
    <p:sldId id="266" r:id="rId9"/>
    <p:sldId id="303" r:id="rId10"/>
    <p:sldId id="264" r:id="rId11"/>
    <p:sldId id="302" r:id="rId12"/>
    <p:sldId id="278" r:id="rId13"/>
    <p:sldId id="273" r:id="rId14"/>
    <p:sldId id="301" r:id="rId15"/>
    <p:sldId id="299" r:id="rId16"/>
    <p:sldId id="290" r:id="rId17"/>
    <p:sldId id="29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85802" autoAdjust="0"/>
  </p:normalViewPr>
  <p:slideViewPr>
    <p:cSldViewPr>
      <p:cViewPr varScale="1">
        <p:scale>
          <a:sx n="58" d="100"/>
          <a:sy n="58" d="100"/>
        </p:scale>
        <p:origin x="-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6AD38-25B9-413A-81B2-C76F0F6EF084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4796B-7272-4FA6-8A94-0364EE3226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fld id="{A13CDD78-918B-492C-972A-21CD16B862A6}" type="slidenum">
              <a:rPr lang="he-IL" sz="1200">
                <a:latin typeface="Calibri" pitchFamily="34" charset="0"/>
              </a:rPr>
              <a:pPr rtl="0"/>
              <a:t>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21859" name="Rectangle 7"/>
          <p:cNvSpPr txBox="1">
            <a:spLocks noGrp="1" noChangeArrowheads="1"/>
          </p:cNvSpPr>
          <p:nvPr/>
        </p:nvSpPr>
        <p:spPr bwMode="auto">
          <a:xfrm>
            <a:off x="3902075" y="8675688"/>
            <a:ext cx="298291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fld id="{8F5F9349-B57E-4F14-B34C-E1F6DD393346}" type="slidenum">
              <a:rPr lang="he-IL" sz="1200">
                <a:latin typeface="Times New Roman" pitchFamily="18" charset="0"/>
                <a:cs typeface="Times New Roman" pitchFamily="18" charset="0"/>
              </a:rPr>
              <a:pPr rtl="0"/>
              <a:t>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186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also show experiments</a:t>
            </a:r>
            <a:r>
              <a:rPr lang="en-US" baseline="0" dirty="0" smtClean="0"/>
              <a:t> with BM25</a:t>
            </a:r>
          </a:p>
          <a:p>
            <a:r>
              <a:rPr lang="en-US" sz="1200" dirty="0" smtClean="0"/>
              <a:t>Observation 1: As time passes, relative ranking between                                        </a:t>
            </a:r>
          </a:p>
          <a:p>
            <a:pPr marL="0" indent="0">
              <a:buNone/>
            </a:pPr>
            <a:r>
              <a:rPr lang="en-US" sz="1200" dirty="0" smtClean="0"/>
              <a:t>		      scores of past tweets does not change</a:t>
            </a:r>
          </a:p>
          <a:p>
            <a:r>
              <a:rPr lang="en-US" sz="1200" dirty="0" smtClean="0"/>
              <a:t>Observation 2: No need to apply decay on past tweets</a:t>
            </a:r>
          </a:p>
          <a:p>
            <a:pPr>
              <a:buNone/>
            </a:pPr>
            <a:r>
              <a:rPr lang="en-US" sz="1200" dirty="0" smtClean="0"/>
              <a:t>    			      Can just multiply score of new tweet by 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4796B-7272-4FA6-8A94-0364EE32269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4796B-7272-4FA6-8A94-0364EE32269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4796B-7272-4FA6-8A94-0364EE32269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4796B-7272-4FA6-8A94-0364EE32269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design has three main scenarios: (1) for every new tweet we use it to query the Story index and, if it is part of the top-k results for that story, we add it to the “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storyID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-&gt; { tweet list }” mapping. We also add the new tweet to the tweet index; (2) for every new story or story update we query the Tweet index and retrieve the top-k tweets, which are used to update the mapping. We also add the new story/story update to the Story index. For every page view in the Y! media site we simply retrieve the top-k tweets from the mapping.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84138"/>
            <a:ext cx="2227262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84138"/>
            <a:ext cx="6532563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84138"/>
            <a:ext cx="8912225" cy="903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49275" y="1220788"/>
            <a:ext cx="8058150" cy="4862512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84138"/>
            <a:ext cx="8912225" cy="9032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9275" y="1220788"/>
            <a:ext cx="3952875" cy="4862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220788"/>
            <a:ext cx="3952875" cy="4862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A5B5-D6FD-4C59-948F-F70379E8C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A5B5-D6FD-4C59-948F-F70379E8C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220788"/>
            <a:ext cx="3952875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220788"/>
            <a:ext cx="3952875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90600"/>
            <a:ext cx="9144000" cy="152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solidFill>
            <a:srgbClr val="7B00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rgbClr val="E6E6E6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84138"/>
            <a:ext cx="8912225" cy="903287"/>
          </a:xfrm>
          <a:prstGeom prst="rect">
            <a:avLst/>
          </a:prstGeom>
          <a:solidFill>
            <a:srgbClr val="7B0099"/>
          </a:solidFill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220788"/>
            <a:ext cx="8058150" cy="486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4330700" y="6578600"/>
            <a:ext cx="838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eaLnBrk="0" fontAlgn="auto" hangingPunct="0">
              <a:spcBef>
                <a:spcPts val="625"/>
              </a:spcBef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000" b="1">
                <a:solidFill>
                  <a:srgbClr val="000000"/>
                </a:solidFill>
                <a:latin typeface="+mn-lt"/>
                <a:cs typeface="+mn-cs"/>
              </a:rPr>
              <a:t>-</a:t>
            </a:r>
            <a:r>
              <a:rPr lang="en-GB" sz="100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fld id="{157EFA74-EB93-49D6-963B-1FFB8E76B72B}" type="slidenum">
              <a:rPr lang="en-GB" sz="1000">
                <a:solidFill>
                  <a:srgbClr val="000000"/>
                </a:solidFill>
                <a:latin typeface="+mn-lt"/>
                <a:cs typeface="+mn-cs"/>
              </a:rPr>
              <a:pPr eaLnBrk="0" fontAlgn="auto" hangingPunct="0">
                <a:spcBef>
                  <a:spcPts val="625"/>
                </a:spcBef>
                <a:spcAft>
                  <a:spcPts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‹#›</a:t>
            </a:fld>
            <a:r>
              <a:rPr lang="en-GB" sz="100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GB" sz="1000" b="1">
                <a:solidFill>
                  <a:srgbClr val="000000"/>
                </a:solidFill>
                <a:latin typeface="+mn-lt"/>
                <a:cs typeface="+mn-cs"/>
              </a:rPr>
              <a:t>-</a:t>
            </a:r>
          </a:p>
        </p:txBody>
      </p:sp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529638" y="6500813"/>
            <a:ext cx="538162" cy="357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Arial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Arial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Arial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Arial" charset="0"/>
        </a:defRPr>
      </a:lvl5pPr>
      <a:lvl6pPr marL="457200" algn="l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Arial" charset="0"/>
        </a:defRPr>
      </a:lvl6pPr>
      <a:lvl7pPr marL="914400" algn="l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Arial" charset="0"/>
        </a:defRPr>
      </a:lvl7pPr>
      <a:lvl8pPr marL="1371600" algn="l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Arial" charset="0"/>
        </a:defRPr>
      </a:lvl8pPr>
      <a:lvl9pPr marL="1828800" algn="l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2800" b="1">
          <a:solidFill>
            <a:srgbClr val="FFFFFF"/>
          </a:solidFill>
          <a:latin typeface="Arial" charset="0"/>
        </a:defRPr>
      </a:lvl9pPr>
    </p:titleStyle>
    <p:bodyStyle>
      <a:lvl1pPr marL="339725" indent="-339725" algn="l" defTabSz="457200" rtl="0" eaLnBrk="0" fontAlgn="base" hangingPunct="0">
        <a:lnSpc>
          <a:spcPct val="93000"/>
        </a:lnSpc>
        <a:spcBef>
          <a:spcPts val="963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93000"/>
        </a:lnSpc>
        <a:spcBef>
          <a:spcPts val="875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78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16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613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ts val="613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ts val="613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ts val="613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ts val="613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E1D5A-EBDB-4768-A8B8-8AEE4CC4318B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206D-8046-4FEA-9703-D0585D2B29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11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.bin"/><Relationship Id="rId12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2" Type="http://schemas.openxmlformats.org/officeDocument/2006/relationships/tags" Target="../tags/tag9.xml"/><Relationship Id="rId3" Type="http://schemas.openxmlformats.org/officeDocument/2006/relationships/slideLayout" Target="../slideLayouts/slideLayout16.xml"/><Relationship Id="rId4" Type="http://schemas.openxmlformats.org/officeDocument/2006/relationships/notesSlide" Target="../notesSlides/notesSlide11.xml"/><Relationship Id="rId5" Type="http://schemas.openxmlformats.org/officeDocument/2006/relationships/oleObject" Target="../embeddings/oleObject1.bin"/><Relationship Id="rId6" Type="http://schemas.openxmlformats.org/officeDocument/2006/relationships/image" Target="../media/image12.w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13.wmf"/><Relationship Id="rId9" Type="http://schemas.openxmlformats.org/officeDocument/2006/relationships/oleObject" Target="../embeddings/oleObject3.bin"/><Relationship Id="rId10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9.png"/><Relationship Id="rId5" Type="http://schemas.openxmlformats.org/officeDocument/2006/relationships/image" Target="../media/image10.wmf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Publish-Subscribe </a:t>
            </a:r>
            <a:r>
              <a:rPr lang="en-US" dirty="0">
                <a:solidFill>
                  <a:schemeClr val="bg1"/>
                </a:solidFill>
                <a:latin typeface="Comic Sans MS" pitchFamily="66" charset="0"/>
              </a:rPr>
              <a:t>Approach to Social Annotation of 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News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152400"/>
            <a:ext cx="6400800" cy="1371600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Comic Sans MS" pitchFamily="66" charset="0"/>
              </a:rPr>
              <a:t>Top-k Publish-Subscribe for </a:t>
            </a:r>
            <a:r>
              <a:rPr lang="en-US" sz="3600" b="1" dirty="0">
                <a:solidFill>
                  <a:srgbClr val="0000FF"/>
                </a:solidFill>
                <a:latin typeface="Comic Sans MS" pitchFamily="66" charset="0"/>
              </a:rPr>
              <a:t>Social Annotation of News</a:t>
            </a:r>
            <a:endParaRPr lang="en-US" sz="3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90600" y="3292475"/>
            <a:ext cx="88201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   	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3622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Joint work with:  </a:t>
            </a:r>
          </a:p>
          <a:p>
            <a:r>
              <a:rPr lang="en-US" sz="2400" dirty="0" smtClean="0">
                <a:latin typeface="Comic Sans MS" pitchFamily="66" charset="0"/>
              </a:rPr>
              <a:t>Maxim </a:t>
            </a:r>
            <a:r>
              <a:rPr lang="en-US" sz="2400" dirty="0" err="1" smtClean="0">
                <a:latin typeface="Comic Sans MS" pitchFamily="66" charset="0"/>
              </a:rPr>
              <a:t>Gurevich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RelateIQ</a:t>
            </a:r>
            <a:r>
              <a:rPr lang="en-US" sz="2400" dirty="0" smtClean="0">
                <a:latin typeface="Comic Sans MS" pitchFamily="66" charset="0"/>
              </a:rPr>
              <a:t>) </a:t>
            </a:r>
          </a:p>
          <a:p>
            <a:r>
              <a:rPr lang="en-US" sz="2400" dirty="0" smtClean="0">
                <a:latin typeface="Comic Sans MS" pitchFamily="66" charset="0"/>
              </a:rPr>
              <a:t>Marcus </a:t>
            </a:r>
            <a:r>
              <a:rPr lang="en-US" sz="2400" dirty="0" smtClean="0">
                <a:latin typeface="Comic Sans MS" pitchFamily="66" charset="0"/>
              </a:rPr>
              <a:t>Fontoura, </a:t>
            </a:r>
            <a:r>
              <a:rPr lang="en-US" sz="2400" dirty="0" err="1" smtClean="0">
                <a:latin typeface="Comic Sans MS" pitchFamily="66" charset="0"/>
              </a:rPr>
              <a:t>Vanja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Josifovski</a:t>
            </a:r>
            <a:r>
              <a:rPr lang="en-US" sz="2400" dirty="0" smtClean="0">
                <a:latin typeface="Comic Sans MS" pitchFamily="66" charset="0"/>
              </a:rPr>
              <a:t> (Google)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	</a:t>
            </a:r>
            <a:r>
              <a:rPr lang="en-US" sz="2400" dirty="0" smtClean="0">
                <a:latin typeface="Comic Sans MS" pitchFamily="66" charset="0"/>
              </a:rPr>
              <a:t>                                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6002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 Alex </a:t>
            </a:r>
            <a:r>
              <a:rPr lang="en-US" sz="2400" dirty="0" err="1" smtClean="0">
                <a:latin typeface="Comic Sans MS" pitchFamily="66" charset="0"/>
              </a:rPr>
              <a:t>Shraer</a:t>
            </a:r>
            <a:endParaRPr lang="en-US" sz="2400" dirty="0">
              <a:latin typeface="Comic Sans MS" pitchFamily="66" charset="0"/>
            </a:endParaRPr>
          </a:p>
          <a:p>
            <a:pPr algn="ctr"/>
            <a:r>
              <a:rPr lang="en-US" sz="2400" dirty="0" smtClean="0">
                <a:latin typeface="Comic Sans MS" pitchFamily="66" charset="0"/>
              </a:rPr>
              <a:t>                        </a:t>
            </a:r>
          </a:p>
        </p:txBody>
      </p:sp>
      <p:pic>
        <p:nvPicPr>
          <p:cNvPr id="21506" name="Picture 2" descr="http://blog.searchenginewatch.com/Yahoo%20Y%20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600" y="6019800"/>
            <a:ext cx="863600" cy="518160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3657600"/>
            <a:ext cx="1848255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00" y="3581400"/>
            <a:ext cx="1715022" cy="2362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400" y="3657600"/>
            <a:ext cx="2286000" cy="2286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838200" y="60198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Work done while authors were at Yahoo! Research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86200" y="2057400"/>
            <a:ext cx="1143000" cy="39485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advTm="1064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Key for Efficiency: Skipping</a:t>
            </a:r>
            <a:endParaRPr lang="en-US" sz="16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3276600"/>
            <a:ext cx="5189537" cy="297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>
            <a:off x="1524000" y="52578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4343400"/>
            <a:ext cx="18426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Score of worst</a:t>
            </a:r>
          </a:p>
          <a:p>
            <a:pPr algn="ctr"/>
            <a:r>
              <a:rPr lang="en-US" dirty="0" smtClean="0"/>
              <a:t>Tweet annotating </a:t>
            </a:r>
          </a:p>
          <a:p>
            <a:pPr algn="ctr"/>
            <a:r>
              <a:rPr lang="en-US" dirty="0" smtClean="0"/>
              <a:t>story 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457200"/>
            <a:ext cx="9144000" cy="67056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IR algorithms </a:t>
            </a:r>
            <a:r>
              <a:rPr lang="en-US" sz="2400" dirty="0" smtClean="0"/>
              <a:t>skip most of the posting lists</a:t>
            </a:r>
          </a:p>
          <a:p>
            <a:pPr marL="742950" lvl="2" indent="-342900"/>
            <a:r>
              <a:rPr lang="en-US" sz="2000" dirty="0" smtClean="0"/>
              <a:t>Compute </a:t>
            </a:r>
            <a:r>
              <a:rPr lang="en-US" sz="2000" dirty="0" smtClean="0"/>
              <a:t>upper bound on score gain in all remaining posting lists</a:t>
            </a:r>
          </a:p>
          <a:p>
            <a:pPr marL="742950" lvl="2" indent="-342900"/>
            <a:r>
              <a:rPr lang="en-US" sz="2000" dirty="0" smtClean="0"/>
              <a:t>If upper bound is not enough to change result set, can skip remaining lists</a:t>
            </a: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Can’t use this for pub-sub – instead of 1 result-set we have to update many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err="1" smtClean="0"/>
              <a:t>μ</a:t>
            </a:r>
            <a:r>
              <a:rPr lang="en-US" sz="2400" baseline="-25000" dirty="0" err="1" smtClean="0"/>
              <a:t>s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- score of worst tweet annotating a story s</a:t>
            </a:r>
          </a:p>
          <a:p>
            <a:pPr marL="742950" lvl="2" indent="-342900"/>
            <a:r>
              <a:rPr lang="en-US" sz="2000" dirty="0" smtClean="0"/>
              <a:t>Skipping condition when processing a tweet: </a:t>
            </a:r>
          </a:p>
          <a:p>
            <a:pPr marL="400050" lvl="2" indent="0">
              <a:buNone/>
            </a:pPr>
            <a:r>
              <a:rPr lang="en-US" dirty="0" smtClean="0"/>
              <a:t>		</a:t>
            </a:r>
            <a:r>
              <a:rPr lang="en-US" sz="1800" dirty="0" smtClean="0"/>
              <a:t>Can skip s </a:t>
            </a:r>
            <a:r>
              <a:rPr lang="en-US" sz="1800" dirty="0" smtClean="0"/>
              <a:t>only if upper bound on score(tweet, s)</a:t>
            </a:r>
            <a:r>
              <a:rPr lang="en-US" sz="1800" dirty="0" smtClean="0"/>
              <a:t> ≤</a:t>
            </a:r>
            <a:r>
              <a:rPr lang="en-US" sz="1800" dirty="0" smtClean="0"/>
              <a:t>  </a:t>
            </a:r>
            <a:r>
              <a:rPr lang="en-US" sz="1800" dirty="0" err="1"/>
              <a:t>μ</a:t>
            </a:r>
            <a:r>
              <a:rPr lang="en-US" sz="1800" baseline="-25000" dirty="0" err="1"/>
              <a:t>s</a:t>
            </a:r>
            <a:r>
              <a:rPr lang="en-US" sz="1800" baseline="-25000" dirty="0"/>
              <a:t> </a:t>
            </a:r>
            <a:endParaRPr lang="en-US" sz="1800" dirty="0" smtClean="0"/>
          </a:p>
          <a:p>
            <a:pPr marL="742950" lvl="2" indent="-342900"/>
            <a:r>
              <a:rPr lang="en-US" sz="2000" dirty="0" smtClean="0"/>
              <a:t>Use a segment tree per posting list to skip segments of the list that satisfy skipping condition</a:t>
            </a:r>
          </a:p>
          <a:p>
            <a:pPr marL="742950" lvl="2" indent="-342900"/>
            <a:endParaRPr lang="en-US" sz="2000" dirty="0"/>
          </a:p>
          <a:p>
            <a:pPr marL="742950" lvl="2" indent="-342900"/>
            <a:endParaRPr lang="en-US" sz="2000" dirty="0" smtClean="0"/>
          </a:p>
          <a:p>
            <a:pPr marL="742950" lvl="2" indent="-342900"/>
            <a:endParaRPr lang="en-US" sz="2000" dirty="0"/>
          </a:p>
          <a:p>
            <a:pPr marL="742950" lvl="2" indent="-342900"/>
            <a:endParaRPr lang="en-US" sz="2000" dirty="0" smtClean="0"/>
          </a:p>
          <a:p>
            <a:pPr marL="742950" lvl="2" indent="-342900"/>
            <a:endParaRPr lang="en-US" sz="2000" dirty="0"/>
          </a:p>
          <a:p>
            <a:pPr marL="742950" lvl="2" indent="-342900"/>
            <a:endParaRPr lang="en-US" sz="2000" dirty="0" smtClean="0"/>
          </a:p>
          <a:p>
            <a:pPr marL="742950" lvl="2" indent="-342900"/>
            <a:endParaRPr lang="en-US" sz="2000" dirty="0"/>
          </a:p>
          <a:p>
            <a:pPr marL="400050" lvl="2" indent="0">
              <a:buNone/>
            </a:pPr>
            <a:endParaRPr lang="en-US" sz="2000" dirty="0" smtClean="0"/>
          </a:p>
          <a:p>
            <a:pPr marL="742950" lvl="2" indent="-342900"/>
            <a:endParaRPr lang="en-US" sz="2000" dirty="0" smtClean="0"/>
          </a:p>
          <a:p>
            <a:pPr marL="742950" lvl="2" indent="-342900"/>
            <a:r>
              <a:rPr lang="en-US" sz="2000" dirty="0" smtClean="0"/>
              <a:t>Overhead </a:t>
            </a:r>
            <a:r>
              <a:rPr lang="en-US" sz="2000" dirty="0"/>
              <a:t>~1.6% of index </a:t>
            </a:r>
            <a:r>
              <a:rPr lang="en-US" sz="2000" dirty="0" smtClean="0"/>
              <a:t>size</a:t>
            </a:r>
            <a:endParaRPr lang="en-US" sz="2000" dirty="0" smtClean="0"/>
          </a:p>
          <a:p>
            <a:pPr marL="339725" lvl="1" indent="-339725">
              <a:spcBef>
                <a:spcPts val="963"/>
              </a:spcBef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52600" y="2514600"/>
            <a:ext cx="5257800" cy="381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248400" y="3352800"/>
            <a:ext cx="2133600" cy="581144"/>
            <a:chOff x="4800600" y="5731788"/>
            <a:chExt cx="2133600" cy="581144"/>
          </a:xfrm>
        </p:grpSpPr>
        <p:sp>
          <p:nvSpPr>
            <p:cNvPr id="17" name="TextBox 16"/>
            <p:cNvSpPr txBox="1"/>
            <p:nvPr/>
          </p:nvSpPr>
          <p:spPr>
            <a:xfrm>
              <a:off x="5292982" y="5742538"/>
              <a:ext cx="266984" cy="391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97782" y="5753307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  <a:endParaRPr lang="en-US" baseline="-25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00600" y="5943600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02582" y="5751560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3</a:t>
              </a:r>
              <a:endParaRPr lang="en-US" baseline="-25000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369182" y="60960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673982" y="60960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978782" y="60960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283582" y="60960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588382" y="60960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07382" y="5739752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512182" y="5731788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H="1" flipV="1">
              <a:off x="5216782" y="6172200"/>
              <a:ext cx="1717418" cy="167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30760969"/>
      </p:ext>
    </p:extLst>
  </p:cSld>
  <p:clrMapOvr>
    <a:masterClrMapping/>
  </p:clrMapOvr>
  <p:transition xmlns:p14="http://schemas.microsoft.com/office/powerpoint/2010/main" advTm="48703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Score(story, tweet)</a:t>
            </a:r>
            <a:endParaRPr lang="en-US" sz="3600" dirty="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9144000" cy="6477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Content based matching (</a:t>
            </a:r>
            <a:r>
              <a:rPr lang="en-US" sz="2400" dirty="0" smtClean="0"/>
              <a:t>cosine similarity, BM25)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Time</a:t>
            </a:r>
            <a:r>
              <a:rPr lang="en-US" sz="2400" dirty="0" smtClean="0"/>
              <a:t>-based decay </a:t>
            </a:r>
            <a:r>
              <a:rPr lang="en-US" sz="2400" dirty="0" smtClean="0"/>
              <a:t>factor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every </a:t>
            </a:r>
            <a:r>
              <a:rPr lang="en-US" sz="2000" dirty="0">
                <a:sym typeface="Symbol"/>
              </a:rPr>
              <a:t> time the score is divided by </a:t>
            </a:r>
            <a:r>
              <a:rPr lang="en-US" sz="2000" dirty="0" smtClean="0">
                <a:sym typeface="Symbol"/>
              </a:rPr>
              <a:t>2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367222"/>
              </p:ext>
            </p:extLst>
          </p:nvPr>
        </p:nvGraphicFramePr>
        <p:xfrm>
          <a:off x="2057400" y="1371600"/>
          <a:ext cx="4419600" cy="965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6" name="Equation" r:id="rId5" imgW="1752480" imgH="495000" progId="Equation.3">
                  <p:embed/>
                </p:oleObj>
              </mc:Choice>
              <mc:Fallback>
                <p:oleObj name="Equation" r:id="rId5" imgW="1752480" imgH="49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371600"/>
                        <a:ext cx="4419600" cy="9650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106847"/>
              </p:ext>
            </p:extLst>
          </p:nvPr>
        </p:nvGraphicFramePr>
        <p:xfrm>
          <a:off x="2057400" y="2286000"/>
          <a:ext cx="466369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7" name="Equation" r:id="rId7" imgW="2273040" imgH="431640" progId="Equation.3">
                  <p:embed/>
                </p:oleObj>
              </mc:Choice>
              <mc:Fallback>
                <p:oleObj name="Equation" r:id="rId7" imgW="22730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86000"/>
                        <a:ext cx="4663694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316397"/>
              </p:ext>
            </p:extLst>
          </p:nvPr>
        </p:nvGraphicFramePr>
        <p:xfrm>
          <a:off x="967551" y="3657600"/>
          <a:ext cx="6957249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8" name="Equation" r:id="rId9" imgW="2692080" imgH="228600" progId="Equation.3">
                  <p:embed/>
                </p:oleObj>
              </mc:Choice>
              <mc:Fallback>
                <p:oleObj name="Equation" r:id="rId9" imgW="269208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551" y="3657600"/>
                        <a:ext cx="6957249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242457"/>
              </p:ext>
            </p:extLst>
          </p:nvPr>
        </p:nvGraphicFramePr>
        <p:xfrm>
          <a:off x="2034351" y="4572000"/>
          <a:ext cx="4267200" cy="85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9" name="Equation" r:id="rId11" imgW="1701720" imgH="342720" progId="Equation.3">
                  <p:embed/>
                </p:oleObj>
              </mc:Choice>
              <mc:Fallback>
                <p:oleObj name="Equation" r:id="rId11" imgW="170172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4351" y="4572000"/>
                        <a:ext cx="4267200" cy="859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228600"/>
            <a:ext cx="2514600" cy="1676400"/>
          </a:xfrm>
          <a:prstGeom prst="rect">
            <a:avLst/>
          </a:prstGeom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Test Collection</a:t>
            </a:r>
            <a:endParaRPr lang="en-US" sz="36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8839200" cy="6324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100K                         articles </a:t>
            </a:r>
            <a:r>
              <a:rPr lang="en-US" sz="2800" dirty="0" smtClean="0"/>
              <a:t>from a single day</a:t>
            </a:r>
          </a:p>
          <a:p>
            <a:pPr lvl="1"/>
            <a:r>
              <a:rPr lang="en-US" sz="2400" dirty="0" smtClean="0"/>
              <a:t>Each article has </a:t>
            </a:r>
            <a:r>
              <a:rPr lang="en-US" sz="2400" dirty="0" smtClean="0"/>
              <a:t>title, </a:t>
            </a:r>
            <a:r>
              <a:rPr lang="en-US" sz="2400" dirty="0" smtClean="0"/>
              <a:t>abstract and main body</a:t>
            </a:r>
            <a:endParaRPr lang="en-US" sz="2400" dirty="0"/>
          </a:p>
          <a:p>
            <a:endParaRPr lang="en-US" sz="2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35M             from same day containing only ASCII chars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24K/minute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2209800"/>
            <a:ext cx="609600" cy="609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xmlns:p14="http://schemas.microsoft.com/office/powerpoint/2010/main" advTm="48703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Fraction of related tweets                    that actually matter</a:t>
            </a:r>
            <a:endParaRPr lang="en-US" sz="36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884237"/>
            <a:ext cx="9144000" cy="6278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sz="2800" dirty="0">
              <a:solidFill>
                <a:srgbClr val="C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990600"/>
            <a:ext cx="9296400" cy="586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 smtClean="0"/>
              <a:t>We measured: 38 new tweets related to average story per minute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For </a:t>
            </a:r>
            <a:r>
              <a:rPr lang="en-US" sz="2400" dirty="0"/>
              <a:t>100K </a:t>
            </a:r>
            <a:r>
              <a:rPr lang="en-US" sz="2400" dirty="0" smtClean="0"/>
              <a:t>stories: 3.8M tweets / minute</a:t>
            </a:r>
            <a:endParaRPr lang="en-US" sz="240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This would be #invalidations in real-time indexing w/</a:t>
            </a:r>
            <a:r>
              <a:rPr lang="en-US" sz="2400" dirty="0"/>
              <a:t>caching</a:t>
            </a:r>
          </a:p>
          <a:p>
            <a:pPr marL="8001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Many (expensive) queries of </a:t>
            </a:r>
            <a:r>
              <a:rPr lang="en-US" sz="2400" dirty="0" smtClean="0"/>
              <a:t>Tweet </a:t>
            </a:r>
            <a:r>
              <a:rPr lang="en-US" sz="2400" dirty="0"/>
              <a:t>Index or, alternatively, stale </a:t>
            </a:r>
            <a:r>
              <a:rPr lang="en-US" sz="2400" dirty="0" smtClean="0"/>
              <a:t>annotations</a:t>
            </a:r>
            <a:endParaRPr lang="en-US" sz="24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Fraction of related tweets that actually become annotations: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FF0000"/>
              </a:solidFill>
            </a:endParaRPr>
          </a:p>
          <a:p>
            <a:pPr lvl="3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5 orders of magnitude less!</a:t>
            </a:r>
          </a:p>
          <a:p>
            <a:pPr lvl="3">
              <a:spcBef>
                <a:spcPct val="20000"/>
              </a:spcBef>
              <a:defRPr/>
            </a:pPr>
            <a:endParaRPr lang="en-US" sz="11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Important </a:t>
            </a:r>
            <a:r>
              <a:rPr lang="en-US" sz="2400" dirty="0">
                <a:solidFill>
                  <a:srgbClr val="000000"/>
                </a:solidFill>
              </a:rPr>
              <a:t>to </a:t>
            </a:r>
            <a:r>
              <a:rPr lang="en-US" sz="2400" u="sng" dirty="0">
                <a:solidFill>
                  <a:srgbClr val="000000"/>
                </a:solidFill>
              </a:rPr>
              <a:t>efficiently</a:t>
            </a:r>
            <a:r>
              <a:rPr lang="en-US" sz="2400" dirty="0">
                <a:solidFill>
                  <a:srgbClr val="000000"/>
                </a:solidFill>
              </a:rPr>
              <a:t> identify stories the tweet will actually </a:t>
            </a:r>
            <a:r>
              <a:rPr lang="en-US" sz="2400" dirty="0">
                <a:solidFill>
                  <a:srgbClr val="000000"/>
                </a:solidFill>
              </a:rPr>
              <a:t>annotate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05441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84139"/>
            <a:ext cx="8912225" cy="6778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latin typeface="Comic Sans MS" pitchFamily="66" charset="0"/>
              </a:rPr>
              <a:t>Skipping: 10x reduction in processing time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20788"/>
            <a:ext cx="8915400" cy="563721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1600"/>
            <a:ext cx="7162800" cy="466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981200" y="1447800"/>
            <a:ext cx="58674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90800" y="1524000"/>
            <a:ext cx="12192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57400" y="1676400"/>
            <a:ext cx="12192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81200" y="1600200"/>
            <a:ext cx="4572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81200" y="3657600"/>
            <a:ext cx="1371600" cy="1066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352800" y="3048000"/>
            <a:ext cx="2133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76800" y="2971800"/>
            <a:ext cx="28956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24600" y="3886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Our alg. with skipping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48400" y="1905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Our alg. w/o skipping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46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26" y="7938"/>
            <a:ext cx="8912225" cy="67786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Summary</a:t>
            </a:r>
            <a:endParaRPr lang="en-US" sz="36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9144000" cy="6324600"/>
          </a:xfrm>
        </p:spPr>
        <p:txBody>
          <a:bodyPr>
            <a:normAutofit fontScale="92500" lnSpcReduction="20000"/>
          </a:bodyPr>
          <a:lstStyle/>
          <a:p>
            <a:r>
              <a:rPr lang="en-US" sz="3300" dirty="0" smtClean="0"/>
              <a:t>Annotating news </a:t>
            </a:r>
            <a:r>
              <a:rPr lang="en-US" sz="3300" dirty="0"/>
              <a:t>stories with </a:t>
            </a:r>
            <a:r>
              <a:rPr lang="en-US" sz="3300" dirty="0" smtClean="0"/>
              <a:t>social updates in </a:t>
            </a:r>
            <a:r>
              <a:rPr lang="en-US" sz="3300" dirty="0"/>
              <a:t>real </a:t>
            </a:r>
            <a:r>
              <a:rPr lang="en-US" sz="3300" dirty="0" smtClean="0"/>
              <a:t>time</a:t>
            </a:r>
            <a:endParaRPr lang="en-US" sz="3300" dirty="0"/>
          </a:p>
          <a:p>
            <a:pPr lvl="1"/>
            <a:r>
              <a:rPr lang="en-US" dirty="0" smtClean="0"/>
              <a:t>Top-k pub</a:t>
            </a:r>
            <a:r>
              <a:rPr lang="en-US" dirty="0" smtClean="0"/>
              <a:t>-sub: stories indexed as subscriptions, tweets are events</a:t>
            </a:r>
          </a:p>
          <a:p>
            <a:pPr lvl="1"/>
            <a:r>
              <a:rPr lang="en-US" dirty="0" smtClean="0"/>
              <a:t>Scalable, fast </a:t>
            </a:r>
            <a:r>
              <a:rPr lang="en-US" dirty="0" smtClean="0"/>
              <a:t>annotation serving </a:t>
            </a:r>
          </a:p>
          <a:p>
            <a:pPr lvl="1"/>
            <a:r>
              <a:rPr lang="en-US" dirty="0" smtClean="0"/>
              <a:t>Low latency tweet processing, off the critical serving path! </a:t>
            </a:r>
          </a:p>
          <a:p>
            <a:r>
              <a:rPr lang="en-US" dirty="0" smtClean="0"/>
              <a:t>Method to convert top</a:t>
            </a:r>
            <a:r>
              <a:rPr lang="en-US" dirty="0" smtClean="0"/>
              <a:t>-k </a:t>
            </a:r>
            <a:r>
              <a:rPr lang="en-US" dirty="0" smtClean="0"/>
              <a:t>retrieval alg. </a:t>
            </a:r>
            <a:r>
              <a:rPr lang="en-US" dirty="0" smtClean="0"/>
              <a:t>to top-k pub-sub</a:t>
            </a:r>
            <a:endParaRPr lang="en-US" dirty="0" smtClean="0"/>
          </a:p>
          <a:p>
            <a:pPr lvl="1"/>
            <a:r>
              <a:rPr lang="en-US" dirty="0" smtClean="0"/>
              <a:t>Demonstrate using 4 popular algorithms</a:t>
            </a:r>
            <a:endParaRPr lang="en-US" dirty="0" smtClean="0"/>
          </a:p>
          <a:p>
            <a:pPr lvl="1"/>
            <a:r>
              <a:rPr lang="en-US" dirty="0" smtClean="0"/>
              <a:t>Skipping works - up </a:t>
            </a:r>
            <a:r>
              <a:rPr lang="en-US" dirty="0" smtClean="0"/>
              <a:t>to </a:t>
            </a:r>
            <a:r>
              <a:rPr lang="en-US" dirty="0" smtClean="0"/>
              <a:t>10x</a:t>
            </a:r>
            <a:r>
              <a:rPr lang="en-US" dirty="0" smtClean="0"/>
              <a:t> latency reduction</a:t>
            </a:r>
          </a:p>
          <a:p>
            <a:r>
              <a:rPr lang="en-US" dirty="0" smtClean="0"/>
              <a:t>Can use top-k pub-sub for ‘top’ stories, caching for others</a:t>
            </a: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Many potential applications </a:t>
            </a:r>
          </a:p>
          <a:p>
            <a:pPr lvl="1"/>
            <a:r>
              <a:rPr lang="en-US" dirty="0" smtClean="0">
                <a:solidFill>
                  <a:srgbClr val="660066"/>
                </a:solidFill>
              </a:rPr>
              <a:t>Examples: alerts, personalized news feed, etc.</a:t>
            </a:r>
            <a:endParaRPr lang="en-US" dirty="0">
              <a:solidFill>
                <a:srgbClr val="660066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	</a:t>
            </a:r>
            <a:r>
              <a:rPr lang="en-US" sz="3300" dirty="0" smtClean="0"/>
              <a:t>			  Thank you!</a:t>
            </a:r>
          </a:p>
          <a:p>
            <a:pPr marL="0" indent="0">
              <a:buNone/>
            </a:pPr>
            <a:r>
              <a:rPr lang="en-US" sz="3300" dirty="0" smtClean="0"/>
              <a:t>   </a:t>
            </a:r>
          </a:p>
          <a:p>
            <a:pPr marL="0" indent="0" algn="ctr">
              <a:buNone/>
            </a:pPr>
            <a:r>
              <a:rPr lang="en-US" sz="3300" dirty="0"/>
              <a:t> </a:t>
            </a:r>
            <a:r>
              <a:rPr lang="en-US" sz="3300" dirty="0" smtClean="0"/>
              <a:t>  </a:t>
            </a:r>
            <a:r>
              <a:rPr lang="en-US" sz="3300" dirty="0" smtClean="0"/>
              <a:t>   </a:t>
            </a:r>
            <a:r>
              <a:rPr lang="en-US" sz="2400" dirty="0" smtClean="0"/>
              <a:t>Alex </a:t>
            </a:r>
            <a:r>
              <a:rPr lang="en-US" sz="2400" dirty="0" err="1" smtClean="0"/>
              <a:t>Shraer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           </a:t>
            </a:r>
            <a:r>
              <a:rPr lang="en-US" sz="2400" dirty="0" err="1" smtClean="0"/>
              <a:t>shralex@google.com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0852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200" y="84139"/>
            <a:ext cx="8912225" cy="677862"/>
          </a:xfrm>
        </p:spPr>
        <p:txBody>
          <a:bodyPr/>
          <a:lstStyle/>
          <a:p>
            <a:pPr algn="ctr"/>
            <a:r>
              <a:rPr lang="en-US" sz="3600" dirty="0" smtClean="0">
                <a:latin typeface="Comic Sans MS" pitchFamily="66" charset="0"/>
              </a:rPr>
              <a:t>News &amp; Social Updates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549274" y="1220788"/>
            <a:ext cx="8137525" cy="5103812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dirty="0" smtClean="0"/>
          </a:p>
        </p:txBody>
      </p:sp>
      <p:pic>
        <p:nvPicPr>
          <p:cNvPr id="1269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143000"/>
            <a:ext cx="3994150" cy="4876800"/>
          </a:xfrm>
          <a:prstGeom prst="rect">
            <a:avLst/>
          </a:prstGeom>
          <a:noFill/>
        </p:spPr>
      </p:pic>
      <p:pic>
        <p:nvPicPr>
          <p:cNvPr id="1269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8613" y="1257300"/>
            <a:ext cx="3201987" cy="392430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 advTm="27984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/>
          <a:lstStyle/>
          <a:p>
            <a:pPr algn="ctr"/>
            <a:r>
              <a:rPr lang="en-US" sz="3600" dirty="0">
                <a:latin typeface="Comic Sans MS" pitchFamily="66" charset="0"/>
              </a:rPr>
              <a:t>News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Annotation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430963"/>
          </a:xfrm>
        </p:spPr>
        <p:txBody>
          <a:bodyPr/>
          <a:lstStyle/>
          <a:p>
            <a:endParaRPr lang="en-US" sz="2800" u="sng" dirty="0" smtClean="0">
              <a:cs typeface="Times New Roman" pitchFamily="18" charset="0"/>
            </a:endParaRPr>
          </a:p>
          <a:p>
            <a:r>
              <a:rPr lang="en-US" sz="2800" u="sng" dirty="0" smtClean="0">
                <a:cs typeface="Times New Roman" pitchFamily="18" charset="0"/>
              </a:rPr>
              <a:t>Goal</a:t>
            </a:r>
            <a:r>
              <a:rPr lang="en-US" sz="2800" dirty="0" smtClean="0">
                <a:cs typeface="Times New Roman" pitchFamily="18" charset="0"/>
              </a:rPr>
              <a:t>: Annotate each story with k most related tweets</a:t>
            </a:r>
          </a:p>
          <a:p>
            <a:endParaRPr lang="en-US" sz="2800" dirty="0" smtClean="0">
              <a:cs typeface="Times New Roman" pitchFamily="18" charset="0"/>
            </a:endParaRPr>
          </a:p>
          <a:p>
            <a:r>
              <a:rPr lang="en-US" sz="2800" u="sng" dirty="0" smtClean="0">
                <a:cs typeface="Times New Roman" pitchFamily="18" charset="0"/>
              </a:rPr>
              <a:t>Challenges</a:t>
            </a:r>
            <a:r>
              <a:rPr lang="en-US" sz="2800" dirty="0" smtClean="0">
                <a:cs typeface="Times New Roman" pitchFamily="18" charset="0"/>
              </a:rPr>
              <a:t>: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Automatic matching, based on content of story &amp; tweet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Real time - continuously update  annotations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Serving Latency - avoid delay in serving the news page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High scale – billions of page views per day, </a:t>
            </a:r>
          </a:p>
          <a:p>
            <a:pPr lvl="1">
              <a:buNone/>
            </a:pPr>
            <a:r>
              <a:rPr lang="en-US" sz="2400" dirty="0" smtClean="0">
                <a:cs typeface="Times New Roman" pitchFamily="18" charset="0"/>
              </a:rPr>
              <a:t>			      hundreds of millions of tweets  per day,</a:t>
            </a:r>
          </a:p>
          <a:p>
            <a:pPr lvl="1">
              <a:buNone/>
            </a:pPr>
            <a:r>
              <a:rPr lang="en-US" sz="2400" dirty="0" smtClean="0">
                <a:cs typeface="Times New Roman" pitchFamily="18" charset="0"/>
              </a:rPr>
              <a:t>			       tens of thousands of stories per day</a:t>
            </a:r>
          </a:p>
          <a:p>
            <a:pPr lvl="1"/>
            <a:endParaRPr lang="en-US" sz="2400" dirty="0" smtClean="0">
              <a:cs typeface="Times New Roman" pitchFamily="18" charset="0"/>
            </a:endParaRPr>
          </a:p>
          <a:p>
            <a:endParaRPr lang="en-US" sz="2800" dirty="0">
              <a:solidFill>
                <a:srgbClr val="C00000"/>
              </a:solidFill>
              <a:cs typeface="Times New Roman" pitchFamily="18" charset="0"/>
            </a:endParaRPr>
          </a:p>
          <a:p>
            <a:endParaRPr lang="en-US" sz="2400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5814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Real-time Index Approach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735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Maintain a tweet index in real-time</a:t>
            </a:r>
          </a:p>
          <a:p>
            <a:r>
              <a:rPr lang="en-US" sz="2800" dirty="0"/>
              <a:t>F</a:t>
            </a:r>
            <a:r>
              <a:rPr lang="en-US" sz="2800" dirty="0" smtClean="0"/>
              <a:t>or </a:t>
            </a:r>
            <a:r>
              <a:rPr lang="en-US" sz="2800" dirty="0"/>
              <a:t>every </a:t>
            </a:r>
            <a:r>
              <a:rPr lang="en-US" sz="2800" dirty="0" smtClean="0"/>
              <a:t>page </a:t>
            </a:r>
            <a:r>
              <a:rPr lang="en-US" sz="2800" dirty="0"/>
              <a:t>view in the media </a:t>
            </a:r>
            <a:r>
              <a:rPr lang="en-US" sz="2800" dirty="0" smtClean="0"/>
              <a:t>site, </a:t>
            </a:r>
            <a:r>
              <a:rPr lang="en-US" sz="2800" dirty="0"/>
              <a:t>query this </a:t>
            </a:r>
            <a:r>
              <a:rPr lang="en-US" sz="2800" dirty="0" smtClean="0"/>
              <a:t>                    index </a:t>
            </a:r>
            <a:r>
              <a:rPr lang="en-US" sz="2800" dirty="0"/>
              <a:t>with the content of the story as the </a:t>
            </a:r>
            <a:r>
              <a:rPr lang="en-US" sz="2800" dirty="0" smtClean="0"/>
              <a:t>query</a:t>
            </a:r>
          </a:p>
          <a:p>
            <a:endParaRPr lang="en-US" sz="2800" dirty="0">
              <a:cs typeface="Times New Roman" pitchFamily="18" charset="0"/>
            </a:endParaRPr>
          </a:p>
          <a:p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Problems: 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Long queries, serving time affected</a:t>
            </a:r>
            <a:endParaRPr lang="en-US" sz="2400" dirty="0"/>
          </a:p>
          <a:p>
            <a:pPr lvl="1"/>
            <a:r>
              <a:rPr lang="en-US" sz="2400" dirty="0" smtClean="0"/>
              <a:t> The index is </a:t>
            </a:r>
            <a:r>
              <a:rPr lang="en-US" sz="2400" dirty="0"/>
              <a:t>queried </a:t>
            </a:r>
            <a:r>
              <a:rPr lang="en-US" sz="2400" dirty="0" smtClean="0">
                <a:solidFill>
                  <a:srgbClr val="FF0000"/>
                </a:solidFill>
              </a:rPr>
              <a:t>and</a:t>
            </a:r>
            <a:r>
              <a:rPr lang="en-US" sz="2400" dirty="0" smtClean="0"/>
              <a:t> updated </a:t>
            </a:r>
            <a:r>
              <a:rPr lang="en-US" sz="2400" dirty="0"/>
              <a:t>very </a:t>
            </a:r>
            <a:r>
              <a:rPr lang="en-US" sz="2400" dirty="0" smtClean="0"/>
              <a:t>frequently </a:t>
            </a:r>
          </a:p>
          <a:p>
            <a:pPr lvl="1"/>
            <a:r>
              <a:rPr lang="en-US" sz="2400" dirty="0" smtClean="0"/>
              <a:t> Caching </a:t>
            </a:r>
            <a:r>
              <a:rPr lang="en-US" sz="2400" dirty="0"/>
              <a:t>techniques almost </a:t>
            </a:r>
            <a:r>
              <a:rPr lang="en-US" sz="2400" dirty="0" smtClean="0"/>
              <a:t>unusable</a:t>
            </a:r>
            <a:endParaRPr lang="en-US" sz="2400" dirty="0"/>
          </a:p>
          <a:p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Not scalable!</a:t>
            </a:r>
            <a:endParaRPr lang="en-US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81600" y="2743200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Tweet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Index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76600" y="2514600"/>
            <a:ext cx="3200400" cy="1447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14600" y="3352800"/>
            <a:ext cx="2667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14600" y="3048000"/>
            <a:ext cx="26670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05200" y="2702169"/>
            <a:ext cx="138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top-k tweets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86200" y="331176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tory</a:t>
            </a:r>
            <a:endParaRPr lang="en-US" dirty="0"/>
          </a:p>
        </p:txBody>
      </p:sp>
      <p:cxnSp>
        <p:nvCxnSpPr>
          <p:cNvPr id="16" name="Straight Arrow Connector 15"/>
          <p:cNvCxnSpPr>
            <a:endCxn id="7" idx="2"/>
          </p:cNvCxnSpPr>
          <p:nvPr/>
        </p:nvCxnSpPr>
        <p:spPr>
          <a:xfrm rot="5400000" flipH="1" flipV="1">
            <a:off x="5181600" y="4114800"/>
            <a:ext cx="914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38800" y="4038600"/>
            <a:ext cx="8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29200" y="4495800"/>
            <a:ext cx="121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tweet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95400" y="297180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view</a:t>
            </a:r>
            <a:endParaRPr lang="en-US" dirty="0"/>
          </a:p>
        </p:txBody>
      </p:sp>
      <p:sp>
        <p:nvSpPr>
          <p:cNvPr id="21" name="Explosion 1 20"/>
          <p:cNvSpPr/>
          <p:nvPr/>
        </p:nvSpPr>
        <p:spPr>
          <a:xfrm>
            <a:off x="228600" y="3200400"/>
            <a:ext cx="2057400" cy="1295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Billions per day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2" name="Explosion 1 21"/>
          <p:cNvSpPr/>
          <p:nvPr/>
        </p:nvSpPr>
        <p:spPr>
          <a:xfrm>
            <a:off x="6477000" y="3581400"/>
            <a:ext cx="2971800" cy="22860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Hundreds of millions per day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6367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18" grpId="0"/>
      <p:bldP spid="19" grpId="0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</a:rPr>
              <a:t>Our solution: Top-K Publish-Subscribe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1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Treat stories as subscriptions, tweets as published items</a:t>
            </a:r>
          </a:p>
          <a:p>
            <a:r>
              <a:rPr lang="en-US" sz="2800" dirty="0" smtClean="0"/>
              <a:t>New </a:t>
            </a:r>
            <a:r>
              <a:rPr lang="en-US" sz="2800" dirty="0" smtClean="0"/>
              <a:t>item triggers a subscription </a:t>
            </a:r>
            <a:r>
              <a:rPr lang="en-US" sz="2800" dirty="0" smtClean="0"/>
              <a:t>only if </a:t>
            </a:r>
            <a:r>
              <a:rPr lang="en-US" sz="2800" dirty="0" smtClean="0"/>
              <a:t>it is among the top-k matching items published so far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2667001" y="3821668"/>
            <a:ext cx="3429000" cy="1752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227024" y="3618897"/>
            <a:ext cx="837406" cy="2374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62452" y="3288268"/>
            <a:ext cx="138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top-k tweets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48052" y="3288268"/>
            <a:ext cx="653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story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019800" y="44958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57800" y="4897433"/>
            <a:ext cx="8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81800" y="4267200"/>
            <a:ext cx="121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tweet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76601" y="2831068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view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19400" y="4050268"/>
            <a:ext cx="1447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Story to top-k tweets map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29200" y="4050268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Story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Index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4853052" y="5421868"/>
            <a:ext cx="914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00652" y="5802868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story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052561" y="4419600"/>
            <a:ext cx="72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query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3455625" y="3618898"/>
            <a:ext cx="837405" cy="2374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267200" y="45720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56898" y="4495800"/>
            <a:ext cx="84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10858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4" grpId="0"/>
      <p:bldP spid="18" grpId="0"/>
      <p:bldP spid="19" grpId="0"/>
      <p:bldP spid="20" grpId="0"/>
      <p:bldP spid="17" grpId="0" animBg="1"/>
      <p:bldP spid="23" grpId="0" animBg="1"/>
      <p:bldP spid="25" grpId="0"/>
      <p:bldP spid="7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Untitled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8" y="1515014"/>
            <a:ext cx="5199542" cy="2371186"/>
          </a:xfrm>
          <a:prstGeom prst="rect">
            <a:avLst/>
          </a:prstGeom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Real Time Indexing VS Top-k Pub-Sub</a:t>
            </a:r>
            <a:endParaRPr lang="en-US" sz="3600" dirty="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6583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                                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Real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-time indexing   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              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Publish-Subscribe  </a:t>
            </a:r>
            <a:endParaRPr lang="en-US" sz="2000" dirty="0" smtClean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         </a:t>
            </a:r>
            <a:endParaRPr lang="en-US" sz="2000" dirty="0" smtClean="0">
              <a:solidFill>
                <a:srgbClr val="0000FF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       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</a:t>
            </a:r>
            <a:r>
              <a:rPr lang="en-US" sz="2000" u="sng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</a:t>
            </a:r>
            <a:r>
              <a:rPr lang="en-US" sz="2000" u="sng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Computation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sym typeface="Symbol"/>
              </a:rPr>
              <a:t>       </a:t>
            </a:r>
            <a:r>
              <a:rPr lang="en-US" sz="2000" dirty="0" smtClean="0">
                <a:sym typeface="Symbol"/>
              </a:rPr>
              <a:t>1B </a:t>
            </a:r>
            <a:r>
              <a:rPr lang="en-US" sz="2000" dirty="0" smtClean="0">
                <a:sym typeface="Symbol"/>
              </a:rPr>
              <a:t> </a:t>
            </a:r>
            <a:r>
              <a:rPr lang="en-US" sz="2000" dirty="0" smtClean="0">
                <a:sym typeface="Symbol"/>
              </a:rPr>
              <a:t>50ms </a:t>
            </a:r>
            <a:r>
              <a:rPr lang="en-US" sz="2000" dirty="0" smtClean="0">
                <a:sym typeface="Symbol"/>
              </a:rPr>
              <a:t>= </a:t>
            </a:r>
            <a:r>
              <a:rPr lang="en-US" sz="2000" dirty="0" smtClean="0">
                <a:sym typeface="Symbol"/>
              </a:rPr>
              <a:t>50Bms         </a:t>
            </a:r>
            <a:r>
              <a:rPr lang="en-US" sz="1800" dirty="0" smtClean="0">
                <a:sym typeface="Symbol"/>
              </a:rPr>
              <a:t>        100M</a:t>
            </a:r>
            <a:r>
              <a:rPr lang="en-US" sz="1800" dirty="0" smtClean="0">
                <a:sym typeface="Symbol"/>
              </a:rPr>
              <a:t></a:t>
            </a:r>
            <a:r>
              <a:rPr lang="en-US" sz="1800" dirty="0" smtClean="0">
                <a:sym typeface="Symbol"/>
              </a:rPr>
              <a:t>10ms+</a:t>
            </a:r>
            <a:r>
              <a:rPr lang="en-US" sz="1800" dirty="0" smtClean="0">
                <a:sym typeface="Symbol"/>
              </a:rPr>
              <a:t>1B</a:t>
            </a:r>
            <a:r>
              <a:rPr lang="en-US" sz="1800" dirty="0" smtClean="0">
                <a:sym typeface="Symbol"/>
              </a:rPr>
              <a:t>1ms  </a:t>
            </a:r>
            <a:r>
              <a:rPr lang="en-US" sz="2000" dirty="0" smtClean="0">
                <a:sym typeface="Symbol"/>
              </a:rPr>
              <a:t>=  </a:t>
            </a:r>
            <a:r>
              <a:rPr lang="en-US" sz="2000" dirty="0" smtClean="0">
                <a:sym typeface="Symbol"/>
              </a:rPr>
              <a:t>2Bms   </a:t>
            </a:r>
            <a:endParaRPr lang="en-US" sz="2000" dirty="0" smtClean="0">
              <a:sym typeface="Symbol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7030A0"/>
                </a:solidFill>
                <a:sym typeface="Symbol"/>
              </a:rPr>
              <a:t>         </a:t>
            </a:r>
            <a:r>
              <a:rPr lang="en-US" sz="2000" dirty="0" smtClean="0">
                <a:solidFill>
                  <a:srgbClr val="7030A0"/>
                </a:solidFill>
                <a:sym typeface="Symbol"/>
              </a:rPr>
              <a:t>    </a:t>
            </a:r>
            <a:r>
              <a:rPr lang="en-US" sz="2000" u="sng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Serving time</a:t>
            </a:r>
            <a:r>
              <a:rPr lang="en-US" sz="2000" dirty="0" smtClean="0">
                <a:solidFill>
                  <a:srgbClr val="7030A0"/>
                </a:solidFill>
                <a:sym typeface="Symbol"/>
              </a:rPr>
              <a:t>                 </a:t>
            </a:r>
            <a:r>
              <a:rPr lang="en-US" sz="2000" dirty="0" smtClean="0">
                <a:sym typeface="Symbol"/>
              </a:rPr>
              <a:t>50ms</a:t>
            </a:r>
            <a:r>
              <a:rPr lang="en-US" sz="1800" dirty="0" smtClean="0">
                <a:sym typeface="Symbol"/>
              </a:rPr>
              <a:t>                                    </a:t>
            </a:r>
            <a:r>
              <a:rPr lang="en-US" sz="1800" dirty="0" smtClean="0">
                <a:sym typeface="Symbol"/>
              </a:rPr>
              <a:t>                </a:t>
            </a:r>
            <a:r>
              <a:rPr lang="en-US" sz="2000" dirty="0" smtClean="0">
                <a:sym typeface="Symbol"/>
              </a:rPr>
              <a:t>1ms</a:t>
            </a:r>
          </a:p>
          <a:p>
            <a:pPr lvl="1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           </a:t>
            </a:r>
            <a:r>
              <a:rPr lang="en-US" sz="2000" u="sng" dirty="0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#cores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           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           </a:t>
            </a:r>
            <a:r>
              <a:rPr lang="en-US" sz="2000" dirty="0" smtClean="0">
                <a:sym typeface="Symbol"/>
              </a:rPr>
              <a:t>600                       </a:t>
            </a:r>
            <a:r>
              <a:rPr lang="en-US" sz="2000" dirty="0" smtClean="0">
                <a:sym typeface="Symbol"/>
              </a:rPr>
              <a:t>                         12  +  12 </a:t>
            </a:r>
            <a:r>
              <a:rPr lang="en-US" sz="2000" dirty="0" smtClean="0">
                <a:sym typeface="Symbol"/>
              </a:rPr>
              <a:t>=  </a:t>
            </a:r>
            <a:r>
              <a:rPr lang="en-US" sz="2000" dirty="0" smtClean="0">
                <a:sym typeface="Symbol"/>
              </a:rPr>
              <a:t>24</a:t>
            </a:r>
            <a:endParaRPr lang="en-US" sz="2000" dirty="0" smtClean="0">
              <a:sym typeface="Symbol"/>
            </a:endParaRPr>
          </a:p>
          <a:p>
            <a:pPr lvl="1">
              <a:buNone/>
            </a:pPr>
            <a:r>
              <a:rPr lang="en-US" sz="2000" dirty="0" smtClean="0">
                <a:sym typeface="Symbol"/>
              </a:rPr>
              <a:t>			           </a:t>
            </a:r>
            <a:r>
              <a:rPr lang="en-US" sz="2000" dirty="0" smtClean="0">
                <a:sym typeface="Symbol"/>
              </a:rPr>
              <a:t>1B </a:t>
            </a:r>
            <a:r>
              <a:rPr lang="en-US" sz="2000" dirty="0" err="1" smtClean="0">
                <a:sym typeface="Symbol"/>
              </a:rPr>
              <a:t>pageviews</a:t>
            </a:r>
            <a:r>
              <a:rPr lang="en-US" sz="2000" dirty="0" smtClean="0">
                <a:sym typeface="Symbol"/>
              </a:rPr>
              <a:t>/day =&gt;</a:t>
            </a:r>
          </a:p>
          <a:p>
            <a:pPr lvl="1">
              <a:buNone/>
            </a:pP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                                  ~</a:t>
            </a:r>
            <a:r>
              <a:rPr lang="en-US" sz="2000" dirty="0" smtClean="0">
                <a:sym typeface="Symbol"/>
              </a:rPr>
              <a:t>600 </a:t>
            </a:r>
            <a:r>
              <a:rPr lang="en-US" sz="2000" dirty="0" err="1" smtClean="0">
                <a:sym typeface="Symbol"/>
              </a:rPr>
              <a:t>pageviews</a:t>
            </a:r>
            <a:r>
              <a:rPr lang="en-US" sz="2000" dirty="0" smtClean="0">
                <a:sym typeface="Symbol"/>
              </a:rPr>
              <a:t>/50ms</a:t>
            </a:r>
            <a:endParaRPr lang="en-US" sz="2000" dirty="0" smtClean="0">
              <a:sym typeface="Symbol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217658" y="1611868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10K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68258" y="1676400"/>
            <a:ext cx="732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100M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91200" y="1295400"/>
            <a:ext cx="1483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1B </a:t>
            </a:r>
            <a:r>
              <a:rPr lang="en-US" b="1" dirty="0" err="1" smtClean="0">
                <a:solidFill>
                  <a:srgbClr val="0000FF"/>
                </a:solidFill>
              </a:rPr>
              <a:t>pageviews</a:t>
            </a:r>
            <a:endParaRPr lang="en-US" b="1" dirty="0">
              <a:solidFill>
                <a:srgbClr val="0000FF"/>
              </a:solidFill>
            </a:endParaRPr>
          </a:p>
        </p:txBody>
      </p:sp>
      <p:grpSp>
        <p:nvGrpSpPr>
          <p:cNvPr id="2" name="Group 37"/>
          <p:cNvGrpSpPr/>
          <p:nvPr/>
        </p:nvGrpSpPr>
        <p:grpSpPr>
          <a:xfrm>
            <a:off x="3487258" y="2133600"/>
            <a:ext cx="897941" cy="1289304"/>
            <a:chOff x="609600" y="838200"/>
            <a:chExt cx="897941" cy="1289304"/>
          </a:xfrm>
        </p:grpSpPr>
        <p:pic>
          <p:nvPicPr>
            <p:cNvPr id="17410" name="Picture 2" descr="C:\Documents and Settings\shralex\Local Settings\Temporary Internet Files\Content.IE5\IPEAW5YY\MC900013282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9600" y="838200"/>
              <a:ext cx="897941" cy="1289304"/>
            </a:xfrm>
            <a:prstGeom prst="rect">
              <a:avLst/>
            </a:prstGeom>
            <a:noFill/>
          </p:spPr>
        </p:pic>
        <p:sp>
          <p:nvSpPr>
            <p:cNvPr id="26" name="Rectangle 25"/>
            <p:cNvSpPr/>
            <p:nvPr/>
          </p:nvSpPr>
          <p:spPr>
            <a:xfrm rot="1288784">
              <a:off x="716167" y="1543414"/>
              <a:ext cx="5806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/>
                <a:t>50ms</a:t>
              </a:r>
              <a:endParaRPr lang="en-US" sz="1400" b="1" dirty="0"/>
            </a:p>
          </p:txBody>
        </p:sp>
      </p:grpSp>
      <p:grpSp>
        <p:nvGrpSpPr>
          <p:cNvPr id="3" name="Group 38"/>
          <p:cNvGrpSpPr/>
          <p:nvPr/>
        </p:nvGrpSpPr>
        <p:grpSpPr>
          <a:xfrm>
            <a:off x="7303258" y="2292096"/>
            <a:ext cx="897941" cy="1289304"/>
            <a:chOff x="609600" y="838200"/>
            <a:chExt cx="897941" cy="1289304"/>
          </a:xfrm>
        </p:grpSpPr>
        <p:pic>
          <p:nvPicPr>
            <p:cNvPr id="40" name="Picture 2" descr="C:\Documents and Settings\shralex\Local Settings\Temporary Internet Files\Content.IE5\IPEAW5YY\MC900013282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9600" y="838200"/>
              <a:ext cx="897941" cy="1289304"/>
            </a:xfrm>
            <a:prstGeom prst="rect">
              <a:avLst/>
            </a:prstGeom>
            <a:noFill/>
          </p:spPr>
        </p:pic>
        <p:sp>
          <p:nvSpPr>
            <p:cNvPr id="41" name="Rectangle 40"/>
            <p:cNvSpPr/>
            <p:nvPr/>
          </p:nvSpPr>
          <p:spPr>
            <a:xfrm rot="1288784">
              <a:off x="716167" y="1543414"/>
              <a:ext cx="5806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/>
                <a:t>10ms</a:t>
              </a:r>
              <a:endParaRPr lang="en-US" sz="1400" b="1" dirty="0"/>
            </a:p>
          </p:txBody>
        </p:sp>
      </p:grpSp>
      <p:grpSp>
        <p:nvGrpSpPr>
          <p:cNvPr id="4" name="Group 41"/>
          <p:cNvGrpSpPr/>
          <p:nvPr/>
        </p:nvGrpSpPr>
        <p:grpSpPr>
          <a:xfrm>
            <a:off x="5502859" y="2292096"/>
            <a:ext cx="897941" cy="1289304"/>
            <a:chOff x="-4267200" y="914400"/>
            <a:chExt cx="897941" cy="1289304"/>
          </a:xfrm>
        </p:grpSpPr>
        <p:pic>
          <p:nvPicPr>
            <p:cNvPr id="43" name="Picture 2" descr="C:\Documents and Settings\shralex\Local Settings\Temporary Internet Files\Content.IE5\IPEAW5YY\MC900013282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4267200" y="914400"/>
              <a:ext cx="897941" cy="1289304"/>
            </a:xfrm>
            <a:prstGeom prst="rect">
              <a:avLst/>
            </a:prstGeom>
            <a:noFill/>
          </p:spPr>
        </p:pic>
        <p:sp>
          <p:nvSpPr>
            <p:cNvPr id="44" name="Rectangle 43"/>
            <p:cNvSpPr/>
            <p:nvPr/>
          </p:nvSpPr>
          <p:spPr>
            <a:xfrm rot="1288784">
              <a:off x="-4126049" y="1616644"/>
              <a:ext cx="4940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/>
                <a:t>1ms</a:t>
              </a:r>
              <a:endParaRPr lang="en-US" sz="1400" b="1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5181600" y="5276911"/>
            <a:ext cx="398057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/>
              </a:rPr>
              <a:t>     Story Index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    100M tweets/day </a:t>
            </a:r>
            <a:r>
              <a:rPr lang="en-US" dirty="0" smtClean="0"/>
              <a:t>=&gt;~12 tweets/10ms</a:t>
            </a:r>
          </a:p>
          <a:p>
            <a:r>
              <a:rPr lang="en-US" dirty="0" smtClean="0"/>
              <a:t>     1B </a:t>
            </a:r>
            <a:r>
              <a:rPr lang="en-US" dirty="0" err="1" smtClean="0"/>
              <a:t>pageviews</a:t>
            </a:r>
            <a:r>
              <a:rPr lang="en-US" dirty="0" smtClean="0"/>
              <a:t>/day =&gt;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en-US" dirty="0" smtClean="0"/>
              <a:t>~12 </a:t>
            </a:r>
            <a:r>
              <a:rPr lang="en-US" dirty="0" err="1" smtClean="0"/>
              <a:t>pageviews</a:t>
            </a:r>
            <a:r>
              <a:rPr lang="en-US" dirty="0" smtClean="0"/>
              <a:t>/1ms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6323807" y="5181600"/>
            <a:ext cx="229393" cy="1723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446180" y="5289790"/>
            <a:ext cx="116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/>
              </a:rPr>
              <a:t>Top-k map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7162800" y="5181600"/>
            <a:ext cx="609601" cy="1715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410200" y="819088"/>
            <a:ext cx="0" cy="55817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09600" y="1219200"/>
            <a:ext cx="80772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509250" y="4095690"/>
            <a:ext cx="635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508239" y="4476690"/>
            <a:ext cx="635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508239" y="4876800"/>
            <a:ext cx="635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91200" y="1676400"/>
            <a:ext cx="1447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Story to top-k tweets map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848600" y="1676400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Story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Index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0" y="2297668"/>
            <a:ext cx="1483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1B </a:t>
            </a:r>
            <a:r>
              <a:rPr lang="en-US" b="1" dirty="0" err="1" smtClean="0">
                <a:solidFill>
                  <a:srgbClr val="0000FF"/>
                </a:solidFill>
              </a:rPr>
              <a:t>pageviews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23" grpId="0"/>
      <p:bldP spid="37" grpId="0"/>
      <p:bldP spid="48" grpId="0"/>
      <p:bldP spid="50" grpId="0"/>
      <p:bldP spid="51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Standard IR Index and Algorithms</a:t>
            </a:r>
            <a:endParaRPr lang="en-US" sz="3600" dirty="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4770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b="1" dirty="0" smtClean="0"/>
              <a:t>Posting list for term </a:t>
            </a:r>
            <a:r>
              <a:rPr lang="en-US" sz="2400" b="1" i="1" dirty="0" smtClean="0"/>
              <a:t>t</a:t>
            </a:r>
            <a:r>
              <a:rPr lang="en-US" sz="2400" dirty="0" smtClean="0"/>
              <a:t>: a </a:t>
            </a:r>
            <a:r>
              <a:rPr lang="en-US" sz="2400" dirty="0" smtClean="0"/>
              <a:t>list </a:t>
            </a:r>
            <a:r>
              <a:rPr lang="en-US" sz="2400" dirty="0" smtClean="0"/>
              <a:t>of partial scores,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one for each document containing the term </a:t>
            </a:r>
            <a:r>
              <a:rPr lang="en-US" sz="2400" i="1" dirty="0" smtClean="0"/>
              <a:t>t</a:t>
            </a:r>
          </a:p>
          <a:p>
            <a:pPr marL="0" indent="0">
              <a:buNone/>
            </a:pPr>
            <a:endParaRPr lang="en-US" sz="2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Query q = &lt;t</a:t>
            </a:r>
            <a:r>
              <a:rPr lang="en-US" sz="2400" baseline="-25000" dirty="0"/>
              <a:t>1</a:t>
            </a:r>
            <a:r>
              <a:rPr lang="en-US" sz="2400" dirty="0" smtClean="0"/>
              <a:t>, t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t</a:t>
            </a:r>
            <a:r>
              <a:rPr lang="en-US" sz="2400" baseline="-25000" dirty="0"/>
              <a:t>4</a:t>
            </a:r>
            <a:r>
              <a:rPr lang="en-US" sz="2400" dirty="0" smtClean="0"/>
              <a:t>&gt;</a:t>
            </a:r>
            <a:endParaRPr lang="en-US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Go over posting lists for</a:t>
            </a:r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</a:t>
            </a:r>
            <a:r>
              <a:rPr lang="en-US" sz="2400" baseline="-25000" dirty="0" smtClean="0"/>
              <a:t>1</a:t>
            </a:r>
            <a:r>
              <a:rPr lang="en-US" sz="2400" dirty="0"/>
              <a:t>, t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4</a:t>
            </a:r>
          </a:p>
          <a:p>
            <a:pPr marL="0" lvl="1" indent="0">
              <a:buNone/>
            </a:pPr>
            <a:endParaRPr lang="en-US" sz="2400" baseline="-25000" dirty="0" smtClean="0"/>
          </a:p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Collect partial scores, when </a:t>
            </a:r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done we have fully scored documents</a:t>
            </a:r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w.r.t</a:t>
            </a:r>
            <a:r>
              <a:rPr lang="en-US" sz="2400" dirty="0" smtClean="0"/>
              <a:t>. the query q</a:t>
            </a:r>
          </a:p>
          <a:p>
            <a:pPr marL="0" lvl="1" indent="0">
              <a:buNone/>
            </a:pPr>
            <a:endParaRPr lang="en-US" sz="2400" dirty="0" smtClean="0"/>
          </a:p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Return k documents with maximal score</a:t>
            </a:r>
            <a:endParaRPr lang="en-US" sz="2400" dirty="0"/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400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191253" y="29718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24600" y="1371600"/>
            <a:ext cx="1255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4994018" y="1676400"/>
            <a:ext cx="3845182" cy="597932"/>
            <a:chOff x="4994018" y="1916668"/>
            <a:chExt cx="3845182" cy="597932"/>
          </a:xfrm>
        </p:grpSpPr>
        <p:sp>
          <p:nvSpPr>
            <p:cNvPr id="6" name="TextBox 5"/>
            <p:cNvSpPr txBox="1"/>
            <p:nvPr/>
          </p:nvSpPr>
          <p:spPr>
            <a:xfrm>
              <a:off x="5486400" y="1944206"/>
              <a:ext cx="266984" cy="391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91200" y="1954975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94018" y="2145268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1953228"/>
              <a:ext cx="266984" cy="2209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" name="Oval 1"/>
            <p:cNvSpPr/>
            <p:nvPr/>
          </p:nvSpPr>
          <p:spPr>
            <a:xfrm>
              <a:off x="55626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8674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1722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4770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7818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70866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73914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6962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80010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83058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00800" y="1941420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7</a:t>
              </a:r>
              <a:endParaRPr lang="en-US" baseline="-25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705600" y="1933456"/>
              <a:ext cx="352944" cy="3357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9</a:t>
              </a:r>
              <a:endParaRPr lang="en-US" baseline="-25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34200" y="19166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39000" y="19166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570060" y="192833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18</a:t>
              </a:r>
              <a:endParaRPr lang="en-US" baseline="-25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924800" y="192833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31</a:t>
              </a:r>
              <a:endParaRPr lang="en-US" baseline="-25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229600" y="19166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37</a:t>
              </a:r>
              <a:endParaRPr lang="en-US" baseline="-250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 flipH="1">
              <a:off x="5410200" y="2373868"/>
              <a:ext cx="3429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5486400" y="2237338"/>
            <a:ext cx="35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6428856" y="2234552"/>
            <a:ext cx="35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/>
              <a:t>7</a:t>
            </a:r>
            <a:endParaRPr lang="en-US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6705600" y="2226588"/>
            <a:ext cx="35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8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6960460" y="2209800"/>
            <a:ext cx="43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18</a:t>
            </a:r>
            <a:endParaRPr lang="en-US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7315200" y="2209800"/>
            <a:ext cx="43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11</a:t>
            </a:r>
            <a:endParaRPr lang="en-US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7620000" y="2221468"/>
            <a:ext cx="43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18</a:t>
            </a:r>
            <a:endParaRPr lang="en-US" baseline="-25000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5029200" y="2246360"/>
            <a:ext cx="3124200" cy="561372"/>
            <a:chOff x="5029200" y="2486628"/>
            <a:chExt cx="3124200" cy="561372"/>
          </a:xfrm>
        </p:grpSpPr>
        <p:sp>
          <p:nvSpPr>
            <p:cNvPr id="40" name="TextBox 39"/>
            <p:cNvSpPr txBox="1"/>
            <p:nvPr/>
          </p:nvSpPr>
          <p:spPr>
            <a:xfrm>
              <a:off x="5826382" y="2488375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29200" y="2678668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131182" y="2486628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4</a:t>
              </a:r>
              <a:endParaRPr lang="en-US" baseline="-25000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55977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9025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62073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121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8169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71217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74265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7313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 flipH="1">
              <a:off x="5445382" y="2895600"/>
              <a:ext cx="2708018" cy="116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2" name="Group 44031"/>
          <p:cNvGrpSpPr/>
          <p:nvPr/>
        </p:nvGrpSpPr>
        <p:grpSpPr>
          <a:xfrm>
            <a:off x="5029200" y="2756284"/>
            <a:ext cx="1981200" cy="573180"/>
            <a:chOff x="5029200" y="2996552"/>
            <a:chExt cx="1981200" cy="573180"/>
          </a:xfrm>
        </p:grpSpPr>
        <p:sp>
          <p:nvSpPr>
            <p:cNvPr id="61" name="TextBox 60"/>
            <p:cNvSpPr txBox="1"/>
            <p:nvPr/>
          </p:nvSpPr>
          <p:spPr>
            <a:xfrm>
              <a:off x="5521582" y="2999338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826382" y="3010107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8</a:t>
              </a:r>
              <a:endParaRPr lang="en-US" baseline="-25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029200" y="3200400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/>
                <a:t>3</a:t>
              </a:r>
              <a:endParaRPr lang="en-US" baseline="-25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131182" y="3008360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65" name="Oval 64"/>
            <p:cNvSpPr/>
            <p:nvPr/>
          </p:nvSpPr>
          <p:spPr>
            <a:xfrm>
              <a:off x="5597782" y="3352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902582" y="3352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207382" y="3352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6512182" y="3352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35982" y="2996552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32</a:t>
              </a:r>
              <a:endParaRPr lang="en-US" baseline="-25000" dirty="0"/>
            </a:p>
          </p:txBody>
        </p:sp>
        <p:cxnSp>
          <p:nvCxnSpPr>
            <p:cNvPr id="82" name="Straight Connector 81"/>
            <p:cNvCxnSpPr/>
            <p:nvPr/>
          </p:nvCxnSpPr>
          <p:spPr>
            <a:xfrm flipH="1">
              <a:off x="5445382" y="3429000"/>
              <a:ext cx="156501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3" name="Group 44032"/>
          <p:cNvGrpSpPr/>
          <p:nvPr/>
        </p:nvGrpSpPr>
        <p:grpSpPr>
          <a:xfrm>
            <a:off x="5029200" y="3276600"/>
            <a:ext cx="3845182" cy="597932"/>
            <a:chOff x="5029200" y="3516868"/>
            <a:chExt cx="3845182" cy="597932"/>
          </a:xfrm>
        </p:grpSpPr>
        <p:sp>
          <p:nvSpPr>
            <p:cNvPr id="83" name="TextBox 82"/>
            <p:cNvSpPr txBox="1"/>
            <p:nvPr/>
          </p:nvSpPr>
          <p:spPr>
            <a:xfrm>
              <a:off x="5521582" y="3544406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826382" y="3555175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029200" y="3745468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131182" y="3553428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7</a:t>
              </a:r>
              <a:endParaRPr lang="en-US" baseline="-250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55977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9025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2073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65121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68169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71217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74265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77313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80361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83409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435982" y="3541620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12</a:t>
              </a:r>
              <a:endParaRPr lang="en-US" baseline="-25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740782" y="353365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13</a:t>
              </a:r>
              <a:endParaRPr lang="en-US" baseline="-25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69382" y="35168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15</a:t>
              </a:r>
              <a:endParaRPr lang="en-US" baseline="-25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274182" y="35168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605242" y="352853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22</a:t>
              </a:r>
              <a:endParaRPr lang="en-US" baseline="-250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959982" y="352853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34</a:t>
              </a:r>
              <a:endParaRPr lang="en-US" baseline="-25000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8264782" y="35168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35</a:t>
              </a:r>
              <a:endParaRPr lang="en-US" baseline="-25000" dirty="0"/>
            </a:p>
          </p:txBody>
        </p:sp>
        <p:cxnSp>
          <p:nvCxnSpPr>
            <p:cNvPr id="104" name="Straight Connector 103"/>
            <p:cNvCxnSpPr/>
            <p:nvPr/>
          </p:nvCxnSpPr>
          <p:spPr>
            <a:xfrm flipH="1">
              <a:off x="5445382" y="3974068"/>
              <a:ext cx="3429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44035"/>
          <p:cNvGrpSpPr/>
          <p:nvPr/>
        </p:nvGrpSpPr>
        <p:grpSpPr>
          <a:xfrm>
            <a:off x="5029200" y="3810000"/>
            <a:ext cx="2819400" cy="597932"/>
            <a:chOff x="5029200" y="4050268"/>
            <a:chExt cx="2819400" cy="597932"/>
          </a:xfrm>
        </p:grpSpPr>
        <p:sp>
          <p:nvSpPr>
            <p:cNvPr id="105" name="TextBox 104"/>
            <p:cNvSpPr txBox="1"/>
            <p:nvPr/>
          </p:nvSpPr>
          <p:spPr>
            <a:xfrm>
              <a:off x="5521582" y="4077806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826382" y="4088575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29200" y="4278868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131182" y="408682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13</a:t>
              </a:r>
              <a:endParaRPr lang="en-US" baseline="-250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55977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59025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62073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65121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68169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71217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74265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435982" y="4075020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14</a:t>
              </a:r>
              <a:endParaRPr lang="en-US" baseline="-250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740782" y="406705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19</a:t>
              </a:r>
              <a:endParaRPr lang="en-US" baseline="-25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969382" y="40502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22</a:t>
              </a:r>
              <a:endParaRPr lang="en-US" baseline="-250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274182" y="40502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25</a:t>
              </a:r>
              <a:endParaRPr lang="en-US" baseline="-25000" dirty="0"/>
            </a:p>
          </p:txBody>
        </p:sp>
        <p:cxnSp>
          <p:nvCxnSpPr>
            <p:cNvPr id="126" name="Straight Connector 125"/>
            <p:cNvCxnSpPr/>
            <p:nvPr/>
          </p:nvCxnSpPr>
          <p:spPr>
            <a:xfrm flipH="1">
              <a:off x="5445382" y="4495800"/>
              <a:ext cx="2403218" cy="116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Story Index and Top-k Pub-Sub Algorithms</a:t>
            </a:r>
            <a:endParaRPr lang="en-US" sz="3600" dirty="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4770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b="1" dirty="0" smtClean="0"/>
              <a:t>Posting list for term </a:t>
            </a:r>
            <a:r>
              <a:rPr lang="en-US" sz="2400" b="1" i="1" dirty="0" smtClean="0"/>
              <a:t>t</a:t>
            </a:r>
            <a:r>
              <a:rPr lang="en-US" sz="2400" dirty="0" smtClean="0"/>
              <a:t>: a </a:t>
            </a:r>
            <a:r>
              <a:rPr lang="en-US" sz="2400" dirty="0" smtClean="0"/>
              <a:t>list </a:t>
            </a:r>
            <a:r>
              <a:rPr lang="en-US" sz="2400" dirty="0" smtClean="0"/>
              <a:t>of partial scores,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one for each story containing the term </a:t>
            </a:r>
            <a:r>
              <a:rPr lang="en-US" sz="2400" i="1" dirty="0" smtClean="0"/>
              <a:t>t</a:t>
            </a:r>
            <a:endParaRPr lang="en-US" sz="28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tweet </a:t>
            </a:r>
            <a:r>
              <a:rPr lang="en-US" sz="2400" dirty="0" smtClean="0"/>
              <a:t>= &lt;t</a:t>
            </a:r>
            <a:r>
              <a:rPr lang="en-US" sz="2400" baseline="-25000" dirty="0"/>
              <a:t>1</a:t>
            </a:r>
            <a:r>
              <a:rPr lang="en-US" sz="2400" dirty="0" smtClean="0"/>
              <a:t>, t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t</a:t>
            </a:r>
            <a:r>
              <a:rPr lang="en-US" sz="2400" baseline="-25000" dirty="0"/>
              <a:t>4</a:t>
            </a:r>
            <a:r>
              <a:rPr lang="en-US" sz="2400" dirty="0" smtClean="0"/>
              <a:t>&gt;</a:t>
            </a: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Go over posting lists for</a:t>
            </a:r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</a:t>
            </a:r>
            <a:r>
              <a:rPr lang="en-US" sz="2400" baseline="-25000" dirty="0" smtClean="0"/>
              <a:t>1</a:t>
            </a:r>
            <a:r>
              <a:rPr lang="en-US" sz="2400" dirty="0"/>
              <a:t>, t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4</a:t>
            </a:r>
            <a:endParaRPr lang="en-US" sz="2400" dirty="0" smtClean="0"/>
          </a:p>
          <a:p>
            <a:pPr marL="342900" lvl="1" indent="-342900">
              <a:buFont typeface="Arial"/>
              <a:buChar char="•"/>
            </a:pPr>
            <a:endParaRPr lang="en-US" sz="2400" dirty="0" smtClean="0"/>
          </a:p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Collect partial scores, when </a:t>
            </a:r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done we have fully scored stories</a:t>
            </a:r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w.r.t</a:t>
            </a:r>
            <a:r>
              <a:rPr lang="en-US" sz="2400" dirty="0" smtClean="0"/>
              <a:t>. the query q</a:t>
            </a:r>
          </a:p>
          <a:p>
            <a:pPr marL="342900" lvl="1" indent="-342900">
              <a:buFont typeface="Arial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For every story s with score(s, tweet) &gt; 0, attempt to insert tweet into annotation set of s </a:t>
            </a:r>
          </a:p>
          <a:p>
            <a:pPr marL="742950" lvl="2" indent="-34290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Compare score(s, tweet) to score of the k tweets currently annotating s </a:t>
            </a:r>
            <a:endParaRPr lang="en-US" sz="2000" dirty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400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308471" y="2895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41818" y="1295400"/>
            <a:ext cx="828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Stories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5111236" y="1600200"/>
            <a:ext cx="3845182" cy="597932"/>
            <a:chOff x="4994018" y="1916668"/>
            <a:chExt cx="3845182" cy="597932"/>
          </a:xfrm>
        </p:grpSpPr>
        <p:sp>
          <p:nvSpPr>
            <p:cNvPr id="6" name="TextBox 5"/>
            <p:cNvSpPr txBox="1"/>
            <p:nvPr/>
          </p:nvSpPr>
          <p:spPr>
            <a:xfrm>
              <a:off x="5486400" y="1944206"/>
              <a:ext cx="266984" cy="391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91200" y="1954975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94018" y="2145268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1953228"/>
              <a:ext cx="266984" cy="2209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2" name="Oval 1"/>
            <p:cNvSpPr/>
            <p:nvPr/>
          </p:nvSpPr>
          <p:spPr>
            <a:xfrm>
              <a:off x="55626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8674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1722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4770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7818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70866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73914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6962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80010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8305800" y="22976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00800" y="1941420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7</a:t>
              </a:r>
              <a:endParaRPr lang="en-US" baseline="-25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705600" y="1933456"/>
              <a:ext cx="352944" cy="3357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9</a:t>
              </a:r>
              <a:endParaRPr lang="en-US" baseline="-25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34200" y="19166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10</a:t>
              </a:r>
              <a:endParaRPr lang="en-US" baseline="-25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39000" y="19166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11</a:t>
              </a:r>
              <a:endParaRPr lang="en-US" baseline="-25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570060" y="192833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18</a:t>
              </a:r>
              <a:endParaRPr lang="en-US" baseline="-25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924800" y="192833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31</a:t>
              </a:r>
              <a:endParaRPr lang="en-US" baseline="-25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229600" y="19166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37</a:t>
              </a:r>
              <a:endParaRPr lang="en-US" baseline="-250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 flipH="1">
              <a:off x="5410200" y="2373868"/>
              <a:ext cx="3429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5603618" y="2161138"/>
            <a:ext cx="35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6546074" y="2158352"/>
            <a:ext cx="35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/>
              <a:t>7</a:t>
            </a:r>
            <a:endParaRPr lang="en-US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6822818" y="2150388"/>
            <a:ext cx="35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8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7077678" y="2133600"/>
            <a:ext cx="43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18</a:t>
            </a:r>
            <a:endParaRPr lang="en-US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7432418" y="2133600"/>
            <a:ext cx="43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11</a:t>
            </a:r>
            <a:endParaRPr lang="en-US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7737218" y="2145268"/>
            <a:ext cx="43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18</a:t>
            </a:r>
            <a:endParaRPr lang="en-US" baseline="-25000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5146418" y="2170160"/>
            <a:ext cx="3124200" cy="561372"/>
            <a:chOff x="5029200" y="2486628"/>
            <a:chExt cx="3124200" cy="561372"/>
          </a:xfrm>
        </p:grpSpPr>
        <p:sp>
          <p:nvSpPr>
            <p:cNvPr id="40" name="TextBox 39"/>
            <p:cNvSpPr txBox="1"/>
            <p:nvPr/>
          </p:nvSpPr>
          <p:spPr>
            <a:xfrm>
              <a:off x="5826382" y="2488375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29200" y="2678668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131182" y="2486628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4</a:t>
              </a:r>
              <a:endParaRPr lang="en-US" baseline="-25000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55977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9025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62073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121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8169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71217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74265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731382" y="28310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 flipH="1">
              <a:off x="5445382" y="2895600"/>
              <a:ext cx="2708018" cy="116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2" name="Group 44031"/>
          <p:cNvGrpSpPr/>
          <p:nvPr/>
        </p:nvGrpSpPr>
        <p:grpSpPr>
          <a:xfrm>
            <a:off x="5146418" y="2680084"/>
            <a:ext cx="1981200" cy="573180"/>
            <a:chOff x="5029200" y="2996552"/>
            <a:chExt cx="1981200" cy="573180"/>
          </a:xfrm>
        </p:grpSpPr>
        <p:sp>
          <p:nvSpPr>
            <p:cNvPr id="61" name="TextBox 60"/>
            <p:cNvSpPr txBox="1"/>
            <p:nvPr/>
          </p:nvSpPr>
          <p:spPr>
            <a:xfrm>
              <a:off x="5521582" y="2999338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826382" y="3010107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8</a:t>
              </a:r>
              <a:endParaRPr lang="en-US" baseline="-25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029200" y="3200400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/>
                <a:t>3</a:t>
              </a:r>
              <a:endParaRPr lang="en-US" baseline="-25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131182" y="3008360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9</a:t>
              </a:r>
              <a:endParaRPr lang="en-US" baseline="-25000" dirty="0"/>
            </a:p>
          </p:txBody>
        </p:sp>
        <p:sp>
          <p:nvSpPr>
            <p:cNvPr id="65" name="Oval 64"/>
            <p:cNvSpPr/>
            <p:nvPr/>
          </p:nvSpPr>
          <p:spPr>
            <a:xfrm>
              <a:off x="5597782" y="3352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902582" y="3352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207382" y="3352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6512182" y="3352800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35982" y="2996552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32</a:t>
              </a:r>
              <a:endParaRPr lang="en-US" baseline="-25000" dirty="0"/>
            </a:p>
          </p:txBody>
        </p:sp>
        <p:cxnSp>
          <p:nvCxnSpPr>
            <p:cNvPr id="82" name="Straight Connector 81"/>
            <p:cNvCxnSpPr/>
            <p:nvPr/>
          </p:nvCxnSpPr>
          <p:spPr>
            <a:xfrm flipH="1">
              <a:off x="5445382" y="3429000"/>
              <a:ext cx="156501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3" name="Group 44032"/>
          <p:cNvGrpSpPr/>
          <p:nvPr/>
        </p:nvGrpSpPr>
        <p:grpSpPr>
          <a:xfrm>
            <a:off x="5146418" y="3200400"/>
            <a:ext cx="3845182" cy="597932"/>
            <a:chOff x="5029200" y="3516868"/>
            <a:chExt cx="3845182" cy="597932"/>
          </a:xfrm>
        </p:grpSpPr>
        <p:sp>
          <p:nvSpPr>
            <p:cNvPr id="83" name="TextBox 82"/>
            <p:cNvSpPr txBox="1"/>
            <p:nvPr/>
          </p:nvSpPr>
          <p:spPr>
            <a:xfrm>
              <a:off x="5521582" y="3544406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826382" y="3555175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029200" y="3745468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131182" y="3553428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7</a:t>
              </a:r>
              <a:endParaRPr lang="en-US" baseline="-250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55977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9025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2073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65121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68169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71217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74265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77313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80361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8340982" y="38978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435982" y="3541620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12</a:t>
              </a:r>
              <a:endParaRPr lang="en-US" baseline="-25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740782" y="353365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13</a:t>
              </a:r>
              <a:endParaRPr lang="en-US" baseline="-25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69382" y="35168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15</a:t>
              </a:r>
              <a:endParaRPr lang="en-US" baseline="-25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274182" y="35168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605242" y="352853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22</a:t>
              </a:r>
              <a:endParaRPr lang="en-US" baseline="-250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959982" y="352853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34</a:t>
              </a:r>
              <a:endParaRPr lang="en-US" baseline="-25000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8264782" y="35168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35</a:t>
              </a:r>
              <a:endParaRPr lang="en-US" baseline="-25000" dirty="0"/>
            </a:p>
          </p:txBody>
        </p:sp>
        <p:cxnSp>
          <p:nvCxnSpPr>
            <p:cNvPr id="104" name="Straight Connector 103"/>
            <p:cNvCxnSpPr/>
            <p:nvPr/>
          </p:nvCxnSpPr>
          <p:spPr>
            <a:xfrm flipH="1">
              <a:off x="5445382" y="3974068"/>
              <a:ext cx="3429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036" name="Group 44035"/>
          <p:cNvGrpSpPr/>
          <p:nvPr/>
        </p:nvGrpSpPr>
        <p:grpSpPr>
          <a:xfrm>
            <a:off x="5146418" y="3733800"/>
            <a:ext cx="2819400" cy="597932"/>
            <a:chOff x="5029200" y="4050268"/>
            <a:chExt cx="2819400" cy="597932"/>
          </a:xfrm>
        </p:grpSpPr>
        <p:sp>
          <p:nvSpPr>
            <p:cNvPr id="105" name="TextBox 104"/>
            <p:cNvSpPr txBox="1"/>
            <p:nvPr/>
          </p:nvSpPr>
          <p:spPr>
            <a:xfrm>
              <a:off x="5521582" y="4077806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6</a:t>
              </a:r>
              <a:endParaRPr lang="en-US" baseline="-25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826382" y="4088575"/>
              <a:ext cx="35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8</a:t>
              </a:r>
              <a:endParaRPr lang="en-US" baseline="-25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29200" y="4278868"/>
              <a:ext cx="339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5</a:t>
              </a:r>
              <a:endParaRPr lang="en-US" baseline="-25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131182" y="408682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13</a:t>
              </a:r>
              <a:endParaRPr lang="en-US" baseline="-250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55977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59025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62073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65121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68169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71217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7426582" y="4431268"/>
              <a:ext cx="152400" cy="152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435982" y="4075020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14</a:t>
              </a:r>
              <a:endParaRPr lang="en-US" baseline="-250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740782" y="4067056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19</a:t>
              </a:r>
              <a:endParaRPr lang="en-US" baseline="-25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969382" y="40502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22</a:t>
              </a:r>
              <a:endParaRPr lang="en-US" baseline="-250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274182" y="4050268"/>
              <a:ext cx="430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25</a:t>
              </a:r>
              <a:endParaRPr lang="en-US" baseline="-25000" dirty="0"/>
            </a:p>
          </p:txBody>
        </p:sp>
        <p:cxnSp>
          <p:nvCxnSpPr>
            <p:cNvPr id="126" name="Straight Connector 125"/>
            <p:cNvCxnSpPr/>
            <p:nvPr/>
          </p:nvCxnSpPr>
          <p:spPr>
            <a:xfrm flipH="1">
              <a:off x="5445382" y="4495800"/>
              <a:ext cx="2403218" cy="116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50353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Comic Sans MS" pitchFamily="66" charset="0"/>
              </a:rPr>
              <a:t>Our contribution</a:t>
            </a:r>
            <a:endParaRPr lang="en-US" sz="3600" dirty="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85800"/>
            <a:ext cx="9144000" cy="6858000"/>
          </a:xfrm>
        </p:spPr>
        <p:txBody>
          <a:bodyPr>
            <a:normAutofit/>
          </a:bodyPr>
          <a:lstStyle/>
          <a:p>
            <a:endParaRPr lang="en-US" sz="2600" dirty="0" smtClean="0"/>
          </a:p>
          <a:p>
            <a:r>
              <a:rPr lang="en-US" sz="2600" dirty="0" smtClean="0"/>
              <a:t>M</a:t>
            </a:r>
            <a:r>
              <a:rPr lang="en-US" sz="2600" dirty="0" smtClean="0"/>
              <a:t>ethod to convert efficient IR algorithms into                          </a:t>
            </a:r>
            <a:r>
              <a:rPr lang="en-US" sz="2600" dirty="0" smtClean="0">
                <a:solidFill>
                  <a:srgbClr val="0000FF"/>
                </a:solidFill>
              </a:rPr>
              <a:t>efficient top-k pub-sub algorithms</a:t>
            </a:r>
          </a:p>
          <a:p>
            <a:pPr lvl="1"/>
            <a:r>
              <a:rPr lang="en-US" sz="2400" dirty="0" smtClean="0"/>
              <a:t>Demonstrate on 4 standard IR algorithms</a:t>
            </a:r>
          </a:p>
          <a:p>
            <a:pPr marL="457200" lvl="1" indent="0">
              <a:buNone/>
            </a:pPr>
            <a:r>
              <a:rPr lang="en-US" sz="2400" dirty="0" smtClean="0"/>
              <a:t>     TAAT</a:t>
            </a:r>
            <a:r>
              <a:rPr lang="en-US" sz="2400" dirty="0"/>
              <a:t>,  </a:t>
            </a:r>
            <a:r>
              <a:rPr lang="en-US" sz="2400" dirty="0" smtClean="0"/>
              <a:t>Buckley </a:t>
            </a:r>
            <a:r>
              <a:rPr lang="en-US" sz="2400" dirty="0"/>
              <a:t>&amp; </a:t>
            </a:r>
            <a:r>
              <a:rPr lang="en-US" sz="2400" dirty="0" err="1" smtClean="0"/>
              <a:t>Lewit</a:t>
            </a:r>
            <a:r>
              <a:rPr lang="en-US" sz="2400" dirty="0" smtClean="0"/>
              <a:t>, </a:t>
            </a:r>
            <a:r>
              <a:rPr lang="en-US" sz="2400" dirty="0"/>
              <a:t>DAAT, </a:t>
            </a:r>
            <a:r>
              <a:rPr lang="en-US" sz="2400" dirty="0" smtClean="0"/>
              <a:t>WAND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endParaRPr lang="en-US" sz="3200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6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5.8|1.3|10|8|14.4|19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11.6|14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46.7|15.4|4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46.7|15.4|4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0.5|19.9|6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.8|5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6|3.1|2.5|4.8|19.8|5.2|33.3|1.5|0.4|13.5|1|0.5|17.6|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12.1|39.7|27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12.1|39.7|27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2.8|4.8|1.2|16.1|0.7|5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24.5|6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8|17.6|5.3|13|7.2|4.4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29679</TotalTime>
  <Words>1145</Words>
  <Application>Microsoft Macintosh PowerPoint</Application>
  <PresentationFormat>On-screen Show (4:3)</PresentationFormat>
  <Paragraphs>335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Default Design</vt:lpstr>
      <vt:lpstr>Custom Design</vt:lpstr>
      <vt:lpstr>Equation</vt:lpstr>
      <vt:lpstr>Publish-Subscribe Approach to Social Annotation of News</vt:lpstr>
      <vt:lpstr>News &amp; Social Updates</vt:lpstr>
      <vt:lpstr>News Annotation </vt:lpstr>
      <vt:lpstr>Real-time Index Approach</vt:lpstr>
      <vt:lpstr>Our solution: Top-K Publish-Subscribe</vt:lpstr>
      <vt:lpstr>Real Time Indexing VS Top-k Pub-Sub</vt:lpstr>
      <vt:lpstr>Standard IR Index and Algorithms</vt:lpstr>
      <vt:lpstr>Story Index and Top-k Pub-Sub Algorithms</vt:lpstr>
      <vt:lpstr>Our contribution</vt:lpstr>
      <vt:lpstr>Key for Efficiency: Skipping</vt:lpstr>
      <vt:lpstr>Score(story, tweet)</vt:lpstr>
      <vt:lpstr>Test Collection</vt:lpstr>
      <vt:lpstr>Fraction of related tweets                    that actually matter</vt:lpstr>
      <vt:lpstr>Skipping: 10x reduction in processing time</vt:lpstr>
      <vt:lpstr>Summary</vt:lpstr>
      <vt:lpstr>PowerPoint Presentation</vt:lpstr>
    </vt:vector>
  </TitlesOfParts>
  <Company>Yahoo!,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Publish-Subscribe Approach to Social Annotation of News</dc:title>
  <dc:creator>shralex</dc:creator>
  <cp:lastModifiedBy>Alexander Shraer</cp:lastModifiedBy>
  <cp:revision>151</cp:revision>
  <dcterms:created xsi:type="dcterms:W3CDTF">2011-01-29T21:52:43Z</dcterms:created>
  <dcterms:modified xsi:type="dcterms:W3CDTF">2013-09-05T17:47:07Z</dcterms:modified>
</cp:coreProperties>
</file>